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97" r:id="rId5"/>
    <p:sldId id="29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71E224-D488-47A9-856B-35087AADE317}" v="85" dt="2021-09-14T21:32:39.331"/>
    <p1510:client id="{16B57C50-9763-4F0D-AA1C-79B47EAA3FC4}" v="30" dt="2021-10-11T19:23:37.394"/>
    <p1510:client id="{200FD157-62E4-4D57-AC20-1E9706ED2D36}" v="10" dt="2021-11-17T18:33:49.515"/>
    <p1510:client id="{2E71DFC0-2927-4800-A4B2-EE97A905F1DC}" v="1" dt="2021-09-24T22:09:03.857"/>
    <p1510:client id="{75C6062F-479A-42A5-8EE4-CD1EE0A699F3}" v="57" dt="2021-09-16T17:17:38.334"/>
    <p1510:client id="{B11D01C1-4287-468A-BC38-E6A41BE41732}" v="34" dt="2021-08-23T19:05:07.496"/>
    <p1510:client id="{B62E806B-0B39-4F68-892B-D8F2121EA242}" v="183" dt="2021-09-14T20:53:01.487"/>
    <p1510:client id="{BA02E830-72A2-4533-864C-56D57AFCBBA1}" v="1000" dt="2021-10-21T17:06:19.062"/>
    <p1510:client id="{C15C01B7-92DF-4DB4-B05B-B2795108F5D8}" v="32" dt="2021-09-14T20:54:47.704"/>
    <p1510:client id="{CDBB7FD6-3337-4F85-992E-67A762B1F60F}" v="20" dt="2021-09-16T19:32:06.269"/>
    <p1510:client id="{D4C631D9-6048-4C2C-BF22-12E0CA948061}" v="120" dt="2021-09-14T20:59:46.480"/>
    <p1510:client id="{D832E467-D896-4F24-96A9-73F43E76F617}" v="4" dt="2021-10-01T22:39:52.391"/>
    <p1510:client id="{E14CAA1E-077B-4894-B921-840820158914}" v="111" dt="2021-10-21T16:23:13.4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IGUM Anna R * OMD" userId="S::anna.r.feigum@mil.state.or.us::d8a1aba6-3a53-43b3-912c-1243786f96bc" providerId="AD" clId="Web-{200FD157-62E4-4D57-AC20-1E9706ED2D36}"/>
    <pc:docChg chg="modSld">
      <pc:chgData name="FEIGUM Anna R * OMD" userId="S::anna.r.feigum@mil.state.or.us::d8a1aba6-3a53-43b3-912c-1243786f96bc" providerId="AD" clId="Web-{200FD157-62E4-4D57-AC20-1E9706ED2D36}" dt="2021-11-17T18:33:49.515" v="9"/>
      <pc:docMkLst>
        <pc:docMk/>
      </pc:docMkLst>
      <pc:sldChg chg="modSp">
        <pc:chgData name="FEIGUM Anna R * OMD" userId="S::anna.r.feigum@mil.state.or.us::d8a1aba6-3a53-43b3-912c-1243786f96bc" providerId="AD" clId="Web-{200FD157-62E4-4D57-AC20-1E9706ED2D36}" dt="2021-11-17T18:33:49.515" v="9"/>
        <pc:sldMkLst>
          <pc:docMk/>
          <pc:sldMk cId="2075061456" sldId="297"/>
        </pc:sldMkLst>
        <pc:graphicFrameChg chg="mod modGraphic">
          <ac:chgData name="FEIGUM Anna R * OMD" userId="S::anna.r.feigum@mil.state.or.us::d8a1aba6-3a53-43b3-912c-1243786f96bc" providerId="AD" clId="Web-{200FD157-62E4-4D57-AC20-1E9706ED2D36}" dt="2021-11-17T18:33:49.515" v="9"/>
          <ac:graphicFrameMkLst>
            <pc:docMk/>
            <pc:sldMk cId="2075061456" sldId="297"/>
            <ac:graphicFrameMk id="6" creationId="{00000000-0000-0000-0000-000000000000}"/>
          </ac:graphicFrameMkLst>
        </pc:graphicFrameChg>
      </pc:sldChg>
    </pc:docChg>
  </pc:docChgLst>
  <pc:docChgLst>
    <pc:chgData name="FEIGUM Anna R * OMD" userId="S::anna.r.feigum@mil.state.or.us::d8a1aba6-3a53-43b3-912c-1243786f96bc" providerId="AD" clId="Web-{CDBB7FD6-3337-4F85-992E-67A762B1F60F}"/>
    <pc:docChg chg="modSld">
      <pc:chgData name="FEIGUM Anna R * OMD" userId="S::anna.r.feigum@mil.state.or.us::d8a1aba6-3a53-43b3-912c-1243786f96bc" providerId="AD" clId="Web-{CDBB7FD6-3337-4F85-992E-67A762B1F60F}" dt="2021-09-16T19:32:06.269" v="19"/>
      <pc:docMkLst>
        <pc:docMk/>
      </pc:docMkLst>
      <pc:sldChg chg="modSp">
        <pc:chgData name="FEIGUM Anna R * OMD" userId="S::anna.r.feigum@mil.state.or.us::d8a1aba6-3a53-43b3-912c-1243786f96bc" providerId="AD" clId="Web-{CDBB7FD6-3337-4F85-992E-67A762B1F60F}" dt="2021-09-16T19:32:06.269" v="19"/>
        <pc:sldMkLst>
          <pc:docMk/>
          <pc:sldMk cId="2075061456" sldId="297"/>
        </pc:sldMkLst>
        <pc:graphicFrameChg chg="mod modGraphic">
          <ac:chgData name="FEIGUM Anna R * OMD" userId="S::anna.r.feigum@mil.state.or.us::d8a1aba6-3a53-43b3-912c-1243786f96bc" providerId="AD" clId="Web-{CDBB7FD6-3337-4F85-992E-67A762B1F60F}" dt="2021-09-16T19:32:06.269" v="19"/>
          <ac:graphicFrameMkLst>
            <pc:docMk/>
            <pc:sldMk cId="2075061456" sldId="297"/>
            <ac:graphicFrameMk id="6" creationId="{00000000-0000-0000-0000-000000000000}"/>
          </ac:graphicFrameMkLst>
        </pc:graphicFrameChg>
      </pc:sldChg>
    </pc:docChg>
  </pc:docChgLst>
  <pc:docChgLst>
    <pc:chgData name="FEIGUM Anna R * OMD" userId="S::anna.r.feigum@mil.state.or.us::d8a1aba6-3a53-43b3-912c-1243786f96bc" providerId="AD" clId="Web-{D4C631D9-6048-4C2C-BF22-12E0CA948061}"/>
    <pc:docChg chg="modSld">
      <pc:chgData name="FEIGUM Anna R * OMD" userId="S::anna.r.feigum@mil.state.or.us::d8a1aba6-3a53-43b3-912c-1243786f96bc" providerId="AD" clId="Web-{D4C631D9-6048-4C2C-BF22-12E0CA948061}" dt="2021-09-14T20:59:41.590" v="116"/>
      <pc:docMkLst>
        <pc:docMk/>
      </pc:docMkLst>
      <pc:sldChg chg="modSp">
        <pc:chgData name="FEIGUM Anna R * OMD" userId="S::anna.r.feigum@mil.state.or.us::d8a1aba6-3a53-43b3-912c-1243786f96bc" providerId="AD" clId="Web-{D4C631D9-6048-4C2C-BF22-12E0CA948061}" dt="2021-09-14T20:59:41.590" v="116"/>
        <pc:sldMkLst>
          <pc:docMk/>
          <pc:sldMk cId="2075061456" sldId="297"/>
        </pc:sldMkLst>
        <pc:graphicFrameChg chg="mod modGraphic">
          <ac:chgData name="FEIGUM Anna R * OMD" userId="S::anna.r.feigum@mil.state.or.us::d8a1aba6-3a53-43b3-912c-1243786f96bc" providerId="AD" clId="Web-{D4C631D9-6048-4C2C-BF22-12E0CA948061}" dt="2021-09-14T20:59:41.590" v="116"/>
          <ac:graphicFrameMkLst>
            <pc:docMk/>
            <pc:sldMk cId="2075061456" sldId="297"/>
            <ac:graphicFrameMk id="6" creationId="{00000000-0000-0000-0000-000000000000}"/>
          </ac:graphicFrameMkLst>
        </pc:graphicFrameChg>
      </pc:sldChg>
    </pc:docChg>
  </pc:docChgLst>
  <pc:docChgLst>
    <pc:chgData name="FEIGUM Anna R * OMD" userId="S::anna.r.feigum@mil.state.or.us::d8a1aba6-3a53-43b3-912c-1243786f96bc" providerId="AD" clId="Web-{E14CAA1E-077B-4894-B921-840820158914}"/>
    <pc:docChg chg="modSld">
      <pc:chgData name="FEIGUM Anna R * OMD" userId="S::anna.r.feigum@mil.state.or.us::d8a1aba6-3a53-43b3-912c-1243786f96bc" providerId="AD" clId="Web-{E14CAA1E-077B-4894-B921-840820158914}" dt="2021-10-21T16:21:40.766" v="103"/>
      <pc:docMkLst>
        <pc:docMk/>
      </pc:docMkLst>
      <pc:sldChg chg="modSp">
        <pc:chgData name="FEIGUM Anna R * OMD" userId="S::anna.r.feigum@mil.state.or.us::d8a1aba6-3a53-43b3-912c-1243786f96bc" providerId="AD" clId="Web-{E14CAA1E-077B-4894-B921-840820158914}" dt="2021-10-21T16:21:40.766" v="103"/>
        <pc:sldMkLst>
          <pc:docMk/>
          <pc:sldMk cId="2075061456" sldId="297"/>
        </pc:sldMkLst>
        <pc:graphicFrameChg chg="mod modGraphic">
          <ac:chgData name="FEIGUM Anna R * OMD" userId="S::anna.r.feigum@mil.state.or.us::d8a1aba6-3a53-43b3-912c-1243786f96bc" providerId="AD" clId="Web-{E14CAA1E-077B-4894-B921-840820158914}" dt="2021-10-21T16:21:40.766" v="103"/>
          <ac:graphicFrameMkLst>
            <pc:docMk/>
            <pc:sldMk cId="2075061456" sldId="297"/>
            <ac:graphicFrameMk id="6" creationId="{00000000-0000-0000-0000-000000000000}"/>
          </ac:graphicFrameMkLst>
        </pc:graphicFrameChg>
      </pc:sldChg>
    </pc:docChg>
  </pc:docChgLst>
  <pc:docChgLst>
    <pc:chgData name="FEIGUM Anna R * OMD" userId="S::anna.r.feigum@mil.state.or.us::d8a1aba6-3a53-43b3-912c-1243786f96bc" providerId="AD" clId="Web-{B62E806B-0B39-4F68-892B-D8F2121EA242}"/>
    <pc:docChg chg="modSld">
      <pc:chgData name="FEIGUM Anna R * OMD" userId="S::anna.r.feigum@mil.state.or.us::d8a1aba6-3a53-43b3-912c-1243786f96bc" providerId="AD" clId="Web-{B62E806B-0B39-4F68-892B-D8F2121EA242}" dt="2021-09-14T20:52:42.643" v="179"/>
      <pc:docMkLst>
        <pc:docMk/>
      </pc:docMkLst>
      <pc:sldChg chg="modSp">
        <pc:chgData name="FEIGUM Anna R * OMD" userId="S::anna.r.feigum@mil.state.or.us::d8a1aba6-3a53-43b3-912c-1243786f96bc" providerId="AD" clId="Web-{B62E806B-0B39-4F68-892B-D8F2121EA242}" dt="2021-09-14T20:52:42.643" v="179"/>
        <pc:sldMkLst>
          <pc:docMk/>
          <pc:sldMk cId="2075061456" sldId="297"/>
        </pc:sldMkLst>
        <pc:graphicFrameChg chg="mod modGraphic">
          <ac:chgData name="FEIGUM Anna R * OMD" userId="S::anna.r.feigum@mil.state.or.us::d8a1aba6-3a53-43b3-912c-1243786f96bc" providerId="AD" clId="Web-{B62E806B-0B39-4F68-892B-D8F2121EA242}" dt="2021-09-14T20:52:42.643" v="179"/>
          <ac:graphicFrameMkLst>
            <pc:docMk/>
            <pc:sldMk cId="2075061456" sldId="297"/>
            <ac:graphicFrameMk id="6" creationId="{00000000-0000-0000-0000-000000000000}"/>
          </ac:graphicFrameMkLst>
        </pc:graphicFrameChg>
      </pc:sldChg>
    </pc:docChg>
  </pc:docChgLst>
  <pc:docChgLst>
    <pc:chgData name="FEIGUM Anna R * OMD" userId="S::anna.r.feigum@mil.state.or.us::d8a1aba6-3a53-43b3-912c-1243786f96bc" providerId="AD" clId="Web-{0171E224-D488-47A9-856B-35087AADE317}"/>
    <pc:docChg chg="modSld">
      <pc:chgData name="FEIGUM Anna R * OMD" userId="S::anna.r.feigum@mil.state.or.us::d8a1aba6-3a53-43b3-912c-1243786f96bc" providerId="AD" clId="Web-{0171E224-D488-47A9-856B-35087AADE317}" dt="2021-09-14T21:11:45.636" v="79"/>
      <pc:docMkLst>
        <pc:docMk/>
      </pc:docMkLst>
      <pc:sldChg chg="modSp">
        <pc:chgData name="FEIGUM Anna R * OMD" userId="S::anna.r.feigum@mil.state.or.us::d8a1aba6-3a53-43b3-912c-1243786f96bc" providerId="AD" clId="Web-{0171E224-D488-47A9-856B-35087AADE317}" dt="2021-09-14T21:11:45.636" v="79"/>
        <pc:sldMkLst>
          <pc:docMk/>
          <pc:sldMk cId="2075061456" sldId="297"/>
        </pc:sldMkLst>
        <pc:graphicFrameChg chg="mod modGraphic">
          <ac:chgData name="FEIGUM Anna R * OMD" userId="S::anna.r.feigum@mil.state.or.us::d8a1aba6-3a53-43b3-912c-1243786f96bc" providerId="AD" clId="Web-{0171E224-D488-47A9-856B-35087AADE317}" dt="2021-09-14T21:11:45.636" v="79"/>
          <ac:graphicFrameMkLst>
            <pc:docMk/>
            <pc:sldMk cId="2075061456" sldId="297"/>
            <ac:graphicFrameMk id="6" creationId="{00000000-0000-0000-0000-000000000000}"/>
          </ac:graphicFrameMkLst>
        </pc:graphicFrameChg>
      </pc:sldChg>
    </pc:docChg>
  </pc:docChgLst>
  <pc:docChgLst>
    <pc:chgData name="FEIGUM Anna R * OMD" userId="S::anna.r.feigum@mil.state.or.us::d8a1aba6-3a53-43b3-912c-1243786f96bc" providerId="AD" clId="Web-{D832E467-D896-4F24-96A9-73F43E76F617}"/>
    <pc:docChg chg="modSld">
      <pc:chgData name="FEIGUM Anna R * OMD" userId="S::anna.r.feigum@mil.state.or.us::d8a1aba6-3a53-43b3-912c-1243786f96bc" providerId="AD" clId="Web-{D832E467-D896-4F24-96A9-73F43E76F617}" dt="2021-10-01T22:39:52.391" v="3"/>
      <pc:docMkLst>
        <pc:docMk/>
      </pc:docMkLst>
      <pc:sldChg chg="modSp">
        <pc:chgData name="FEIGUM Anna R * OMD" userId="S::anna.r.feigum@mil.state.or.us::d8a1aba6-3a53-43b3-912c-1243786f96bc" providerId="AD" clId="Web-{D832E467-D896-4F24-96A9-73F43E76F617}" dt="2021-10-01T22:39:52.391" v="3"/>
        <pc:sldMkLst>
          <pc:docMk/>
          <pc:sldMk cId="383010073" sldId="299"/>
        </pc:sldMkLst>
        <pc:graphicFrameChg chg="mod modGraphic">
          <ac:chgData name="FEIGUM Anna R * OMD" userId="S::anna.r.feigum@mil.state.or.us::d8a1aba6-3a53-43b3-912c-1243786f96bc" providerId="AD" clId="Web-{D832E467-D896-4F24-96A9-73F43E76F617}" dt="2021-10-01T22:39:52.391" v="3"/>
          <ac:graphicFrameMkLst>
            <pc:docMk/>
            <pc:sldMk cId="383010073" sldId="299"/>
            <ac:graphicFrameMk id="6" creationId="{00000000-0000-0000-0000-000000000000}"/>
          </ac:graphicFrameMkLst>
        </pc:graphicFrameChg>
      </pc:sldChg>
    </pc:docChg>
  </pc:docChgLst>
  <pc:docChgLst>
    <pc:chgData name="FEIGUM Anna R * OMD" userId="S::anna.r.feigum@mil.state.or.us::d8a1aba6-3a53-43b3-912c-1243786f96bc" providerId="AD" clId="Web-{16B57C50-9763-4F0D-AA1C-79B47EAA3FC4}"/>
    <pc:docChg chg="modSld">
      <pc:chgData name="FEIGUM Anna R * OMD" userId="S::anna.r.feigum@mil.state.or.us::d8a1aba6-3a53-43b3-912c-1243786f96bc" providerId="AD" clId="Web-{16B57C50-9763-4F0D-AA1C-79B47EAA3FC4}" dt="2021-10-11T19:23:37.394" v="29"/>
      <pc:docMkLst>
        <pc:docMk/>
      </pc:docMkLst>
      <pc:sldChg chg="modSp">
        <pc:chgData name="FEIGUM Anna R * OMD" userId="S::anna.r.feigum@mil.state.or.us::d8a1aba6-3a53-43b3-912c-1243786f96bc" providerId="AD" clId="Web-{16B57C50-9763-4F0D-AA1C-79B47EAA3FC4}" dt="2021-10-11T19:23:37.394" v="29"/>
        <pc:sldMkLst>
          <pc:docMk/>
          <pc:sldMk cId="2075061456" sldId="297"/>
        </pc:sldMkLst>
        <pc:graphicFrameChg chg="mod modGraphic">
          <ac:chgData name="FEIGUM Anna R * OMD" userId="S::anna.r.feigum@mil.state.or.us::d8a1aba6-3a53-43b3-912c-1243786f96bc" providerId="AD" clId="Web-{16B57C50-9763-4F0D-AA1C-79B47EAA3FC4}" dt="2021-10-11T19:23:37.394" v="29"/>
          <ac:graphicFrameMkLst>
            <pc:docMk/>
            <pc:sldMk cId="2075061456" sldId="297"/>
            <ac:graphicFrameMk id="6" creationId="{00000000-0000-0000-0000-000000000000}"/>
          </ac:graphicFrameMkLst>
        </pc:graphicFrameChg>
      </pc:sldChg>
    </pc:docChg>
  </pc:docChgLst>
  <pc:docChgLst>
    <pc:chgData name="FEIGUM Anna R * OMD" userId="S::anna.r.feigum@mil.state.or.us::d8a1aba6-3a53-43b3-912c-1243786f96bc" providerId="AD" clId="Web-{2E71DFC0-2927-4800-A4B2-EE97A905F1DC}"/>
    <pc:docChg chg="modSld">
      <pc:chgData name="FEIGUM Anna R * OMD" userId="S::anna.r.feigum@mil.state.or.us::d8a1aba6-3a53-43b3-912c-1243786f96bc" providerId="AD" clId="Web-{2E71DFC0-2927-4800-A4B2-EE97A905F1DC}" dt="2021-09-24T22:09:03.857" v="0"/>
      <pc:docMkLst>
        <pc:docMk/>
      </pc:docMkLst>
      <pc:sldChg chg="modSp">
        <pc:chgData name="FEIGUM Anna R * OMD" userId="S::anna.r.feigum@mil.state.or.us::d8a1aba6-3a53-43b3-912c-1243786f96bc" providerId="AD" clId="Web-{2E71DFC0-2927-4800-A4B2-EE97A905F1DC}" dt="2021-09-24T22:09:03.857" v="0"/>
        <pc:sldMkLst>
          <pc:docMk/>
          <pc:sldMk cId="2075061456" sldId="297"/>
        </pc:sldMkLst>
        <pc:graphicFrameChg chg="modGraphic">
          <ac:chgData name="FEIGUM Anna R * OMD" userId="S::anna.r.feigum@mil.state.or.us::d8a1aba6-3a53-43b3-912c-1243786f96bc" providerId="AD" clId="Web-{2E71DFC0-2927-4800-A4B2-EE97A905F1DC}" dt="2021-09-24T22:09:03.857" v="0"/>
          <ac:graphicFrameMkLst>
            <pc:docMk/>
            <pc:sldMk cId="2075061456" sldId="297"/>
            <ac:graphicFrameMk id="6" creationId="{00000000-0000-0000-0000-000000000000}"/>
          </ac:graphicFrameMkLst>
        </pc:graphicFrameChg>
      </pc:sldChg>
    </pc:docChg>
  </pc:docChgLst>
  <pc:docChgLst>
    <pc:chgData name="FEIGUM Anna R * OMD" userId="S::anna.r.feigum@mil.state.or.us::d8a1aba6-3a53-43b3-912c-1243786f96bc" providerId="AD" clId="Web-{C15C01B7-92DF-4DB4-B05B-B2795108F5D8}"/>
    <pc:docChg chg="modSld">
      <pc:chgData name="FEIGUM Anna R * OMD" userId="S::anna.r.feigum@mil.state.or.us::d8a1aba6-3a53-43b3-912c-1243786f96bc" providerId="AD" clId="Web-{C15C01B7-92DF-4DB4-B05B-B2795108F5D8}" dt="2021-09-14T20:54:47.704" v="31"/>
      <pc:docMkLst>
        <pc:docMk/>
      </pc:docMkLst>
      <pc:sldChg chg="modSp">
        <pc:chgData name="FEIGUM Anna R * OMD" userId="S::anna.r.feigum@mil.state.or.us::d8a1aba6-3a53-43b3-912c-1243786f96bc" providerId="AD" clId="Web-{C15C01B7-92DF-4DB4-B05B-B2795108F5D8}" dt="2021-09-14T20:54:47.704" v="31"/>
        <pc:sldMkLst>
          <pc:docMk/>
          <pc:sldMk cId="2075061456" sldId="297"/>
        </pc:sldMkLst>
        <pc:graphicFrameChg chg="mod modGraphic">
          <ac:chgData name="FEIGUM Anna R * OMD" userId="S::anna.r.feigum@mil.state.or.us::d8a1aba6-3a53-43b3-912c-1243786f96bc" providerId="AD" clId="Web-{C15C01B7-92DF-4DB4-B05B-B2795108F5D8}" dt="2021-09-14T20:54:47.704" v="31"/>
          <ac:graphicFrameMkLst>
            <pc:docMk/>
            <pc:sldMk cId="2075061456" sldId="297"/>
            <ac:graphicFrameMk id="6" creationId="{00000000-0000-0000-0000-000000000000}"/>
          </ac:graphicFrameMkLst>
        </pc:graphicFrameChg>
      </pc:sldChg>
    </pc:docChg>
  </pc:docChgLst>
  <pc:docChgLst>
    <pc:chgData name="BASHANT Amie * OMD" userId="S::amie.bashant@mil.state.or.us::2d684bdf-a926-425c-9444-7e18180215d2" providerId="AD" clId="Web-{B11D01C1-4287-468A-BC38-E6A41BE41732}"/>
    <pc:docChg chg="modSld">
      <pc:chgData name="BASHANT Amie * OMD" userId="S::amie.bashant@mil.state.or.us::2d684bdf-a926-425c-9444-7e18180215d2" providerId="AD" clId="Web-{B11D01C1-4287-468A-BC38-E6A41BE41732}" dt="2021-08-23T19:05:02.886" v="29"/>
      <pc:docMkLst>
        <pc:docMk/>
      </pc:docMkLst>
      <pc:sldChg chg="modSp">
        <pc:chgData name="BASHANT Amie * OMD" userId="S::amie.bashant@mil.state.or.us::2d684bdf-a926-425c-9444-7e18180215d2" providerId="AD" clId="Web-{B11D01C1-4287-468A-BC38-E6A41BE41732}" dt="2021-08-23T19:04:55.260" v="5"/>
        <pc:sldMkLst>
          <pc:docMk/>
          <pc:sldMk cId="2075061456" sldId="297"/>
        </pc:sldMkLst>
        <pc:graphicFrameChg chg="mod modGraphic">
          <ac:chgData name="BASHANT Amie * OMD" userId="S::amie.bashant@mil.state.or.us::2d684bdf-a926-425c-9444-7e18180215d2" providerId="AD" clId="Web-{B11D01C1-4287-468A-BC38-E6A41BE41732}" dt="2021-08-23T19:04:55.260" v="5"/>
          <ac:graphicFrameMkLst>
            <pc:docMk/>
            <pc:sldMk cId="2075061456" sldId="297"/>
            <ac:graphicFrameMk id="6" creationId="{00000000-0000-0000-0000-000000000000}"/>
          </ac:graphicFrameMkLst>
        </pc:graphicFrameChg>
      </pc:sldChg>
      <pc:sldChg chg="modSp">
        <pc:chgData name="BASHANT Amie * OMD" userId="S::amie.bashant@mil.state.or.us::2d684bdf-a926-425c-9444-7e18180215d2" providerId="AD" clId="Web-{B11D01C1-4287-468A-BC38-E6A41BE41732}" dt="2021-08-23T19:05:02.886" v="29"/>
        <pc:sldMkLst>
          <pc:docMk/>
          <pc:sldMk cId="383010073" sldId="299"/>
        </pc:sldMkLst>
        <pc:graphicFrameChg chg="mod modGraphic">
          <ac:chgData name="BASHANT Amie * OMD" userId="S::amie.bashant@mil.state.or.us::2d684bdf-a926-425c-9444-7e18180215d2" providerId="AD" clId="Web-{B11D01C1-4287-468A-BC38-E6A41BE41732}" dt="2021-08-23T19:05:02.886" v="29"/>
          <ac:graphicFrameMkLst>
            <pc:docMk/>
            <pc:sldMk cId="383010073" sldId="299"/>
            <ac:graphicFrameMk id="6" creationId="{00000000-0000-0000-0000-000000000000}"/>
          </ac:graphicFrameMkLst>
        </pc:graphicFrameChg>
      </pc:sldChg>
    </pc:docChg>
  </pc:docChgLst>
  <pc:docChgLst>
    <pc:chgData name="FEIGUM Anna R * OMD" userId="S::anna.r.feigum@mil.state.or.us::d8a1aba6-3a53-43b3-912c-1243786f96bc" providerId="AD" clId="Web-{75C6062F-479A-42A5-8EE4-CD1EE0A699F3}"/>
    <pc:docChg chg="modSld">
      <pc:chgData name="FEIGUM Anna R * OMD" userId="S::anna.r.feigum@mil.state.or.us::d8a1aba6-3a53-43b3-912c-1243786f96bc" providerId="AD" clId="Web-{75C6062F-479A-42A5-8EE4-CD1EE0A699F3}" dt="2021-09-16T17:17:24.708" v="51"/>
      <pc:docMkLst>
        <pc:docMk/>
      </pc:docMkLst>
      <pc:sldChg chg="modSp">
        <pc:chgData name="FEIGUM Anna R * OMD" userId="S::anna.r.feigum@mil.state.or.us::d8a1aba6-3a53-43b3-912c-1243786f96bc" providerId="AD" clId="Web-{75C6062F-479A-42A5-8EE4-CD1EE0A699F3}" dt="2021-09-16T17:17:24.708" v="51"/>
        <pc:sldMkLst>
          <pc:docMk/>
          <pc:sldMk cId="2075061456" sldId="297"/>
        </pc:sldMkLst>
        <pc:graphicFrameChg chg="mod modGraphic">
          <ac:chgData name="FEIGUM Anna R * OMD" userId="S::anna.r.feigum@mil.state.or.us::d8a1aba6-3a53-43b3-912c-1243786f96bc" providerId="AD" clId="Web-{75C6062F-479A-42A5-8EE4-CD1EE0A699F3}" dt="2021-09-16T17:17:24.708" v="51"/>
          <ac:graphicFrameMkLst>
            <pc:docMk/>
            <pc:sldMk cId="2075061456" sldId="297"/>
            <ac:graphicFrameMk id="6" creationId="{00000000-0000-0000-0000-000000000000}"/>
          </ac:graphicFrameMkLst>
        </pc:graphicFrameChg>
      </pc:sldChg>
    </pc:docChg>
  </pc:docChgLst>
  <pc:docChgLst>
    <pc:chgData name="FEIGUM Anna R * OMD" userId="S::anna.r.feigum@mil.state.or.us::d8a1aba6-3a53-43b3-912c-1243786f96bc" providerId="AD" clId="Web-{BA02E830-72A2-4533-864C-56D57AFCBBA1}"/>
    <pc:docChg chg="modSld">
      <pc:chgData name="FEIGUM Anna R * OMD" userId="S::anna.r.feigum@mil.state.or.us::d8a1aba6-3a53-43b3-912c-1243786f96bc" providerId="AD" clId="Web-{BA02E830-72A2-4533-864C-56D57AFCBBA1}" dt="2021-10-21T17:06:19.062" v="734"/>
      <pc:docMkLst>
        <pc:docMk/>
      </pc:docMkLst>
      <pc:sldChg chg="addSp delSp modSp">
        <pc:chgData name="FEIGUM Anna R * OMD" userId="S::anna.r.feigum@mil.state.or.us::d8a1aba6-3a53-43b3-912c-1243786f96bc" providerId="AD" clId="Web-{BA02E830-72A2-4533-864C-56D57AFCBBA1}" dt="2021-10-21T17:06:19.062" v="734"/>
        <pc:sldMkLst>
          <pc:docMk/>
          <pc:sldMk cId="2075061456" sldId="297"/>
        </pc:sldMkLst>
        <pc:spChg chg="add del mod">
          <ac:chgData name="FEIGUM Anna R * OMD" userId="S::anna.r.feigum@mil.state.or.us::d8a1aba6-3a53-43b3-912c-1243786f96bc" providerId="AD" clId="Web-{BA02E830-72A2-4533-864C-56D57AFCBBA1}" dt="2021-10-21T16:24:37.449" v="39"/>
          <ac:spMkLst>
            <pc:docMk/>
            <pc:sldMk cId="2075061456" sldId="297"/>
            <ac:spMk id="7" creationId="{407F86EE-2670-42F7-8007-D4C086FDCFE9}"/>
          </ac:spMkLst>
        </pc:spChg>
        <pc:graphicFrameChg chg="add del mod">
          <ac:chgData name="FEIGUM Anna R * OMD" userId="S::anna.r.feigum@mil.state.or.us::d8a1aba6-3a53-43b3-912c-1243786f96bc" providerId="AD" clId="Web-{BA02E830-72A2-4533-864C-56D57AFCBBA1}" dt="2021-10-21T16:24:39.902" v="40"/>
          <ac:graphicFrameMkLst>
            <pc:docMk/>
            <pc:sldMk cId="2075061456" sldId="297"/>
            <ac:graphicFrameMk id="3" creationId="{3304BA68-81DD-4089-B399-016F5BF0EE4F}"/>
          </ac:graphicFrameMkLst>
        </pc:graphicFrameChg>
        <pc:graphicFrameChg chg="mod modGraphic">
          <ac:chgData name="FEIGUM Anna R * OMD" userId="S::anna.r.feigum@mil.state.or.us::d8a1aba6-3a53-43b3-912c-1243786f96bc" providerId="AD" clId="Web-{BA02E830-72A2-4533-864C-56D57AFCBBA1}" dt="2021-10-21T17:06:19.062" v="734"/>
          <ac:graphicFrameMkLst>
            <pc:docMk/>
            <pc:sldMk cId="2075061456" sldId="297"/>
            <ac:graphicFrameMk id="6" creationId="{00000000-0000-0000-0000-000000000000}"/>
          </ac:graphicFrameMkLst>
        </pc:graphicFrameChg>
      </pc:sldChg>
      <pc:sldChg chg="addSp modSp">
        <pc:chgData name="FEIGUM Anna R * OMD" userId="S::anna.r.feigum@mil.state.or.us::d8a1aba6-3a53-43b3-912c-1243786f96bc" providerId="AD" clId="Web-{BA02E830-72A2-4533-864C-56D57AFCBBA1}" dt="2021-10-21T16:38:42.377" v="546" actId="1076"/>
        <pc:sldMkLst>
          <pc:docMk/>
          <pc:sldMk cId="383010073" sldId="299"/>
        </pc:sldMkLst>
        <pc:spChg chg="add mod">
          <ac:chgData name="FEIGUM Anna R * OMD" userId="S::anna.r.feigum@mil.state.or.us::d8a1aba6-3a53-43b3-912c-1243786f96bc" providerId="AD" clId="Web-{BA02E830-72A2-4533-864C-56D57AFCBBA1}" dt="2021-10-21T16:38:42.377" v="546" actId="1076"/>
          <ac:spMkLst>
            <pc:docMk/>
            <pc:sldMk cId="383010073" sldId="299"/>
            <ac:spMk id="2" creationId="{38FFB76C-768B-4BD7-B173-86DD2149ECEB}"/>
          </ac:spMkLst>
        </pc:spChg>
        <pc:graphicFrameChg chg="mod modGraphic">
          <ac:chgData name="FEIGUM Anna R * OMD" userId="S::anna.r.feigum@mil.state.or.us::d8a1aba6-3a53-43b3-912c-1243786f96bc" providerId="AD" clId="Web-{BA02E830-72A2-4533-864C-56D57AFCBBA1}" dt="2021-10-21T16:38:29.049" v="540"/>
          <ac:graphicFrameMkLst>
            <pc:docMk/>
            <pc:sldMk cId="383010073" sldId="299"/>
            <ac:graphicFrameMk id="6" creationId="{00000000-0000-0000-0000-00000000000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9FC15D-4E8A-4F39-BC78-77E4C313909B}" type="datetimeFigureOut">
              <a:rPr lang="en-US" smtClean="0"/>
              <a:t>11/17/2021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5CDF42-4D90-41B5-AEC5-1830417B681D}" type="slidenum">
              <a:rPr lang="en-US" smtClean="0"/>
              <a:t>‹#›</a:t>
            </a:fld>
            <a:endParaRPr lang="en-US"/>
          </a:p>
        </p:txBody>
      </p:sp>
    </p:spTree>
    <p:extLst>
      <p:ext uri="{BB962C8B-B14F-4D97-AF65-F5344CB8AC3E}">
        <p14:creationId xmlns:p14="http://schemas.microsoft.com/office/powerpoint/2010/main" val="3143677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a:t>Those areas directly</a:t>
            </a:r>
            <a:r>
              <a:rPr lang="en-US" baseline="0"/>
              <a:t> </a:t>
            </a:r>
            <a:r>
              <a:rPr lang="en-US" b="0" baseline="0"/>
              <a:t>affected will take priority, however other entities are encouraged to submit pre-applications and will be taken into consideration as well.</a:t>
            </a:r>
          </a:p>
          <a:p>
            <a:endParaRPr lang="en-US" sz="1200" b="0" i="0" u="none" strike="noStrike" kern="1200" baseline="0">
              <a:solidFill>
                <a:schemeClr val="tx1"/>
              </a:solidFill>
              <a:latin typeface="+mn-lt"/>
              <a:ea typeface="+mn-ea"/>
              <a:cs typeface="+mn-cs"/>
            </a:endParaRPr>
          </a:p>
          <a:p>
            <a:r>
              <a:rPr lang="en-US" sz="1200" b="0" i="0" u="none" strike="noStrike" kern="1200" baseline="0">
                <a:solidFill>
                  <a:schemeClr val="tx1"/>
                </a:solidFill>
                <a:latin typeface="+mn-lt"/>
                <a:ea typeface="+mn-ea"/>
                <a:cs typeface="+mn-cs"/>
              </a:rPr>
              <a:t>Please note that a modification to the Application Period will result in a change to the Period of Performance end date. For HMGP, the Period of Performance ends no later than 36 months from the close of the application period. </a:t>
            </a:r>
          </a:p>
          <a:p>
            <a:endParaRPr lang="en-US" sz="1200" b="0" i="0" u="none" strike="noStrike" kern="1200" baseline="0">
              <a:solidFill>
                <a:schemeClr val="tx1"/>
              </a:solidFill>
              <a:latin typeface="+mn-lt"/>
              <a:ea typeface="+mn-ea"/>
              <a:cs typeface="+mn-cs"/>
            </a:endParaRPr>
          </a:p>
          <a:p>
            <a:r>
              <a:rPr lang="en-US" sz="1200" b="0" i="0" u="none" strike="noStrike" kern="1200" baseline="0">
                <a:solidFill>
                  <a:schemeClr val="tx1"/>
                </a:solidFill>
                <a:latin typeface="+mn-lt"/>
                <a:ea typeface="+mn-ea"/>
                <a:cs typeface="+mn-cs"/>
              </a:rPr>
              <a:t>If completed sooner/prior to the pre-application or subapplication deadlines, you may submit them sooner. </a:t>
            </a:r>
          </a:p>
          <a:p>
            <a:endParaRPr lang="en-US" b="1" baseline="0"/>
          </a:p>
          <a:p>
            <a:r>
              <a:rPr lang="en-US" b="1" baseline="0"/>
              <a:t>Subapplications for all post-disaster grants are in Word and have pdf and Excel attachments. </a:t>
            </a:r>
          </a:p>
        </p:txBody>
      </p:sp>
      <p:sp>
        <p:nvSpPr>
          <p:cNvPr id="4" name="Slide Number Placeholder 3"/>
          <p:cNvSpPr>
            <a:spLocks noGrp="1"/>
          </p:cNvSpPr>
          <p:nvPr>
            <p:ph type="sldNum" sz="quarter" idx="10"/>
          </p:nvPr>
        </p:nvSpPr>
        <p:spPr/>
        <p:txBody>
          <a:bodyPr/>
          <a:lstStyle/>
          <a:p>
            <a:fld id="{71B838B3-2F8A-4503-9BF7-6D7B66BE47D3}" type="slidenum">
              <a:rPr lang="en-US" smtClean="0"/>
              <a:t>1</a:t>
            </a:fld>
            <a:endParaRPr lang="en-US"/>
          </a:p>
        </p:txBody>
      </p:sp>
    </p:spTree>
    <p:extLst>
      <p:ext uri="{BB962C8B-B14F-4D97-AF65-F5344CB8AC3E}">
        <p14:creationId xmlns:p14="http://schemas.microsoft.com/office/powerpoint/2010/main" val="2510071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b="1" baseline="0"/>
              <a:t>Both BRIC and FMA subapplications are done in FEMA GO.</a:t>
            </a:r>
          </a:p>
          <a:p>
            <a:r>
              <a:rPr lang="en-US" sz="1800" b="0" i="0" u="none" strike="noStrike" baseline="0">
                <a:solidFill>
                  <a:srgbClr val="000000"/>
                </a:solidFill>
                <a:latin typeface="Times New Roman" panose="02020603050405020304" pitchFamily="18" charset="0"/>
              </a:rPr>
              <a:t>*The Period of Performance (POP) is 36 months, starting on the date of the recipient’s federal award. Given the complexity of the Community Flood Mitigation Projects, the POP for Community Flood Mitigation Projects is 48 months, starting on the date of the recipient’s federal Award. Any subsequent amendments to the federal award will not extend the POP unless explicitly stated. </a:t>
            </a:r>
          </a:p>
          <a:p>
            <a:endParaRPr lang="en-US" sz="1800" b="0" i="0" u="none" strike="noStrike" baseline="0">
              <a:solidFill>
                <a:srgbClr val="000000"/>
              </a:solidFill>
              <a:latin typeface="Times New Roman" panose="02020603050405020304" pitchFamily="18" charset="0"/>
            </a:endParaRPr>
          </a:p>
          <a:p>
            <a:r>
              <a:rPr lang="en-US" sz="1800" b="0" i="0" u="none" strike="noStrike" baseline="0">
                <a:solidFill>
                  <a:srgbClr val="000000"/>
                </a:solidFill>
                <a:latin typeface="Times New Roman" panose="02020603050405020304" pitchFamily="18" charset="0"/>
              </a:rPr>
              <a:t>**FMA Funding Caps:</a:t>
            </a:r>
          </a:p>
          <a:p>
            <a:r>
              <a:rPr lang="en-US" sz="1800" b="0" i="0" u="none" strike="noStrike" baseline="0">
                <a:solidFill>
                  <a:srgbClr val="000000"/>
                </a:solidFill>
                <a:latin typeface="Times New Roman" panose="02020603050405020304" pitchFamily="18" charset="0"/>
              </a:rPr>
              <a:t>The federal funding caps for FMA are as follows: </a:t>
            </a:r>
          </a:p>
          <a:p>
            <a:r>
              <a:rPr lang="en-US" sz="1800" b="0" i="0" u="none" strike="noStrike" baseline="0">
                <a:solidFill>
                  <a:srgbClr val="000000"/>
                </a:solidFill>
                <a:latin typeface="Times New Roman" panose="02020603050405020304" pitchFamily="18" charset="0"/>
              </a:rPr>
              <a:t>• $300,000 per Project Scoping subapplication for individual flood mitigation projects; </a:t>
            </a:r>
          </a:p>
          <a:p>
            <a:r>
              <a:rPr lang="en-US" sz="1800" b="0" i="0" u="none" strike="noStrike" baseline="0">
                <a:solidFill>
                  <a:srgbClr val="000000"/>
                </a:solidFill>
                <a:latin typeface="Times New Roman" panose="02020603050405020304" pitchFamily="18" charset="0"/>
              </a:rPr>
              <a:t>• $900,000 per Project Scoping subapplication for Community Flood Mitigation Projects; </a:t>
            </a:r>
          </a:p>
          <a:p>
            <a:r>
              <a:rPr lang="en-US" sz="1800" b="0" i="0" u="none" strike="noStrike" baseline="0">
                <a:solidFill>
                  <a:srgbClr val="000000"/>
                </a:solidFill>
                <a:latin typeface="Times New Roman" panose="02020603050405020304" pitchFamily="18" charset="0"/>
              </a:rPr>
              <a:t>• $30 million cap per Community Flood Mitigation Project subapplication; </a:t>
            </a:r>
          </a:p>
          <a:p>
            <a:r>
              <a:rPr lang="en-US" sz="1800" b="0" i="0" u="none" strike="noStrike" baseline="0">
                <a:solidFill>
                  <a:srgbClr val="000000"/>
                </a:solidFill>
                <a:latin typeface="Times New Roman" panose="02020603050405020304" pitchFamily="18" charset="0"/>
              </a:rPr>
              <a:t>• $50,000 per applicant for all Technical Assistance subapplications, for recipients to which FEMA obligated an FY 2020 FMA award of at least $1 million federal share; </a:t>
            </a:r>
          </a:p>
          <a:p>
            <a:r>
              <a:rPr lang="en-US" sz="1800" b="0" i="0" u="none" strike="noStrike" baseline="0">
                <a:solidFill>
                  <a:srgbClr val="000000"/>
                </a:solidFill>
                <a:latin typeface="Times New Roman" panose="02020603050405020304" pitchFamily="18" charset="0"/>
              </a:rPr>
              <a:t>• $100,000 per applicant for flood hazard mitigation planning with maximums of: </a:t>
            </a:r>
            <a:r>
              <a:rPr lang="en-US" sz="1800" b="0" i="0" u="none" strike="noStrike" baseline="0">
                <a:solidFill>
                  <a:srgbClr val="000000"/>
                </a:solidFill>
                <a:latin typeface="Courier New" panose="02070309020205020404" pitchFamily="49" charset="0"/>
              </a:rPr>
              <a:t>o </a:t>
            </a:r>
            <a:r>
              <a:rPr lang="en-US" sz="1800" b="0" i="0" u="none" strike="noStrike" baseline="0">
                <a:solidFill>
                  <a:srgbClr val="000000"/>
                </a:solidFill>
                <a:latin typeface="Times New Roman" panose="02020603050405020304" pitchFamily="18" charset="0"/>
              </a:rPr>
              <a:t>$50,000 for state flood hazard mitigation planning; </a:t>
            </a:r>
          </a:p>
          <a:p>
            <a:r>
              <a:rPr lang="en-US" sz="1800" b="0" i="0" u="none" strike="noStrike" baseline="0">
                <a:solidFill>
                  <a:srgbClr val="000000"/>
                </a:solidFill>
                <a:latin typeface="Courier New" panose="02070309020205020404" pitchFamily="49" charset="0"/>
              </a:rPr>
              <a:t>o </a:t>
            </a:r>
            <a:r>
              <a:rPr lang="en-US" sz="1800" b="0" i="0" u="none" strike="noStrike" baseline="0">
                <a:solidFill>
                  <a:srgbClr val="000000"/>
                </a:solidFill>
                <a:latin typeface="Times New Roman" panose="02020603050405020304" pitchFamily="18" charset="0"/>
              </a:rPr>
              <a:t>$25,000 for local flood hazard mitigation planning; </a:t>
            </a:r>
          </a:p>
          <a:p>
            <a:endParaRPr lang="en-US" sz="1800" b="0" i="0" u="none" strike="noStrike" baseline="0">
              <a:solidFill>
                <a:srgbClr val="000000"/>
              </a:solidFill>
              <a:latin typeface="Times New Roman" panose="02020603050405020304" pitchFamily="18" charset="0"/>
            </a:endParaRPr>
          </a:p>
          <a:p>
            <a:r>
              <a:rPr lang="en-US" sz="1800" b="0" i="0" u="none" strike="noStrike" baseline="0">
                <a:solidFill>
                  <a:srgbClr val="000000"/>
                </a:solidFill>
                <a:latin typeface="Times New Roman" panose="02020603050405020304" pitchFamily="18" charset="0"/>
              </a:rPr>
              <a:t>• 10 percent of the total application budget for applicant management costs for applicants to administer and manage award and subaward activities (see the Management and Administration Costs subsection below); </a:t>
            </a:r>
          </a:p>
          <a:p>
            <a:r>
              <a:rPr lang="en-US" sz="1800" b="0" i="0" u="none" strike="noStrike" baseline="0">
                <a:solidFill>
                  <a:srgbClr val="000000"/>
                </a:solidFill>
                <a:latin typeface="Times New Roman" panose="02020603050405020304" pitchFamily="18" charset="0"/>
              </a:rPr>
              <a:t>• 5 percent of the total mitigation project, Project Scoping, and planning subapplication budget for subapplicant management costs for subapplicants to manage their subaward activities (see the Management and Administration Costs subsection below). </a:t>
            </a:r>
          </a:p>
          <a:p>
            <a:endParaRPr lang="en-US" b="1" baseline="0"/>
          </a:p>
        </p:txBody>
      </p:sp>
      <p:sp>
        <p:nvSpPr>
          <p:cNvPr id="4" name="Slide Number Placeholder 3"/>
          <p:cNvSpPr>
            <a:spLocks noGrp="1"/>
          </p:cNvSpPr>
          <p:nvPr>
            <p:ph type="sldNum" sz="quarter" idx="10"/>
          </p:nvPr>
        </p:nvSpPr>
        <p:spPr/>
        <p:txBody>
          <a:bodyPr/>
          <a:lstStyle/>
          <a:p>
            <a:fld id="{71B838B3-2F8A-4503-9BF7-6D7B66BE47D3}" type="slidenum">
              <a:rPr lang="en-US" smtClean="0"/>
              <a:t>2</a:t>
            </a:fld>
            <a:endParaRPr lang="en-US"/>
          </a:p>
        </p:txBody>
      </p:sp>
    </p:spTree>
    <p:extLst>
      <p:ext uri="{BB962C8B-B14F-4D97-AF65-F5344CB8AC3E}">
        <p14:creationId xmlns:p14="http://schemas.microsoft.com/office/powerpoint/2010/main" val="2264132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CA580-C097-411E-8839-6B8EAB5B4A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0DEC85-D4C3-4AB5-9471-7435C69084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EE51D9-9668-44B5-B429-782D23C14744}"/>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5" name="Footer Placeholder 4">
            <a:extLst>
              <a:ext uri="{FF2B5EF4-FFF2-40B4-BE49-F238E27FC236}">
                <a16:creationId xmlns:a16="http://schemas.microsoft.com/office/drawing/2014/main" id="{88DBFE48-A30E-4337-A256-19AF70108A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BE52BC-5E13-4CD9-B56A-2D30A86B9A02}"/>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28646830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90BED-35B4-4DDA-AF07-B042148B08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FB069C-9624-4674-AFFC-E2E327C7EE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9CB41A-D423-41E0-939B-DF566AA3A118}"/>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5" name="Footer Placeholder 4">
            <a:extLst>
              <a:ext uri="{FF2B5EF4-FFF2-40B4-BE49-F238E27FC236}">
                <a16:creationId xmlns:a16="http://schemas.microsoft.com/office/drawing/2014/main" id="{23EADFBD-AD82-4353-938E-393B8C46C3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5ACA33-EB59-4741-8368-5DCEEF3B1231}"/>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2233943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9C295F-3834-47E6-90BF-D6B25B868A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5F8D4F4-71F9-449D-AFEF-47396B81AA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C2B169-CC31-4BFE-B4B9-F9AC1AF4F803}"/>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5" name="Footer Placeholder 4">
            <a:extLst>
              <a:ext uri="{FF2B5EF4-FFF2-40B4-BE49-F238E27FC236}">
                <a16:creationId xmlns:a16="http://schemas.microsoft.com/office/drawing/2014/main" id="{991DD45D-C0EB-44BE-9DEF-9725AD082D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6165E5-A4DB-4F21-A2AA-ED59E87FD0C3}"/>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1818830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660F8-F928-4CD0-9E30-23221DFAAFB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3B62E1-D301-43EE-998B-E4DAE0E411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236C90-F2B1-465E-AA2C-FB3FE35EDCCA}"/>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5" name="Footer Placeholder 4">
            <a:extLst>
              <a:ext uri="{FF2B5EF4-FFF2-40B4-BE49-F238E27FC236}">
                <a16:creationId xmlns:a16="http://schemas.microsoft.com/office/drawing/2014/main" id="{A82CE99A-D5BF-4F47-92A2-4295933ECA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F9631C-CE94-4159-B889-A8727E2FD465}"/>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3861825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92CEA-0530-4056-9C8F-53C2F4B2DF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B5982AA-42AB-4C7D-8874-5800BBD859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C63F68-60FF-4481-B10F-40214E2655F3}"/>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5" name="Footer Placeholder 4">
            <a:extLst>
              <a:ext uri="{FF2B5EF4-FFF2-40B4-BE49-F238E27FC236}">
                <a16:creationId xmlns:a16="http://schemas.microsoft.com/office/drawing/2014/main" id="{2D5679D4-2614-46ED-823B-83D27897E8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597CD3-F715-4DA2-982D-013B8DA0DDD8}"/>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662427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5D554-3ADB-42E1-B688-211A5523FD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F5B336-428B-4469-AE09-812333B836F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4802A7-BE16-4A73-9558-AAAE65587CE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5FC4DE-882C-4705-851A-128FCCD850D1}"/>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6" name="Footer Placeholder 5">
            <a:extLst>
              <a:ext uri="{FF2B5EF4-FFF2-40B4-BE49-F238E27FC236}">
                <a16:creationId xmlns:a16="http://schemas.microsoft.com/office/drawing/2014/main" id="{DF40296A-3698-43E7-B907-2107F99CC6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00FFD9-8911-493E-9E9A-C9033EB64E00}"/>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3557601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E4F0D-ACBE-4DFB-B113-14C6FCE4479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449B680-2696-4430-B457-D26E6361EE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08DC64B-9B7D-43E6-A927-49DF6C3FA8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D23D845-EA29-41FB-A12E-6346D98B424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420EE6-FA86-4009-B3F6-6C3E05FC75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97128FE-F234-4F1A-AF0F-AE482DDA9F42}"/>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8" name="Footer Placeholder 7">
            <a:extLst>
              <a:ext uri="{FF2B5EF4-FFF2-40B4-BE49-F238E27FC236}">
                <a16:creationId xmlns:a16="http://schemas.microsoft.com/office/drawing/2014/main" id="{98930462-3C66-4EBF-8876-5CE8CD6B0EC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ED0466-A664-4CED-9F35-76C0FEE43A7B}"/>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3589617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1FC78-1B70-4294-B2DA-87832793CB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E17067-5694-4437-82DE-FC210CAD0FC0}"/>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4" name="Footer Placeholder 3">
            <a:extLst>
              <a:ext uri="{FF2B5EF4-FFF2-40B4-BE49-F238E27FC236}">
                <a16:creationId xmlns:a16="http://schemas.microsoft.com/office/drawing/2014/main" id="{56C00597-EBDC-4193-A3BC-BB1AF1FA518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78DDE10-2D24-4585-BAD5-347EB33F4B18}"/>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2944225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86C9D86-B050-4D65-A44E-344444B2090F}"/>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3" name="Footer Placeholder 2">
            <a:extLst>
              <a:ext uri="{FF2B5EF4-FFF2-40B4-BE49-F238E27FC236}">
                <a16:creationId xmlns:a16="http://schemas.microsoft.com/office/drawing/2014/main" id="{D88B2FF3-D67F-4C28-8536-91E03A45D8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D99C3C-97CB-4DBD-810F-2B53A2D87247}"/>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4089220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FC929-A852-4F38-889A-5C6D6B68D5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8DF65F-047C-4BEF-ADB9-5BC73D5689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EDB9AB-9584-4E6D-8B13-E72D255F91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C2B67E-1372-42E3-92E5-D936E36F3C45}"/>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6" name="Footer Placeholder 5">
            <a:extLst>
              <a:ext uri="{FF2B5EF4-FFF2-40B4-BE49-F238E27FC236}">
                <a16:creationId xmlns:a16="http://schemas.microsoft.com/office/drawing/2014/main" id="{C816F4AF-C72F-46D6-B4E8-5BCD35BDE99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18CE4E-5947-476C-BE96-17812673EEC3}"/>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2801246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3C3FE-CF04-461F-9CB2-98FB4885BF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58088B-BA70-43E0-9DB1-76FE04EE83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BB2B07-1EA3-467B-8CCE-BD9D1C9080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828B921-4FE6-4CB2-910E-B5E47AA35141}"/>
              </a:ext>
            </a:extLst>
          </p:cNvPr>
          <p:cNvSpPr>
            <a:spLocks noGrp="1"/>
          </p:cNvSpPr>
          <p:nvPr>
            <p:ph type="dt" sz="half" idx="10"/>
          </p:nvPr>
        </p:nvSpPr>
        <p:spPr/>
        <p:txBody>
          <a:bodyPr/>
          <a:lstStyle/>
          <a:p>
            <a:fld id="{3D9869AF-C58B-42A1-B78F-F297DFE046F1}" type="datetimeFigureOut">
              <a:rPr lang="en-US" smtClean="0"/>
              <a:t>11/17/2021</a:t>
            </a:fld>
            <a:endParaRPr lang="en-US"/>
          </a:p>
        </p:txBody>
      </p:sp>
      <p:sp>
        <p:nvSpPr>
          <p:cNvPr id="6" name="Footer Placeholder 5">
            <a:extLst>
              <a:ext uri="{FF2B5EF4-FFF2-40B4-BE49-F238E27FC236}">
                <a16:creationId xmlns:a16="http://schemas.microsoft.com/office/drawing/2014/main" id="{8BEA45AD-8851-43CE-AF3A-A8F00E5B4B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EAA312-70D8-4E14-82AD-CFE5B341EC22}"/>
              </a:ext>
            </a:extLst>
          </p:cNvPr>
          <p:cNvSpPr>
            <a:spLocks noGrp="1"/>
          </p:cNvSpPr>
          <p:nvPr>
            <p:ph type="sldNum" sz="quarter" idx="12"/>
          </p:nvPr>
        </p:nvSpPr>
        <p:spPr/>
        <p:txBody>
          <a:bodyPr/>
          <a:lstStyle/>
          <a:p>
            <a:fld id="{49B1313C-F080-410E-ADBA-BA7B0810E7B5}" type="slidenum">
              <a:rPr lang="en-US" smtClean="0"/>
              <a:t>‹#›</a:t>
            </a:fld>
            <a:endParaRPr lang="en-US"/>
          </a:p>
        </p:txBody>
      </p:sp>
    </p:spTree>
    <p:extLst>
      <p:ext uri="{BB962C8B-B14F-4D97-AF65-F5344CB8AC3E}">
        <p14:creationId xmlns:p14="http://schemas.microsoft.com/office/powerpoint/2010/main" val="3995188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C0A8FB-AB6F-4B32-9159-FC700BF0EC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6242FB3-0FE9-4027-A94A-8590C3CDF3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23891-FC55-4AC1-928C-0975F96C56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9869AF-C58B-42A1-B78F-F297DFE046F1}" type="datetimeFigureOut">
              <a:rPr lang="en-US" smtClean="0"/>
              <a:t>11/17/2021</a:t>
            </a:fld>
            <a:endParaRPr lang="en-US"/>
          </a:p>
        </p:txBody>
      </p:sp>
      <p:sp>
        <p:nvSpPr>
          <p:cNvPr id="5" name="Footer Placeholder 4">
            <a:extLst>
              <a:ext uri="{FF2B5EF4-FFF2-40B4-BE49-F238E27FC236}">
                <a16:creationId xmlns:a16="http://schemas.microsoft.com/office/drawing/2014/main" id="{ACD707C3-D10A-488D-9D32-1D758F041D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FBB6640-2175-4505-85A7-24451FB43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B1313C-F080-410E-ADBA-BA7B0810E7B5}" type="slidenum">
              <a:rPr lang="en-US" smtClean="0"/>
              <a:t>‹#›</a:t>
            </a:fld>
            <a:endParaRPr lang="en-US"/>
          </a:p>
        </p:txBody>
      </p:sp>
    </p:spTree>
    <p:extLst>
      <p:ext uri="{BB962C8B-B14F-4D97-AF65-F5344CB8AC3E}">
        <p14:creationId xmlns:p14="http://schemas.microsoft.com/office/powerpoint/2010/main" val="22170357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shmo@mil.state.or.us"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shmo@mil.state.or.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24468" y="6538016"/>
            <a:ext cx="2743200" cy="365125"/>
          </a:xfrm>
        </p:spPr>
        <p:txBody>
          <a:bodyPr/>
          <a:lstStyle/>
          <a:p>
            <a:fld id="{70D988E5-AFFF-4312-BF15-C26FF90A610B}" type="datetime1">
              <a:rPr lang="en-US" smtClean="0"/>
              <a:t>11/17/2021</a:t>
            </a:fld>
            <a:endParaRPr lang="en-US"/>
          </a:p>
        </p:txBody>
      </p:sp>
      <p:sp>
        <p:nvSpPr>
          <p:cNvPr id="5" name="Slide Number Placeholder 4"/>
          <p:cNvSpPr>
            <a:spLocks noGrp="1"/>
          </p:cNvSpPr>
          <p:nvPr>
            <p:ph type="sldNum" sz="quarter" idx="12"/>
          </p:nvPr>
        </p:nvSpPr>
        <p:spPr/>
        <p:txBody>
          <a:bodyPr/>
          <a:lstStyle/>
          <a:p>
            <a:fld id="{B31EB73B-A91C-4CFE-B6DE-91B872E30DDA}" type="slidenum">
              <a:rPr lang="en-US" smtClean="0"/>
              <a:t>1</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1081559071"/>
              </p:ext>
            </p:extLst>
          </p:nvPr>
        </p:nvGraphicFramePr>
        <p:xfrm>
          <a:off x="12234" y="29405"/>
          <a:ext cx="12167525" cy="6951590"/>
        </p:xfrm>
        <a:graphic>
          <a:graphicData uri="http://schemas.openxmlformats.org/drawingml/2006/table">
            <a:tbl>
              <a:tblPr firstRow="1" bandRow="1">
                <a:tableStyleId>{5C22544A-7EE6-4342-B048-85BDC9FD1C3A}</a:tableStyleId>
              </a:tblPr>
              <a:tblGrid>
                <a:gridCol w="1619250">
                  <a:extLst>
                    <a:ext uri="{9D8B030D-6E8A-4147-A177-3AD203B41FA5}">
                      <a16:colId xmlns:a16="http://schemas.microsoft.com/office/drawing/2014/main" val="20000"/>
                    </a:ext>
                  </a:extLst>
                </a:gridCol>
                <a:gridCol w="1528209">
                  <a:extLst>
                    <a:ext uri="{9D8B030D-6E8A-4147-A177-3AD203B41FA5}">
                      <a16:colId xmlns:a16="http://schemas.microsoft.com/office/drawing/2014/main" val="174181802"/>
                    </a:ext>
                  </a:extLst>
                </a:gridCol>
                <a:gridCol w="1771046">
                  <a:extLst>
                    <a:ext uri="{9D8B030D-6E8A-4147-A177-3AD203B41FA5}">
                      <a16:colId xmlns:a16="http://schemas.microsoft.com/office/drawing/2014/main" val="20001"/>
                    </a:ext>
                  </a:extLst>
                </a:gridCol>
                <a:gridCol w="2040555">
                  <a:extLst>
                    <a:ext uri="{9D8B030D-6E8A-4147-A177-3AD203B41FA5}">
                      <a16:colId xmlns:a16="http://schemas.microsoft.com/office/drawing/2014/main" val="20002"/>
                    </a:ext>
                  </a:extLst>
                </a:gridCol>
                <a:gridCol w="1661036">
                  <a:extLst>
                    <a:ext uri="{9D8B030D-6E8A-4147-A177-3AD203B41FA5}">
                      <a16:colId xmlns:a16="http://schemas.microsoft.com/office/drawing/2014/main" val="1290973414"/>
                    </a:ext>
                  </a:extLst>
                </a:gridCol>
                <a:gridCol w="1750488">
                  <a:extLst>
                    <a:ext uri="{9D8B030D-6E8A-4147-A177-3AD203B41FA5}">
                      <a16:colId xmlns:a16="http://schemas.microsoft.com/office/drawing/2014/main" val="669992599"/>
                    </a:ext>
                  </a:extLst>
                </a:gridCol>
                <a:gridCol w="1796941">
                  <a:extLst>
                    <a:ext uri="{9D8B030D-6E8A-4147-A177-3AD203B41FA5}">
                      <a16:colId xmlns:a16="http://schemas.microsoft.com/office/drawing/2014/main" val="861615389"/>
                    </a:ext>
                  </a:extLst>
                </a:gridCol>
              </a:tblGrid>
              <a:tr h="306950">
                <a:tc>
                  <a:txBody>
                    <a:bodyPr/>
                    <a:lstStyle/>
                    <a:p>
                      <a:pPr algn="ctr"/>
                      <a:endParaRPr lang="en-US" sz="100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latin typeface="Arial" panose="020B0604020202020204" pitchFamily="34" charset="0"/>
                          <a:cs typeface="Arial" panose="020B0604020202020204" pitchFamily="34" charset="0"/>
                        </a:rPr>
                        <a:t>HMGP-DR-4519-OR</a:t>
                      </a:r>
                    </a:p>
                  </a:txBody>
                  <a:tcPr/>
                </a:tc>
                <a:tc>
                  <a:txBody>
                    <a:bodyPr/>
                    <a:lstStyle/>
                    <a:p>
                      <a:pPr algn="ctr"/>
                      <a:r>
                        <a:rPr lang="en-US" sz="1000">
                          <a:latin typeface="Arial" panose="020B0604020202020204" pitchFamily="34" charset="0"/>
                          <a:cs typeface="Arial" panose="020B0604020202020204" pitchFamily="34" charset="0"/>
                        </a:rPr>
                        <a:t>HMGP-PF-FM-5327-OR</a:t>
                      </a:r>
                    </a:p>
                  </a:txBody>
                  <a:tcPr/>
                </a:tc>
                <a:tc>
                  <a:txBody>
                    <a:bodyPr/>
                    <a:lstStyle/>
                    <a:p>
                      <a:pPr algn="ctr"/>
                      <a:r>
                        <a:rPr lang="en-US" sz="1000">
                          <a:latin typeface="Arial" panose="020B0604020202020204" pitchFamily="34" charset="0"/>
                          <a:cs typeface="Arial" panose="020B0604020202020204" pitchFamily="34" charset="0"/>
                        </a:rPr>
                        <a:t>HMGP-DR-4562-OR</a:t>
                      </a:r>
                    </a:p>
                  </a:txBody>
                  <a:tcPr/>
                </a:tc>
                <a:tc>
                  <a:txBody>
                    <a:bodyPr/>
                    <a:lstStyle/>
                    <a:p>
                      <a:pPr algn="ctr"/>
                      <a:r>
                        <a:rPr lang="en-US" sz="1000">
                          <a:latin typeface="Arial" panose="020B0604020202020204" pitchFamily="34" charset="0"/>
                          <a:cs typeface="Arial" panose="020B0604020202020204" pitchFamily="34" charset="0"/>
                        </a:rPr>
                        <a:t>HMGP-DR-4599-OR</a:t>
                      </a:r>
                    </a:p>
                  </a:txBody>
                  <a:tcPr/>
                </a:tc>
                <a:tc>
                  <a:txBody>
                    <a:bodyPr/>
                    <a:lstStyle/>
                    <a:p>
                      <a:pPr algn="ctr"/>
                      <a:r>
                        <a:rPr lang="en-US" sz="1000">
                          <a:latin typeface="Arial" panose="020B0604020202020204" pitchFamily="34" charset="0"/>
                          <a:cs typeface="Arial" panose="020B0604020202020204" pitchFamily="34" charset="0"/>
                        </a:rPr>
                        <a:t>HMGP-PF-FM-5394-OR</a:t>
                      </a:r>
                    </a:p>
                  </a:txBody>
                  <a:tcPr/>
                </a:tc>
                <a:tc>
                  <a:txBody>
                    <a:bodyPr/>
                    <a:lstStyle/>
                    <a:p>
                      <a:pPr algn="ctr"/>
                      <a:r>
                        <a:rPr lang="en-US" sz="1000">
                          <a:latin typeface="Arial" panose="020B0604020202020204" pitchFamily="34" charset="0"/>
                          <a:cs typeface="Arial" panose="020B0604020202020204" pitchFamily="34" charset="0"/>
                        </a:rPr>
                        <a:t>HMGP-DR-4499-OR</a:t>
                      </a:r>
                    </a:p>
                  </a:txBody>
                  <a:tcPr/>
                </a:tc>
                <a:extLst>
                  <a:ext uri="{0D108BD9-81ED-4DB2-BD59-A6C34878D82A}">
                    <a16:rowId xmlns:a16="http://schemas.microsoft.com/office/drawing/2014/main" val="10000"/>
                  </a:ext>
                </a:extLst>
              </a:tr>
              <a:tr h="1415972">
                <a:tc>
                  <a:txBody>
                    <a:bodyPr/>
                    <a:lstStyle/>
                    <a:p>
                      <a:r>
                        <a:rPr lang="en-US" sz="1000">
                          <a:latin typeface="Arial" panose="020B0604020202020204" pitchFamily="34" charset="0"/>
                          <a:cs typeface="Arial" panose="020B0604020202020204" pitchFamily="34" charset="0"/>
                        </a:rPr>
                        <a:t>Directly Affected</a:t>
                      </a:r>
                      <a:r>
                        <a:rPr lang="en-US" sz="1000" baseline="0">
                          <a:latin typeface="Arial" panose="020B0604020202020204" pitchFamily="34" charset="0"/>
                          <a:cs typeface="Arial" panose="020B0604020202020204" pitchFamily="34" charset="0"/>
                        </a:rPr>
                        <a:t> Areas</a:t>
                      </a:r>
                      <a:endParaRPr lang="en-US" sz="1000">
                        <a:latin typeface="Arial" panose="020B0604020202020204" pitchFamily="34" charset="0"/>
                        <a:cs typeface="Arial" panose="020B0604020202020204" pitchFamily="34" charset="0"/>
                      </a:endParaRPr>
                    </a:p>
                  </a:txBody>
                  <a:tcPr anchor="b"/>
                </a:tc>
                <a:tc>
                  <a:txBody>
                    <a:bodyPr/>
                    <a:lstStyle/>
                    <a:p>
                      <a:pPr algn="ctr"/>
                      <a:r>
                        <a:rPr lang="en-US" sz="1000">
                          <a:latin typeface="Arial" panose="020B0604020202020204" pitchFamily="34" charset="0"/>
                          <a:cs typeface="Arial" panose="020B0604020202020204" pitchFamily="34" charset="0"/>
                        </a:rPr>
                        <a:t>Umatilla, Union, Wallowa Counties and the Confederated Tribes of the Umatilla Indian Reservation</a:t>
                      </a:r>
                    </a:p>
                  </a:txBody>
                  <a:tcPr anchor="b"/>
                </a:tc>
                <a:tc>
                  <a:txBody>
                    <a:bodyPr/>
                    <a:lstStyle/>
                    <a:p>
                      <a:pPr algn="ctr"/>
                      <a:r>
                        <a:rPr lang="en-US" sz="1000">
                          <a:latin typeface="Arial" panose="020B0604020202020204" pitchFamily="34" charset="0"/>
                          <a:cs typeface="Arial" panose="020B0604020202020204" pitchFamily="34" charset="0"/>
                        </a:rPr>
                        <a:t>Clackamas, Coos, Douglas, Jackson, Jefferson, Josephine, Klamath, Lake, Lane, Lincoln, Linn, Marion, Tillamook, Wasco, Washington, and Yamhill Counties in addition to Warm Springs Indian Reservation</a:t>
                      </a:r>
                    </a:p>
                  </a:txBody>
                  <a:tcPr anchor="b"/>
                </a:tc>
                <a:tc>
                  <a:txBody>
                    <a:bodyPr/>
                    <a:lstStyle/>
                    <a:p>
                      <a:pPr algn="ctr"/>
                      <a:r>
                        <a:rPr lang="en-US" sz="1000">
                          <a:latin typeface="Arial" panose="020B0604020202020204" pitchFamily="34" charset="0"/>
                          <a:cs typeface="Arial" panose="020B0604020202020204" pitchFamily="34" charset="0"/>
                        </a:rPr>
                        <a:t> Benton, Clackamas, Columbia, Coos, Deschutes, Douglas, Jackson, Jefferson, Josephine, Klamath, Lake, Lane, Lincoln, Linn, Marion, Multnomah, Tillamook, Wasco, Washington, and Yamhill Counties in addition to any Tribal lands that were directly affected</a:t>
                      </a:r>
                    </a:p>
                  </a:txBody>
                  <a:tcPr anchor="b"/>
                </a:tc>
                <a:tc>
                  <a:txBody>
                    <a:bodyPr/>
                    <a:lstStyle/>
                    <a:p>
                      <a:pPr algn="ctr"/>
                      <a:r>
                        <a:rPr lang="en-US" sz="1000">
                          <a:latin typeface="Arial" panose="020B0604020202020204" pitchFamily="34" charset="0"/>
                          <a:cs typeface="Arial" panose="020B0604020202020204" pitchFamily="34" charset="0"/>
                        </a:rPr>
                        <a:t>Benton, Clackamas, Linn, Marion, Polk, and Yamhill Counties plus Grand Ronde Indian Reservation</a:t>
                      </a:r>
                    </a:p>
                  </a:txBody>
                  <a:tcPr anchor="b"/>
                </a:tc>
                <a:tc>
                  <a:txBody>
                    <a:bodyPr/>
                    <a:lstStyle/>
                    <a:p>
                      <a:pPr algn="ctr"/>
                      <a:r>
                        <a:rPr lang="en-US" sz="1000">
                          <a:solidFill>
                            <a:schemeClr val="tx1"/>
                          </a:solidFill>
                          <a:latin typeface="Arial"/>
                          <a:cs typeface="Arial"/>
                        </a:rPr>
                        <a:t>Deschutes, Klamath, Lake</a:t>
                      </a:r>
                    </a:p>
                  </a:txBody>
                  <a:tcPr anchor="b"/>
                </a:tc>
                <a:tc>
                  <a:txBody>
                    <a:bodyPr/>
                    <a:lstStyle/>
                    <a:p>
                      <a:pPr algn="ctr"/>
                      <a:r>
                        <a:rPr lang="en-US" sz="1000">
                          <a:solidFill>
                            <a:schemeClr val="tx1"/>
                          </a:solidFill>
                          <a:latin typeface="Arial"/>
                          <a:cs typeface="Arial"/>
                        </a:rPr>
                        <a:t>Statewide</a:t>
                      </a:r>
                      <a:endParaRPr lang="en-US" sz="1000">
                        <a:solidFill>
                          <a:schemeClr val="tx1"/>
                        </a:solidFill>
                        <a:latin typeface="Arial" panose="020B0604020202020204" pitchFamily="34" charset="0"/>
                        <a:cs typeface="Arial" panose="020B0604020202020204" pitchFamily="34" charset="0"/>
                      </a:endParaRPr>
                    </a:p>
                  </a:txBody>
                  <a:tcPr anchor="b"/>
                </a:tc>
                <a:extLst>
                  <a:ext uri="{0D108BD9-81ED-4DB2-BD59-A6C34878D82A}">
                    <a16:rowId xmlns:a16="http://schemas.microsoft.com/office/drawing/2014/main" val="10001"/>
                  </a:ext>
                </a:extLst>
              </a:tr>
              <a:tr h="515468">
                <a:tc>
                  <a:txBody>
                    <a:bodyPr/>
                    <a:lstStyle/>
                    <a:p>
                      <a:r>
                        <a:rPr lang="en-US" sz="1000">
                          <a:latin typeface="Arial" panose="020B0604020202020204" pitchFamily="34" charset="0"/>
                          <a:cs typeface="Arial" panose="020B0604020202020204" pitchFamily="34" charset="0"/>
                        </a:rPr>
                        <a:t>Incident Type</a:t>
                      </a:r>
                    </a:p>
                  </a:txBody>
                  <a:tcPr anchor="ctr"/>
                </a:tc>
                <a:tc>
                  <a:txBody>
                    <a:bodyPr/>
                    <a:lstStyle/>
                    <a:p>
                      <a:pPr algn="ctr"/>
                      <a:r>
                        <a:rPr lang="en-US" sz="1000">
                          <a:latin typeface="Arial" panose="020B0604020202020204" pitchFamily="34" charset="0"/>
                          <a:cs typeface="Arial" panose="020B0604020202020204" pitchFamily="34" charset="0"/>
                        </a:rPr>
                        <a:t>Oregon Severe Storms, Flooding, Landslides, And Mudslides </a:t>
                      </a:r>
                    </a:p>
                  </a:txBody>
                  <a:tcPr anchor="ctr"/>
                </a:tc>
                <a:tc>
                  <a:txBody>
                    <a:bodyPr/>
                    <a:lstStyle/>
                    <a:p>
                      <a:pPr algn="ctr"/>
                      <a:r>
                        <a:rPr lang="en-US" sz="1000">
                          <a:latin typeface="Arial"/>
                          <a:cs typeface="Arial"/>
                        </a:rPr>
                        <a:t>FMAGs</a:t>
                      </a:r>
                    </a:p>
                  </a:txBody>
                  <a:tcPr anchor="ctr"/>
                </a:tc>
                <a:tc>
                  <a:txBody>
                    <a:bodyPr/>
                    <a:lstStyle/>
                    <a:p>
                      <a:pPr algn="ctr"/>
                      <a:r>
                        <a:rPr lang="en-US" sz="1000">
                          <a:latin typeface="Arial" panose="020B0604020202020204" pitchFamily="34" charset="0"/>
                          <a:cs typeface="Arial" panose="020B0604020202020204" pitchFamily="34" charset="0"/>
                        </a:rPr>
                        <a:t>Oregon Wildfires And Straight-line Winds</a:t>
                      </a:r>
                    </a:p>
                  </a:txBody>
                  <a:tcPr anchor="ctr"/>
                </a:tc>
                <a:tc>
                  <a:txBody>
                    <a:bodyPr/>
                    <a:lstStyle/>
                    <a:p>
                      <a:pPr algn="ctr"/>
                      <a:r>
                        <a:rPr lang="en-US" sz="1000">
                          <a:latin typeface="Arial" panose="020B0604020202020204" pitchFamily="34" charset="0"/>
                          <a:cs typeface="Arial" panose="020B0604020202020204" pitchFamily="34" charset="0"/>
                        </a:rPr>
                        <a:t>Oregon Winter Storm</a:t>
                      </a:r>
                    </a:p>
                  </a:txBody>
                  <a:tcPr anchor="ctr"/>
                </a:tc>
                <a:tc>
                  <a:txBody>
                    <a:bodyPr/>
                    <a:lstStyle/>
                    <a:p>
                      <a:pPr algn="ctr"/>
                      <a:r>
                        <a:rPr lang="en-US" sz="1000">
                          <a:solidFill>
                            <a:schemeClr val="tx1"/>
                          </a:solidFill>
                          <a:latin typeface="Arial"/>
                          <a:cs typeface="Arial"/>
                        </a:rPr>
                        <a:t>3 FMAGs (5394, 5396, 5409)</a:t>
                      </a:r>
                    </a:p>
                  </a:txBody>
                  <a:tcPr anchor="ctr"/>
                </a:tc>
                <a:tc>
                  <a:txBody>
                    <a:bodyPr/>
                    <a:lstStyle/>
                    <a:p>
                      <a:pPr algn="ctr"/>
                      <a:r>
                        <a:rPr lang="en-US" sz="1000">
                          <a:solidFill>
                            <a:schemeClr val="tx1"/>
                          </a:solidFill>
                          <a:latin typeface="Arial"/>
                          <a:cs typeface="Arial"/>
                        </a:rPr>
                        <a:t>COVID-19</a:t>
                      </a:r>
                    </a:p>
                  </a:txBody>
                  <a:tcPr anchor="ctr"/>
                </a:tc>
                <a:extLst>
                  <a:ext uri="{0D108BD9-81ED-4DB2-BD59-A6C34878D82A}">
                    <a16:rowId xmlns:a16="http://schemas.microsoft.com/office/drawing/2014/main" val="10002"/>
                  </a:ext>
                </a:extLst>
              </a:tr>
              <a:tr h="372282">
                <a:tc>
                  <a:txBody>
                    <a:bodyPr/>
                    <a:lstStyle/>
                    <a:p>
                      <a:r>
                        <a:rPr lang="en-US" sz="1000">
                          <a:latin typeface="Arial" panose="020B0604020202020204" pitchFamily="34" charset="0"/>
                          <a:cs typeface="Arial" panose="020B0604020202020204" pitchFamily="34" charset="0"/>
                        </a:rPr>
                        <a:t>Incident Period</a:t>
                      </a:r>
                    </a:p>
                  </a:txBody>
                  <a:tcPr anchor="ctr"/>
                </a:tc>
                <a:tc>
                  <a:txBody>
                    <a:bodyPr/>
                    <a:lstStyle/>
                    <a:p>
                      <a:pPr algn="ctr"/>
                      <a:r>
                        <a:rPr lang="en-US" sz="1000">
                          <a:latin typeface="Arial" panose="020B0604020202020204" pitchFamily="34" charset="0"/>
                          <a:cs typeface="Arial" panose="020B0604020202020204" pitchFamily="34" charset="0"/>
                        </a:rPr>
                        <a:t>February 5-9, 2020</a:t>
                      </a:r>
                    </a:p>
                  </a:txBody>
                  <a:tcPr anchor="ctr"/>
                </a:tc>
                <a:tc>
                  <a:txBody>
                    <a:bodyPr/>
                    <a:lstStyle/>
                    <a:p>
                      <a:pPr algn="ctr"/>
                      <a:r>
                        <a:rPr lang="de-DE" sz="1000">
                          <a:latin typeface="Arial" panose="020B0604020202020204" pitchFamily="34" charset="0"/>
                          <a:cs typeface="Arial" panose="020B0604020202020204" pitchFamily="34" charset="0"/>
                        </a:rPr>
                        <a:t>August 12-19, 2020</a:t>
                      </a:r>
                      <a:endParaRPr lang="en-US" sz="1000">
                        <a:latin typeface="Arial" panose="020B0604020202020204" pitchFamily="34" charset="0"/>
                        <a:cs typeface="Arial" panose="020B0604020202020204" pitchFamily="34" charset="0"/>
                      </a:endParaRPr>
                    </a:p>
                  </a:txBody>
                  <a:tcPr anchor="ctr"/>
                </a:tc>
                <a:tc>
                  <a:txBody>
                    <a:bodyPr/>
                    <a:lstStyle/>
                    <a:p>
                      <a:pPr algn="ctr"/>
                      <a:r>
                        <a:rPr lang="nl-NL" sz="1000">
                          <a:latin typeface="Arial" panose="020B0604020202020204" pitchFamily="34" charset="0"/>
                          <a:cs typeface="Arial" panose="020B0604020202020204" pitchFamily="34" charset="0"/>
                        </a:rPr>
                        <a:t>September 7, 2020 - November 3, 2020</a:t>
                      </a:r>
                      <a:endParaRPr lang="en-US" sz="1000">
                        <a:latin typeface="Arial" panose="020B0604020202020204" pitchFamily="34" charset="0"/>
                        <a:cs typeface="Arial" panose="020B0604020202020204" pitchFamily="34" charset="0"/>
                      </a:endParaRPr>
                    </a:p>
                  </a:txBody>
                  <a:tcPr anchor="ctr"/>
                </a:tc>
                <a:tc>
                  <a:txBody>
                    <a:bodyPr/>
                    <a:lstStyle/>
                    <a:p>
                      <a:pPr algn="ctr"/>
                      <a:r>
                        <a:rPr lang="en-US" sz="1000">
                          <a:latin typeface="Arial" panose="020B0604020202020204" pitchFamily="34" charset="0"/>
                          <a:cs typeface="Arial" panose="020B0604020202020204" pitchFamily="34" charset="0"/>
                        </a:rPr>
                        <a:t>February 11-15, 2021</a:t>
                      </a:r>
                    </a:p>
                  </a:txBody>
                  <a:tcPr anchor="ctr"/>
                </a:tc>
                <a:tc>
                  <a:txBody>
                    <a:bodyPr/>
                    <a:lstStyle/>
                    <a:p>
                      <a:pPr algn="ctr"/>
                      <a:r>
                        <a:rPr lang="en-US" sz="1000">
                          <a:solidFill>
                            <a:schemeClr val="tx1"/>
                          </a:solidFill>
                          <a:latin typeface="Arial"/>
                          <a:cs typeface="Arial"/>
                        </a:rPr>
                        <a:t>June 29, 2021+</a:t>
                      </a:r>
                    </a:p>
                  </a:txBody>
                  <a:tcPr anchor="ctr"/>
                </a:tc>
                <a:tc>
                  <a:txBody>
                    <a:bodyPr/>
                    <a:lstStyle/>
                    <a:p>
                      <a:pPr algn="ctr"/>
                      <a:r>
                        <a:rPr lang="en-US" sz="1000">
                          <a:solidFill>
                            <a:schemeClr val="tx1"/>
                          </a:solidFill>
                          <a:latin typeface="Arial"/>
                          <a:cs typeface="Arial"/>
                        </a:rPr>
                        <a:t>January 20, 2020+</a:t>
                      </a:r>
                      <a:endParaRPr lang="en-US" sz="100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638898705"/>
                  </a:ext>
                </a:extLst>
              </a:tr>
              <a:tr h="515468">
                <a:tc>
                  <a:txBody>
                    <a:bodyPr/>
                    <a:lstStyle/>
                    <a:p>
                      <a:r>
                        <a:rPr lang="en-US" sz="1000">
                          <a:latin typeface="Arial" panose="020B0604020202020204" pitchFamily="34" charset="0"/>
                          <a:cs typeface="Arial" panose="020B0604020202020204" pitchFamily="34" charset="0"/>
                        </a:rPr>
                        <a:t>Declaration</a:t>
                      </a:r>
                      <a:r>
                        <a:rPr lang="en-US" sz="1000" baseline="0">
                          <a:latin typeface="Arial" panose="020B0604020202020204" pitchFamily="34" charset="0"/>
                          <a:cs typeface="Arial" panose="020B0604020202020204" pitchFamily="34" charset="0"/>
                        </a:rPr>
                        <a:t> Date</a:t>
                      </a:r>
                      <a:endParaRPr lang="en-US" sz="1000">
                        <a:latin typeface="Arial" panose="020B0604020202020204" pitchFamily="34" charset="0"/>
                        <a:cs typeface="Arial" panose="020B0604020202020204" pitchFamily="34" charset="0"/>
                      </a:endParaRPr>
                    </a:p>
                  </a:txBody>
                  <a:tcPr anchor="ctr"/>
                </a:tc>
                <a:tc>
                  <a:txBody>
                    <a:bodyPr/>
                    <a:lstStyle/>
                    <a:p>
                      <a:pPr algn="ctr"/>
                      <a:r>
                        <a:rPr lang="en-US" sz="1000">
                          <a:latin typeface="Arial" panose="020B0604020202020204" pitchFamily="34" charset="0"/>
                          <a:cs typeface="Arial" panose="020B0604020202020204" pitchFamily="34" charset="0"/>
                        </a:rPr>
                        <a:t>April 3, 2020</a:t>
                      </a:r>
                    </a:p>
                  </a:txBody>
                  <a:tcPr anchor="ctr"/>
                </a:tc>
                <a:tc>
                  <a:txBody>
                    <a:bodyPr/>
                    <a:lstStyle/>
                    <a:p>
                      <a:pPr algn="ctr"/>
                      <a:r>
                        <a:rPr lang="en-US" sz="1000">
                          <a:latin typeface="Arial" panose="020B0604020202020204" pitchFamily="34" charset="0"/>
                          <a:cs typeface="Arial" panose="020B0604020202020204" pitchFamily="34" charset="0"/>
                        </a:rPr>
                        <a:t>August </a:t>
                      </a:r>
                      <a:r>
                        <a:rPr lang="en-US" sz="1000" b="0">
                          <a:solidFill>
                            <a:schemeClr val="tx1"/>
                          </a:solidFill>
                          <a:latin typeface="Arial" panose="020B0604020202020204" pitchFamily="34" charset="0"/>
                          <a:cs typeface="Arial" panose="020B0604020202020204" pitchFamily="34" charset="0"/>
                        </a:rPr>
                        <a:t>13, </a:t>
                      </a:r>
                      <a:r>
                        <a:rPr lang="en-US" sz="1000">
                          <a:latin typeface="Arial" panose="020B0604020202020204" pitchFamily="34" charset="0"/>
                          <a:cs typeface="Arial" panose="020B0604020202020204" pitchFamily="34" charset="0"/>
                        </a:rPr>
                        <a:t>2020 (first</a:t>
                      </a:r>
                      <a:r>
                        <a:rPr lang="en-US" sz="1000" baseline="0">
                          <a:latin typeface="Arial" panose="020B0604020202020204" pitchFamily="34" charset="0"/>
                          <a:cs typeface="Arial" panose="020B0604020202020204" pitchFamily="34" charset="0"/>
                        </a:rPr>
                        <a:t> FMAG declaration (Mosier Creek Fire Wasco County))</a:t>
                      </a:r>
                      <a:endParaRPr lang="en-US" sz="1000">
                        <a:latin typeface="Arial" panose="020B0604020202020204" pitchFamily="34" charset="0"/>
                        <a:cs typeface="Arial" panose="020B0604020202020204" pitchFamily="34" charset="0"/>
                      </a:endParaRPr>
                    </a:p>
                  </a:txBody>
                  <a:tcPr anchor="ctr"/>
                </a:tc>
                <a:tc>
                  <a:txBody>
                    <a:bodyPr/>
                    <a:lstStyle/>
                    <a:p>
                      <a:pPr algn="ctr"/>
                      <a:r>
                        <a:rPr lang="en-US" sz="1000">
                          <a:latin typeface="Arial" panose="020B0604020202020204" pitchFamily="34" charset="0"/>
                          <a:cs typeface="Arial" panose="020B0604020202020204" pitchFamily="34" charset="0"/>
                        </a:rPr>
                        <a:t>September 15, 2020</a:t>
                      </a:r>
                    </a:p>
                  </a:txBody>
                  <a:tcPr anchor="ctr"/>
                </a:tc>
                <a:tc>
                  <a:txBody>
                    <a:bodyPr/>
                    <a:lstStyle/>
                    <a:p>
                      <a:pPr algn="ctr"/>
                      <a:r>
                        <a:rPr lang="en-US" sz="1000">
                          <a:latin typeface="Arial" panose="020B0604020202020204" pitchFamily="34" charset="0"/>
                          <a:cs typeface="Arial" panose="020B0604020202020204" pitchFamily="34" charset="0"/>
                        </a:rPr>
                        <a:t>May 4, 2021</a:t>
                      </a:r>
                    </a:p>
                  </a:txBody>
                  <a:tcPr anchor="ctr"/>
                </a:tc>
                <a:tc>
                  <a:txBody>
                    <a:bodyPr/>
                    <a:lstStyle/>
                    <a:p>
                      <a:pPr algn="ctr"/>
                      <a:r>
                        <a:rPr lang="en-US" sz="1000">
                          <a:solidFill>
                            <a:schemeClr val="tx1"/>
                          </a:solidFill>
                          <a:latin typeface="Arial"/>
                          <a:cs typeface="Arial"/>
                        </a:rPr>
                        <a:t>June 30, 2021 (first FMAG declaration (0419 Fire Deschutes County))</a:t>
                      </a:r>
                    </a:p>
                  </a:txBody>
                  <a:tcPr anchor="ctr"/>
                </a:tc>
                <a:tc>
                  <a:txBody>
                    <a:bodyPr/>
                    <a:lstStyle/>
                    <a:p>
                      <a:pPr algn="ctr"/>
                      <a:r>
                        <a:rPr lang="en-US" sz="1000">
                          <a:solidFill>
                            <a:schemeClr val="tx1"/>
                          </a:solidFill>
                          <a:latin typeface="Arial"/>
                          <a:cs typeface="Arial"/>
                        </a:rPr>
                        <a:t>August 5, 2021</a:t>
                      </a:r>
                      <a:endParaRPr lang="en-US" sz="1000">
                        <a:solidFill>
                          <a:schemeClr val="tx1"/>
                        </a:solidFill>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10003"/>
                  </a:ext>
                </a:extLst>
              </a:tr>
              <a:tr h="172709">
                <a:tc>
                  <a:txBody>
                    <a:bodyPr/>
                    <a:lstStyle/>
                    <a:p>
                      <a:r>
                        <a:rPr lang="en-US" sz="1000">
                          <a:latin typeface="Arial" panose="020B0604020202020204" pitchFamily="34" charset="0"/>
                          <a:cs typeface="Arial" panose="020B0604020202020204" pitchFamily="34" charset="0"/>
                        </a:rPr>
                        <a:t>Initial statewide guidance</a:t>
                      </a:r>
                    </a:p>
                  </a:txBody>
                  <a:tcPr anchor="ctr"/>
                </a:tc>
                <a:tc>
                  <a:txBody>
                    <a:bodyPr/>
                    <a:lstStyle/>
                    <a:p>
                      <a:pPr algn="ctr"/>
                      <a:r>
                        <a:rPr lang="en-US" sz="1000">
                          <a:latin typeface="Arial" panose="020B0604020202020204" pitchFamily="34" charset="0"/>
                          <a:cs typeface="Arial" panose="020B0604020202020204" pitchFamily="34" charset="0"/>
                        </a:rPr>
                        <a:t>May 22, 2020</a:t>
                      </a:r>
                    </a:p>
                  </a:txBody>
                  <a:tcPr anchor="ctr"/>
                </a:tc>
                <a:tc>
                  <a:txBody>
                    <a:bodyPr/>
                    <a:lstStyle/>
                    <a:p>
                      <a:pPr algn="ctr"/>
                      <a:r>
                        <a:rPr lang="en-US" sz="1000">
                          <a:latin typeface="Arial" panose="020B0604020202020204" pitchFamily="34" charset="0"/>
                          <a:cs typeface="Arial" panose="020B0604020202020204" pitchFamily="34" charset="0"/>
                        </a:rPr>
                        <a:t>September 25, 2020</a:t>
                      </a:r>
                    </a:p>
                  </a:txBody>
                  <a:tcPr anchor="ctr"/>
                </a:tc>
                <a:tc>
                  <a:txBody>
                    <a:bodyPr/>
                    <a:lstStyle/>
                    <a:p>
                      <a:pPr algn="ctr"/>
                      <a:r>
                        <a:rPr lang="en-US" sz="1000">
                          <a:latin typeface="Arial" panose="020B0604020202020204" pitchFamily="34" charset="0"/>
                          <a:cs typeface="Arial" panose="020B0604020202020204" pitchFamily="34" charset="0"/>
                        </a:rPr>
                        <a:t>October 24, 2020</a:t>
                      </a:r>
                    </a:p>
                  </a:txBody>
                  <a:tcPr anchor="ctr"/>
                </a:tc>
                <a:tc>
                  <a:txBody>
                    <a:bodyPr/>
                    <a:lstStyle/>
                    <a:p>
                      <a:pPr algn="ctr"/>
                      <a:r>
                        <a:rPr lang="en-US" sz="1000" b="0">
                          <a:solidFill>
                            <a:schemeClr val="tx1"/>
                          </a:solidFill>
                          <a:latin typeface="Arial"/>
                          <a:cs typeface="Arial"/>
                        </a:rPr>
                        <a:t>June 14, 2021</a:t>
                      </a:r>
                    </a:p>
                  </a:txBody>
                  <a:tcPr anchor="ctr"/>
                </a:tc>
                <a:tc>
                  <a:txBody>
                    <a:bodyPr/>
                    <a:lstStyle/>
                    <a:p>
                      <a:pPr algn="ctr"/>
                      <a:r>
                        <a:rPr lang="en-US" sz="1000" b="0">
                          <a:solidFill>
                            <a:schemeClr val="tx1"/>
                          </a:solidFill>
                          <a:latin typeface="Arial"/>
                          <a:cs typeface="Arial"/>
                        </a:rPr>
                        <a:t>September 16, 2021</a:t>
                      </a:r>
                    </a:p>
                  </a:txBody>
                  <a:tcPr anchor="ctr"/>
                </a:tc>
                <a:tc>
                  <a:txBody>
                    <a:bodyPr/>
                    <a:lstStyle/>
                    <a:p>
                      <a:pPr algn="ctr"/>
                      <a:r>
                        <a:rPr lang="en-US" sz="1000" b="0">
                          <a:solidFill>
                            <a:schemeClr val="tx1"/>
                          </a:solidFill>
                          <a:highlight>
                            <a:srgbClr val="FFFF00"/>
                          </a:highlight>
                          <a:latin typeface="Arial"/>
                          <a:cs typeface="Arial"/>
                        </a:rPr>
                        <a:t>(NOT OPEN)</a:t>
                      </a:r>
                    </a:p>
                  </a:txBody>
                  <a:tcPr anchor="ctr"/>
                </a:tc>
                <a:extLst>
                  <a:ext uri="{0D108BD9-81ED-4DB2-BD59-A6C34878D82A}">
                    <a16:rowId xmlns:a16="http://schemas.microsoft.com/office/drawing/2014/main" val="10004"/>
                  </a:ext>
                </a:extLst>
              </a:tr>
              <a:tr h="415461">
                <a:tc>
                  <a:txBody>
                    <a:bodyPr/>
                    <a:lstStyle/>
                    <a:p>
                      <a:r>
                        <a:rPr lang="en-US" sz="1000" b="1">
                          <a:latin typeface="Arial" panose="020B0604020202020204" pitchFamily="34" charset="0"/>
                          <a:cs typeface="Arial" panose="020B0604020202020204" pitchFamily="34" charset="0"/>
                        </a:rPr>
                        <a:t>Pre-application due to </a:t>
                      </a:r>
                      <a:r>
                        <a:rPr lang="en-US" sz="1000" b="1">
                          <a:latin typeface="Arial" panose="020B0604020202020204" pitchFamily="34" charset="0"/>
                          <a:cs typeface="Arial" panose="020B0604020202020204" pitchFamily="34" charset="0"/>
                          <a:hlinkClick r:id="rId3"/>
                        </a:rPr>
                        <a:t>shmo@mil.state.or.us</a:t>
                      </a:r>
                      <a:r>
                        <a:rPr lang="en-US" sz="1000" b="1">
                          <a:latin typeface="Arial" panose="020B0604020202020204" pitchFamily="34" charset="0"/>
                          <a:cs typeface="Arial" panose="020B0604020202020204" pitchFamily="34" charset="0"/>
                        </a:rPr>
                        <a:t> </a:t>
                      </a:r>
                    </a:p>
                  </a:txBody>
                  <a:tcPr anchor="ctr"/>
                </a:tc>
                <a:tc>
                  <a:txBody>
                    <a:bodyPr/>
                    <a:lstStyle/>
                    <a:p>
                      <a:pPr algn="ctr"/>
                      <a:r>
                        <a:rPr lang="en-US" sz="1000" strike="sngStrike">
                          <a:latin typeface="Arial" panose="020B0604020202020204" pitchFamily="34" charset="0"/>
                          <a:cs typeface="Arial" panose="020B0604020202020204" pitchFamily="34" charset="0"/>
                        </a:rPr>
                        <a:t>July 20, 2020</a:t>
                      </a:r>
                    </a:p>
                    <a:p>
                      <a:pPr algn="ctr"/>
                      <a:r>
                        <a:rPr lang="en-US" sz="1000" b="1">
                          <a:solidFill>
                            <a:srgbClr val="00B050"/>
                          </a:solidFill>
                          <a:latin typeface="Arial" panose="020B0604020202020204" pitchFamily="34" charset="0"/>
                          <a:cs typeface="Arial" panose="020B0604020202020204" pitchFamily="34" charset="0"/>
                        </a:rPr>
                        <a:t>August</a:t>
                      </a:r>
                      <a:r>
                        <a:rPr lang="en-US" sz="1000" b="1" baseline="0">
                          <a:solidFill>
                            <a:srgbClr val="00B050"/>
                          </a:solidFill>
                          <a:latin typeface="Arial" panose="020B0604020202020204" pitchFamily="34" charset="0"/>
                          <a:cs typeface="Arial" panose="020B0604020202020204" pitchFamily="34" charset="0"/>
                        </a:rPr>
                        <a:t> 21, 2020</a:t>
                      </a:r>
                      <a:endParaRPr lang="en-US" sz="1000" b="1">
                        <a:solidFill>
                          <a:srgbClr val="00B050"/>
                        </a:solidFill>
                        <a:latin typeface="Arial" panose="020B0604020202020204" pitchFamily="34" charset="0"/>
                        <a:cs typeface="Arial" panose="020B0604020202020204" pitchFamily="34" charset="0"/>
                      </a:endParaRPr>
                    </a:p>
                  </a:txBody>
                  <a:tcPr anchor="ctr"/>
                </a:tc>
                <a:tc>
                  <a:txBody>
                    <a:bodyPr/>
                    <a:lstStyle/>
                    <a:p>
                      <a:pPr algn="ctr"/>
                      <a:r>
                        <a:rPr lang="en-US" sz="1000" strike="sngStrike" baseline="0">
                          <a:latin typeface="Arial" panose="020B0604020202020204" pitchFamily="34" charset="0"/>
                          <a:cs typeface="Arial" panose="020B0604020202020204" pitchFamily="34" charset="0"/>
                        </a:rPr>
                        <a:t>January 15, 2021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strike="noStrike">
                          <a:solidFill>
                            <a:srgbClr val="00B050"/>
                          </a:solidFill>
                          <a:latin typeface="Arial" panose="020B0604020202020204" pitchFamily="34" charset="0"/>
                          <a:cs typeface="Arial" panose="020B0604020202020204" pitchFamily="34" charset="0"/>
                        </a:rPr>
                        <a:t>April 15, 2021</a:t>
                      </a:r>
                    </a:p>
                  </a:txBody>
                  <a:tcPr anchor="ctr"/>
                </a:tc>
                <a:tc>
                  <a:txBody>
                    <a:bodyPr/>
                    <a:lstStyle/>
                    <a:p>
                      <a:pPr algn="ctr"/>
                      <a:r>
                        <a:rPr lang="en-US" sz="1000" strike="sngStrike">
                          <a:latin typeface="Arial" panose="020B0604020202020204" pitchFamily="34" charset="0"/>
                          <a:cs typeface="Arial" panose="020B0604020202020204" pitchFamily="34" charset="0"/>
                        </a:rPr>
                        <a:t>April</a:t>
                      </a:r>
                      <a:r>
                        <a:rPr lang="en-US" sz="1000" strike="sngStrike" baseline="0">
                          <a:latin typeface="Arial" panose="020B0604020202020204" pitchFamily="34" charset="0"/>
                          <a:cs typeface="Arial" panose="020B0604020202020204" pitchFamily="34" charset="0"/>
                        </a:rPr>
                        <a:t> 1, 2021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strike="sngStrike">
                          <a:solidFill>
                            <a:schemeClr val="tx1"/>
                          </a:solidFill>
                          <a:latin typeface="Arial"/>
                          <a:cs typeface="Arial"/>
                        </a:rPr>
                        <a:t>July</a:t>
                      </a:r>
                      <a:r>
                        <a:rPr lang="en-US" sz="1000" b="0" strike="sngStrike" baseline="0">
                          <a:solidFill>
                            <a:schemeClr val="tx1"/>
                          </a:solidFill>
                          <a:latin typeface="Arial"/>
                          <a:cs typeface="Arial"/>
                        </a:rPr>
                        <a:t> 1</a:t>
                      </a:r>
                      <a:r>
                        <a:rPr lang="en-US" sz="1000" b="0" strike="sngStrike">
                          <a:solidFill>
                            <a:schemeClr val="tx1"/>
                          </a:solidFill>
                          <a:latin typeface="Arial"/>
                          <a:cs typeface="Arial"/>
                        </a:rPr>
                        <a:t>, 2021</a:t>
                      </a:r>
                    </a:p>
                    <a:p>
                      <a:pPr marL="0" marR="0" lvl="0" indent="0" algn="ctr">
                        <a:lnSpc>
                          <a:spcPct val="100000"/>
                        </a:lnSpc>
                        <a:spcBef>
                          <a:spcPts val="0"/>
                        </a:spcBef>
                        <a:spcAft>
                          <a:spcPts val="0"/>
                        </a:spcAft>
                        <a:buClrTx/>
                        <a:buSzTx/>
                        <a:buFontTx/>
                        <a:buNone/>
                      </a:pPr>
                      <a:r>
                        <a:rPr lang="en-US" sz="1000" b="1" i="0" strike="noStrike">
                          <a:solidFill>
                            <a:srgbClr val="00B050"/>
                          </a:solidFill>
                          <a:latin typeface="Arial"/>
                          <a:cs typeface="Arial"/>
                        </a:rPr>
                        <a:t>August 1, 2021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strike="noStrike">
                          <a:solidFill>
                            <a:srgbClr val="00B050"/>
                          </a:solidFill>
                          <a:latin typeface="Arial"/>
                          <a:cs typeface="Arial"/>
                        </a:rPr>
                        <a:t>November 4, 2021</a:t>
                      </a:r>
                    </a:p>
                  </a:txBody>
                  <a:tcPr anchor="ctr"/>
                </a:tc>
                <a:tc>
                  <a:txBody>
                    <a:bodyPr/>
                    <a:lstStyle/>
                    <a:p>
                      <a:pPr marL="0" marR="0" lvl="0" indent="0" algn="ctr" rtl="0" eaLnBrk="1" fontAlgn="auto" latinLnBrk="0" hangingPunct="1">
                        <a:lnSpc>
                          <a:spcPct val="100000"/>
                        </a:lnSpc>
                        <a:spcBef>
                          <a:spcPts val="0"/>
                        </a:spcBef>
                        <a:spcAft>
                          <a:spcPts val="0"/>
                        </a:spcAft>
                        <a:buClrTx/>
                        <a:buSzTx/>
                        <a:buNone/>
                      </a:pPr>
                      <a:r>
                        <a:rPr lang="en-US" sz="1000" b="1" i="0" u="none" strike="noStrike" noProof="0">
                          <a:solidFill>
                            <a:srgbClr val="00B050"/>
                          </a:solidFill>
                          <a:highlight>
                            <a:srgbClr val="FFFF00"/>
                          </a:highlight>
                          <a:latin typeface="Arial"/>
                        </a:rPr>
                        <a:t>November 26, 2021</a:t>
                      </a:r>
                      <a:endParaRPr lang="en-US" sz="1000" b="1" strike="noStrike">
                        <a:solidFill>
                          <a:srgbClr val="00B050"/>
                        </a:solidFill>
                        <a:highlight>
                          <a:srgbClr val="FFFF00"/>
                        </a:highlight>
                        <a:latin typeface="Arial"/>
                        <a:cs typeface="Aria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strike="noStrike">
                          <a:solidFill>
                            <a:srgbClr val="00B050"/>
                          </a:solidFill>
                          <a:latin typeface="Arial"/>
                          <a:cs typeface="Arial"/>
                        </a:rPr>
                        <a:t>-</a:t>
                      </a:r>
                    </a:p>
                  </a:txBody>
                  <a:tcPr anchor="ctr"/>
                </a:tc>
                <a:extLst>
                  <a:ext uri="{0D108BD9-81ED-4DB2-BD59-A6C34878D82A}">
                    <a16:rowId xmlns:a16="http://schemas.microsoft.com/office/drawing/2014/main" val="10005"/>
                  </a:ext>
                </a:extLst>
              </a:tr>
              <a:tr h="658653">
                <a:tc>
                  <a:txBody>
                    <a:bodyPr/>
                    <a:lstStyle/>
                    <a:p>
                      <a:r>
                        <a:rPr lang="en-US" sz="1000" b="1">
                          <a:latin typeface="Arial" panose="020B0604020202020204" pitchFamily="34" charset="0"/>
                          <a:cs typeface="Arial" panose="020B0604020202020204" pitchFamily="34" charset="0"/>
                        </a:rPr>
                        <a:t>Subapplication</a:t>
                      </a:r>
                      <a:r>
                        <a:rPr lang="en-US" sz="1000" b="1" baseline="0">
                          <a:latin typeface="Arial" panose="020B0604020202020204" pitchFamily="34" charset="0"/>
                          <a:cs typeface="Arial" panose="020B0604020202020204" pitchFamily="34" charset="0"/>
                        </a:rPr>
                        <a:t> due to </a:t>
                      </a:r>
                      <a:r>
                        <a:rPr lang="en-US" sz="1000" b="1" baseline="0">
                          <a:latin typeface="Arial" panose="020B0604020202020204" pitchFamily="34" charset="0"/>
                          <a:cs typeface="Arial" panose="020B0604020202020204" pitchFamily="34" charset="0"/>
                          <a:hlinkClick r:id="rId3"/>
                        </a:rPr>
                        <a:t>shmo@mil.state.or.us</a:t>
                      </a:r>
                      <a:r>
                        <a:rPr lang="en-US" sz="1000" b="1" baseline="0">
                          <a:latin typeface="Arial" panose="020B0604020202020204" pitchFamily="34" charset="0"/>
                          <a:cs typeface="Arial" panose="020B0604020202020204" pitchFamily="34" charset="0"/>
                        </a:rPr>
                        <a:t> </a:t>
                      </a:r>
                      <a:endParaRPr lang="en-US" sz="1000" b="1">
                        <a:latin typeface="Arial" panose="020B0604020202020204" pitchFamily="34" charset="0"/>
                        <a:cs typeface="Arial" panose="020B0604020202020204" pitchFamily="34" charset="0"/>
                      </a:endParaRPr>
                    </a:p>
                  </a:txBody>
                  <a:tcPr anchor="ctr"/>
                </a:tc>
                <a:tc>
                  <a:txBody>
                    <a:bodyPr/>
                    <a:lstStyle/>
                    <a:p>
                      <a:pPr algn="ctr"/>
                      <a:r>
                        <a:rPr lang="en-US" sz="1000" strike="sngStrike">
                          <a:latin typeface="Arial" panose="020B0604020202020204" pitchFamily="34" charset="0"/>
                          <a:cs typeface="Arial" panose="020B0604020202020204" pitchFamily="34" charset="0"/>
                        </a:rPr>
                        <a:t>November</a:t>
                      </a:r>
                      <a:r>
                        <a:rPr lang="en-US" sz="1000" strike="sngStrike" baseline="0">
                          <a:latin typeface="Arial" panose="020B0604020202020204" pitchFamily="34" charset="0"/>
                          <a:cs typeface="Arial" panose="020B0604020202020204" pitchFamily="34" charset="0"/>
                        </a:rPr>
                        <a:t> 20, 2020 </a:t>
                      </a:r>
                    </a:p>
                    <a:p>
                      <a:pPr algn="ctr"/>
                      <a:r>
                        <a:rPr lang="en-US" sz="1000" strike="sngStrike">
                          <a:latin typeface="Arial" panose="020B0604020202020204" pitchFamily="34" charset="0"/>
                          <a:cs typeface="Arial" panose="020B0604020202020204" pitchFamily="34" charset="0"/>
                        </a:rPr>
                        <a:t>March 3, 2021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strike="sngStrike">
                          <a:solidFill>
                            <a:schemeClr val="tx1"/>
                          </a:solidFill>
                          <a:latin typeface="Arial" panose="020B0604020202020204" pitchFamily="34" charset="0"/>
                          <a:cs typeface="Arial" panose="020B0604020202020204" pitchFamily="34" charset="0"/>
                        </a:rPr>
                        <a:t>June </a:t>
                      </a:r>
                      <a:r>
                        <a:rPr lang="en-US" sz="1000" b="0" strike="sngStrike" baseline="0">
                          <a:solidFill>
                            <a:schemeClr val="tx1"/>
                          </a:solidFill>
                          <a:latin typeface="Arial" panose="020B0604020202020204" pitchFamily="34" charset="0"/>
                          <a:cs typeface="Arial" panose="020B0604020202020204" pitchFamily="34" charset="0"/>
                        </a:rPr>
                        <a:t>2, 2021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baseline="0">
                          <a:solidFill>
                            <a:srgbClr val="00B050"/>
                          </a:solidFill>
                          <a:latin typeface="Arial" panose="020B0604020202020204" pitchFamily="34" charset="0"/>
                          <a:cs typeface="Arial" panose="020B0604020202020204" pitchFamily="34" charset="0"/>
                        </a:rPr>
                        <a:t>July 15, 2021</a:t>
                      </a:r>
                      <a:endParaRPr lang="en-US" sz="1000" b="1">
                        <a:solidFill>
                          <a:srgbClr val="00B050"/>
                        </a:solidFill>
                        <a:latin typeface="Arial" panose="020B0604020202020204" pitchFamily="34" charset="0"/>
                        <a:cs typeface="Arial" panose="020B0604020202020204" pitchFamily="34" charset="0"/>
                      </a:endParaRPr>
                    </a:p>
                  </a:txBody>
                  <a:tcPr anchor="ctr"/>
                </a:tc>
                <a:tc>
                  <a:txBody>
                    <a:bodyPr/>
                    <a:lstStyle/>
                    <a:p>
                      <a:pPr algn="ctr"/>
                      <a:r>
                        <a:rPr lang="en-US" sz="1000" strike="sngStrike">
                          <a:latin typeface="Arial" panose="020B0604020202020204" pitchFamily="34" charset="0"/>
                          <a:cs typeface="Arial" panose="020B0604020202020204" pitchFamily="34" charset="0"/>
                        </a:rPr>
                        <a:t>February</a:t>
                      </a:r>
                      <a:r>
                        <a:rPr lang="en-US" sz="1000" strike="sngStrike" baseline="0">
                          <a:latin typeface="Arial" panose="020B0604020202020204" pitchFamily="34" charset="0"/>
                          <a:cs typeface="Arial" panose="020B0604020202020204" pitchFamily="34" charset="0"/>
                        </a:rPr>
                        <a:t> 19, 2021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strike="sngStrike">
                          <a:solidFill>
                            <a:schemeClr val="tx1"/>
                          </a:solidFill>
                          <a:latin typeface="Arial" panose="020B0604020202020204" pitchFamily="34" charset="0"/>
                          <a:cs typeface="Arial" panose="020B0604020202020204" pitchFamily="34" charset="0"/>
                        </a:rPr>
                        <a:t>May 28, 2021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strike="noStrike">
                          <a:solidFill>
                            <a:srgbClr val="00B050"/>
                          </a:solidFill>
                          <a:latin typeface="Arial" panose="020B0604020202020204" pitchFamily="34" charset="0"/>
                          <a:cs typeface="Arial" panose="020B0604020202020204" pitchFamily="34" charset="0"/>
                        </a:rPr>
                        <a:t>August 1, 2021</a:t>
                      </a:r>
                    </a:p>
                  </a:txBody>
                  <a:tcPr anchor="ctr"/>
                </a:tc>
                <a:tc>
                  <a:txBody>
                    <a:bodyPr/>
                    <a:lstStyle/>
                    <a:p>
                      <a:pPr algn="ctr"/>
                      <a:r>
                        <a:rPr lang="en-US" sz="1000" strike="sngStrike">
                          <a:latin typeface="Arial" panose="020B0604020202020204" pitchFamily="34" charset="0"/>
                          <a:cs typeface="Arial" panose="020B0604020202020204" pitchFamily="34" charset="0"/>
                        </a:rPr>
                        <a:t>August 25, 2021</a:t>
                      </a:r>
                      <a:endParaRPr lang="en-US" sz="1000" strike="sngStrike">
                        <a:latin typeface="Arial"/>
                        <a:cs typeface="Aria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strike="sngStrike">
                          <a:solidFill>
                            <a:schemeClr val="tx1"/>
                          </a:solidFill>
                          <a:latin typeface="Arial"/>
                          <a:cs typeface="Arial"/>
                        </a:rPr>
                        <a:t>November 29,</a:t>
                      </a:r>
                      <a:r>
                        <a:rPr lang="en-US" sz="1000" b="0" strike="sngStrike" baseline="0">
                          <a:solidFill>
                            <a:schemeClr val="tx1"/>
                          </a:solidFill>
                          <a:latin typeface="Arial"/>
                          <a:cs typeface="Arial"/>
                        </a:rPr>
                        <a:t> </a:t>
                      </a:r>
                      <a:r>
                        <a:rPr lang="en-US" sz="1000" b="0" strike="sngStrike">
                          <a:solidFill>
                            <a:schemeClr val="tx1"/>
                          </a:solidFill>
                          <a:latin typeface="Arial"/>
                          <a:cs typeface="Arial"/>
                        </a:rPr>
                        <a:t>2021</a:t>
                      </a:r>
                      <a:endParaRPr lang="en-US" sz="1000" b="1" i="0" strike="sngStrike">
                        <a:solidFill>
                          <a:srgbClr val="00B050"/>
                        </a:solidFill>
                        <a:latin typeface="Arial"/>
                        <a:cs typeface="Arial"/>
                      </a:endParaRPr>
                    </a:p>
                    <a:p>
                      <a:pPr marL="0" marR="0" lvl="0" indent="0" algn="ctr">
                        <a:lnSpc>
                          <a:spcPct val="100000"/>
                        </a:lnSpc>
                        <a:spcBef>
                          <a:spcPts val="0"/>
                        </a:spcBef>
                        <a:spcAft>
                          <a:spcPts val="0"/>
                        </a:spcAft>
                        <a:buClrTx/>
                        <a:buSzTx/>
                        <a:buFontTx/>
                        <a:buNone/>
                      </a:pPr>
                      <a:r>
                        <a:rPr lang="en-US" sz="1000" b="1" i="0" strike="noStrike">
                          <a:solidFill>
                            <a:srgbClr val="00B050"/>
                          </a:solidFill>
                          <a:highlight>
                            <a:srgbClr val="FFFF00"/>
                          </a:highlight>
                          <a:latin typeface="Arial"/>
                          <a:cs typeface="Arial"/>
                        </a:rPr>
                        <a:t>January 29, 2022</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strike="noStrike" dirty="0">
                          <a:solidFill>
                            <a:srgbClr val="00B050"/>
                          </a:solidFill>
                          <a:highlight>
                            <a:srgbClr val="FFFF00"/>
                          </a:highlight>
                          <a:latin typeface="Arial"/>
                          <a:cs typeface="Arial"/>
                        </a:rPr>
                        <a:t>April 4, 2022</a:t>
                      </a:r>
                    </a:p>
                  </a:txBody>
                  <a:tcPr anchor="ctr"/>
                </a:tc>
                <a:tc>
                  <a:txBody>
                    <a:bodyPr/>
                    <a:lstStyle/>
                    <a:p>
                      <a:pPr marL="0" marR="0" lvl="0" indent="0" algn="ctr" rtl="0" eaLnBrk="1" fontAlgn="auto" latinLnBrk="0" hangingPunct="1">
                        <a:lnSpc>
                          <a:spcPct val="100000"/>
                        </a:lnSpc>
                        <a:spcBef>
                          <a:spcPts val="0"/>
                        </a:spcBef>
                        <a:spcAft>
                          <a:spcPts val="0"/>
                        </a:spcAft>
                        <a:buClrTx/>
                        <a:buSzTx/>
                        <a:buNone/>
                      </a:pPr>
                      <a:r>
                        <a:rPr lang="en-US" sz="1000" b="1" strike="noStrike">
                          <a:solidFill>
                            <a:srgbClr val="00B050"/>
                          </a:solidFill>
                          <a:latin typeface="Arial"/>
                          <a:cs typeface="Arial"/>
                        </a:rPr>
                        <a:t>February 28, 2022</a:t>
                      </a:r>
                    </a:p>
                  </a:txBody>
                  <a:tcPr anchor="ct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1" strike="noStrike">
                          <a:solidFill>
                            <a:srgbClr val="00B050"/>
                          </a:solidFill>
                          <a:latin typeface="Arial"/>
                          <a:cs typeface="Arial"/>
                        </a:rPr>
                        <a:t>June 24, 2022</a:t>
                      </a:r>
                    </a:p>
                  </a:txBody>
                  <a:tcPr anchor="ctr"/>
                </a:tc>
                <a:extLst>
                  <a:ext uri="{0D108BD9-81ED-4DB2-BD59-A6C34878D82A}">
                    <a16:rowId xmlns:a16="http://schemas.microsoft.com/office/drawing/2014/main" val="10006"/>
                  </a:ext>
                </a:extLst>
              </a:tr>
              <a:tr h="658653">
                <a:tc>
                  <a:txBody>
                    <a:bodyPr/>
                    <a:lstStyle/>
                    <a:p>
                      <a:r>
                        <a:rPr lang="en-US" sz="1000" b="0">
                          <a:latin typeface="Arial"/>
                          <a:cs typeface="Arial"/>
                        </a:rPr>
                        <a:t>Subapplication</a:t>
                      </a:r>
                      <a:r>
                        <a:rPr lang="en-US" sz="1000">
                          <a:latin typeface="Arial"/>
                          <a:cs typeface="Arial"/>
                        </a:rPr>
                        <a:t> due to FEMA from State</a:t>
                      </a:r>
                      <a:endParaRPr lang="en-US" sz="1000">
                        <a:latin typeface="Arial" panose="020B0604020202020204" pitchFamily="34" charset="0"/>
                        <a:cs typeface="Arial" panose="020B0604020202020204" pitchFamily="34" charset="0"/>
                      </a:endParaRPr>
                    </a:p>
                  </a:txBody>
                  <a:tcPr anchor="ctr"/>
                </a:tc>
                <a:tc>
                  <a:txBody>
                    <a:bodyPr/>
                    <a:lstStyle/>
                    <a:p>
                      <a:pPr algn="ctr"/>
                      <a:r>
                        <a:rPr lang="en-US" sz="1000" strike="sngStrike">
                          <a:effectLst/>
                          <a:latin typeface="Arial" panose="020B0604020202020204" pitchFamily="34" charset="0"/>
                          <a:cs typeface="Arial" panose="020B0604020202020204" pitchFamily="34" charset="0"/>
                        </a:rPr>
                        <a:t>December 20, 2020</a:t>
                      </a:r>
                    </a:p>
                    <a:p>
                      <a:pPr algn="ctr"/>
                      <a:r>
                        <a:rPr lang="en-US" sz="1000" strike="sngStrike">
                          <a:effectLst/>
                          <a:latin typeface="Arial" panose="020B0604020202020204" pitchFamily="34" charset="0"/>
                          <a:cs typeface="Arial" panose="020B0604020202020204" pitchFamily="34" charset="0"/>
                        </a:rPr>
                        <a:t>April 3, 2021</a:t>
                      </a:r>
                    </a:p>
                    <a:p>
                      <a:pPr algn="ctr"/>
                      <a:r>
                        <a:rPr lang="en-US" sz="1000" b="0" strike="sngStrike">
                          <a:solidFill>
                            <a:schemeClr val="tx1"/>
                          </a:solidFill>
                          <a:latin typeface="Arial" panose="020B0604020202020204" pitchFamily="34" charset="0"/>
                          <a:cs typeface="Arial" panose="020B0604020202020204" pitchFamily="34" charset="0"/>
                        </a:rPr>
                        <a:t>July</a:t>
                      </a:r>
                      <a:r>
                        <a:rPr lang="en-US" sz="1000" b="0" strike="sngStrike" baseline="0">
                          <a:solidFill>
                            <a:schemeClr val="tx1"/>
                          </a:solidFill>
                          <a:latin typeface="Arial" panose="020B0604020202020204" pitchFamily="34" charset="0"/>
                          <a:cs typeface="Arial" panose="020B0604020202020204" pitchFamily="34" charset="0"/>
                        </a:rPr>
                        <a:t> 2, 2021</a:t>
                      </a:r>
                    </a:p>
                    <a:p>
                      <a:pPr algn="ctr"/>
                      <a:r>
                        <a:rPr lang="en-US" sz="1000" b="1" baseline="0">
                          <a:solidFill>
                            <a:srgbClr val="00B050"/>
                          </a:solidFill>
                          <a:latin typeface="Arial" panose="020B0604020202020204" pitchFamily="34" charset="0"/>
                          <a:cs typeface="Arial" panose="020B0604020202020204" pitchFamily="34" charset="0"/>
                        </a:rPr>
                        <a:t>September 30, 2021</a:t>
                      </a:r>
                      <a:endParaRPr lang="en-US" sz="1000" b="1">
                        <a:solidFill>
                          <a:srgbClr val="00B050"/>
                        </a:solidFill>
                        <a:latin typeface="Arial" panose="020B0604020202020204" pitchFamily="34" charset="0"/>
                        <a:cs typeface="Arial" panose="020B0604020202020204" pitchFamily="34" charset="0"/>
                      </a:endParaRPr>
                    </a:p>
                  </a:txBody>
                  <a:tcPr anchor="ctr"/>
                </a:tc>
                <a:tc>
                  <a:txBody>
                    <a:bodyPr/>
                    <a:lstStyle/>
                    <a:p>
                      <a:pPr algn="ctr"/>
                      <a:r>
                        <a:rPr lang="en-US" sz="1000" b="0" strike="sngStrike">
                          <a:solidFill>
                            <a:schemeClr val="tx1"/>
                          </a:solidFill>
                          <a:latin typeface="Arial" panose="020B0604020202020204" pitchFamily="34" charset="0"/>
                          <a:cs typeface="Arial" panose="020B0604020202020204" pitchFamily="34" charset="0"/>
                        </a:rPr>
                        <a:t>March 30, 2021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strike="sngStrike">
                          <a:solidFill>
                            <a:schemeClr val="tx1"/>
                          </a:solidFill>
                          <a:latin typeface="Arial" panose="020B0604020202020204" pitchFamily="34" charset="0"/>
                          <a:cs typeface="Arial" panose="020B0604020202020204" pitchFamily="34" charset="0"/>
                        </a:rPr>
                        <a:t>June 28, 2021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strike="noStrike">
                          <a:solidFill>
                            <a:srgbClr val="00B050"/>
                          </a:solidFill>
                          <a:latin typeface="Arial" panose="020B0604020202020204" pitchFamily="34" charset="0"/>
                          <a:cs typeface="Arial" panose="020B0604020202020204" pitchFamily="34" charset="0"/>
                        </a:rPr>
                        <a:t>September 26, 2021</a:t>
                      </a:r>
                    </a:p>
                  </a:txBody>
                  <a:tcPr anchor="ctr"/>
                </a:tc>
                <a:tc>
                  <a:txBody>
                    <a:bodyPr/>
                    <a:lstStyle/>
                    <a:p>
                      <a:pPr algn="ctr"/>
                      <a:r>
                        <a:rPr lang="en-US" sz="1000" strike="sngStrike">
                          <a:latin typeface="Arial" panose="020B0604020202020204" pitchFamily="34" charset="0"/>
                          <a:cs typeface="Arial" panose="020B0604020202020204" pitchFamily="34" charset="0"/>
                        </a:rPr>
                        <a:t>September 15, 2021</a:t>
                      </a:r>
                    </a:p>
                    <a:p>
                      <a:pPr algn="ctr"/>
                      <a:r>
                        <a:rPr lang="en-US" sz="1000" b="0" strike="sngStrike">
                          <a:solidFill>
                            <a:schemeClr val="tx1"/>
                          </a:solidFill>
                          <a:latin typeface="Arial"/>
                          <a:cs typeface="Arial"/>
                        </a:rPr>
                        <a:t>December 14, 2021</a:t>
                      </a:r>
                    </a:p>
                    <a:p>
                      <a:pPr lvl="0" algn="ctr">
                        <a:buNone/>
                      </a:pPr>
                      <a:r>
                        <a:rPr lang="en-US" sz="1000" b="1" strike="noStrike">
                          <a:solidFill>
                            <a:srgbClr val="00B050"/>
                          </a:solidFill>
                          <a:latin typeface="Arial"/>
                          <a:cs typeface="Arial"/>
                        </a:rPr>
                        <a:t>March 14, 2022</a:t>
                      </a:r>
                      <a:endParaRPr lang="en-US" sz="1000" b="1" strike="sngStrike">
                        <a:solidFill>
                          <a:srgbClr val="00B050"/>
                        </a:solidFill>
                        <a:latin typeface="Arial"/>
                        <a:cs typeface="Arial"/>
                      </a:endParaRPr>
                    </a:p>
                    <a:p>
                      <a:pPr lvl="0" algn="ctr">
                        <a:buNone/>
                      </a:pPr>
                      <a:endParaRPr lang="en-US" sz="1000" b="0" strike="sngStrike">
                        <a:solidFill>
                          <a:schemeClr val="tx1"/>
                        </a:solidFill>
                        <a:latin typeface="Arial"/>
                        <a:cs typeface="Arial"/>
                      </a:endParaRPr>
                    </a:p>
                  </a:txBody>
                  <a:tcPr anchor="ctr"/>
                </a:tc>
                <a:tc>
                  <a:txBody>
                    <a:bodyPr/>
                    <a:lstStyle/>
                    <a:p>
                      <a:pPr algn="ctr"/>
                      <a:r>
                        <a:rPr lang="en-US" sz="1000" b="1" strike="noStrike">
                          <a:solidFill>
                            <a:srgbClr val="00B050"/>
                          </a:solidFill>
                          <a:latin typeface="Arial"/>
                          <a:cs typeface="Arial"/>
                        </a:rPr>
                        <a:t>May 4, 2022</a:t>
                      </a:r>
                    </a:p>
                  </a:txBody>
                  <a:tcPr anchor="ctr"/>
                </a:tc>
                <a:tc>
                  <a:txBody>
                    <a:bodyPr/>
                    <a:lstStyle/>
                    <a:p>
                      <a:pPr marL="0" indent="0" algn="ctr">
                        <a:buNone/>
                      </a:pPr>
                      <a:r>
                        <a:rPr lang="en-US" sz="1000" b="1" strike="noStrike">
                          <a:solidFill>
                            <a:srgbClr val="00B050"/>
                          </a:solidFill>
                          <a:latin typeface="Arial"/>
                          <a:cs typeface="Arial"/>
                        </a:rPr>
                        <a:t>March 31, 2022</a:t>
                      </a:r>
                    </a:p>
                  </a:txBody>
                  <a:tcPr anchor="ctr"/>
                </a:tc>
                <a:tc>
                  <a:txBody>
                    <a:bodyPr/>
                    <a:lstStyle/>
                    <a:p>
                      <a:pPr algn="ctr"/>
                      <a:r>
                        <a:rPr lang="en-US" sz="1000" b="1" strike="noStrike">
                          <a:solidFill>
                            <a:srgbClr val="00B050"/>
                          </a:solidFill>
                          <a:latin typeface="Arial"/>
                          <a:cs typeface="Arial"/>
                        </a:rPr>
                        <a:t>August 5, 2022</a:t>
                      </a:r>
                    </a:p>
                  </a:txBody>
                  <a:tcPr anchor="ctr"/>
                </a:tc>
                <a:extLst>
                  <a:ext uri="{0D108BD9-81ED-4DB2-BD59-A6C34878D82A}">
                    <a16:rowId xmlns:a16="http://schemas.microsoft.com/office/drawing/2014/main" val="10007"/>
                  </a:ext>
                </a:extLst>
              </a:tr>
              <a:tr h="515468">
                <a:tc>
                  <a:txBody>
                    <a:bodyPr/>
                    <a:lstStyle/>
                    <a:p>
                      <a:r>
                        <a:rPr lang="en-US" sz="1000">
                          <a:latin typeface="Arial" panose="020B0604020202020204" pitchFamily="34" charset="0"/>
                          <a:cs typeface="Arial" panose="020B0604020202020204" pitchFamily="34" charset="0"/>
                        </a:rPr>
                        <a:t>Period of Performance</a:t>
                      </a:r>
                    </a:p>
                  </a:txBody>
                  <a:tcPr anchor="ctr"/>
                </a:tc>
                <a:tc>
                  <a:txBody>
                    <a:bodyPr/>
                    <a:lstStyle/>
                    <a:p>
                      <a:pPr algn="ctr"/>
                      <a:r>
                        <a:rPr lang="en-US" sz="1000" strike="sngStrike">
                          <a:effectLst/>
                          <a:latin typeface="Arial"/>
                          <a:cs typeface="Arial"/>
                        </a:rPr>
                        <a:t>April 3, 202</a:t>
                      </a:r>
                      <a:r>
                        <a:rPr lang="en-US" sz="1000" b="0" strike="sngStrike">
                          <a:effectLst/>
                          <a:latin typeface="Arial"/>
                          <a:cs typeface="Arial"/>
                        </a:rPr>
                        <a:t>4</a:t>
                      </a:r>
                    </a:p>
                    <a:p>
                      <a:pPr algn="ctr"/>
                      <a:r>
                        <a:rPr lang="en-US" sz="1000" b="0" strike="sngStrike">
                          <a:solidFill>
                            <a:schemeClr val="tx1"/>
                          </a:solidFill>
                          <a:latin typeface="Arial" panose="020B0604020202020204" pitchFamily="34" charset="0"/>
                          <a:cs typeface="Arial" panose="020B0604020202020204" pitchFamily="34" charset="0"/>
                        </a:rPr>
                        <a:t>July</a:t>
                      </a:r>
                      <a:r>
                        <a:rPr lang="en-US" sz="1000" b="0" strike="sngStrike" baseline="0">
                          <a:solidFill>
                            <a:schemeClr val="tx1"/>
                          </a:solidFill>
                          <a:latin typeface="Arial" panose="020B0604020202020204" pitchFamily="34" charset="0"/>
                          <a:cs typeface="Arial" panose="020B0604020202020204" pitchFamily="34" charset="0"/>
                        </a:rPr>
                        <a:t> 2, 2024</a:t>
                      </a:r>
                    </a:p>
                    <a:p>
                      <a:pPr marL="0" marR="0" lvl="0" indent="0" algn="ctr" defTabSz="914377" rtl="0" eaLnBrk="1" fontAlgn="auto" latinLnBrk="0" hangingPunct="1">
                        <a:lnSpc>
                          <a:spcPct val="100000"/>
                        </a:lnSpc>
                        <a:spcBef>
                          <a:spcPts val="0"/>
                        </a:spcBef>
                        <a:spcAft>
                          <a:spcPts val="0"/>
                        </a:spcAft>
                        <a:buClrTx/>
                        <a:buSzTx/>
                        <a:buFontTx/>
                        <a:buNone/>
                        <a:tabLst/>
                        <a:defRPr/>
                      </a:pPr>
                      <a:r>
                        <a:rPr lang="en-US" sz="1000" b="1" baseline="0">
                          <a:solidFill>
                            <a:srgbClr val="00B050"/>
                          </a:solidFill>
                          <a:highlight>
                            <a:srgbClr val="FFFF00"/>
                          </a:highlight>
                          <a:latin typeface="Arial"/>
                          <a:cs typeface="Arial"/>
                        </a:rPr>
                        <a:t>September 30, 2024</a:t>
                      </a:r>
                      <a:endParaRPr lang="en-US" sz="1000" b="1">
                        <a:solidFill>
                          <a:srgbClr val="00B050"/>
                        </a:solidFill>
                        <a:highlight>
                          <a:srgbClr val="FFFF00"/>
                        </a:highlight>
                        <a:latin typeface="Arial"/>
                        <a:cs typeface="Arial"/>
                      </a:endParaRPr>
                    </a:p>
                  </a:txBody>
                  <a:tcPr anchor="ctr"/>
                </a:tc>
                <a:tc>
                  <a:txBody>
                    <a:bodyPr/>
                    <a:lstStyle/>
                    <a:p>
                      <a:pPr algn="ctr"/>
                      <a:r>
                        <a:rPr lang="en-US" sz="1000" b="0" strike="sngStrike" baseline="0">
                          <a:solidFill>
                            <a:schemeClr val="tx1"/>
                          </a:solidFill>
                          <a:latin typeface="Arial" panose="020B0604020202020204" pitchFamily="34" charset="0"/>
                          <a:cs typeface="Arial" panose="020B0604020202020204" pitchFamily="34" charset="0"/>
                        </a:rPr>
                        <a:t>March 30, 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strike="noStrike" baseline="0">
                          <a:solidFill>
                            <a:srgbClr val="00B050"/>
                          </a:solidFill>
                          <a:highlight>
                            <a:srgbClr val="FFFF00"/>
                          </a:highlight>
                          <a:latin typeface="Arial"/>
                          <a:cs typeface="Arial"/>
                        </a:rPr>
                        <a:t>September 26, 2024</a:t>
                      </a:r>
                      <a:endParaRPr lang="en-US" sz="1000" strike="sngStrike" baseline="0">
                        <a:highlight>
                          <a:srgbClr val="FFFF00"/>
                        </a:highlight>
                        <a:latin typeface="Arial"/>
                        <a:cs typeface="Arial"/>
                      </a:endParaRPr>
                    </a:p>
                  </a:txBody>
                  <a:tcPr anchor="ctr"/>
                </a:tc>
                <a:tc>
                  <a:txBody>
                    <a:bodyPr/>
                    <a:lstStyle/>
                    <a:p>
                      <a:pPr algn="ctr"/>
                      <a:r>
                        <a:rPr lang="en-US" sz="1000" b="0" strike="sngStrike" baseline="0">
                          <a:solidFill>
                            <a:schemeClr val="tx1"/>
                          </a:solidFill>
                          <a:latin typeface="Arial"/>
                          <a:cs typeface="Arial"/>
                        </a:rPr>
                        <a:t>September 15, 2024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0" strike="sngStrike">
                          <a:solidFill>
                            <a:schemeClr val="tx1"/>
                          </a:solidFill>
                          <a:latin typeface="Arial"/>
                          <a:cs typeface="Arial"/>
                        </a:rPr>
                        <a:t>December 14, 2024</a:t>
                      </a:r>
                    </a:p>
                    <a:p>
                      <a:pPr marL="0" marR="0" lvl="0" indent="0" algn="ctr">
                        <a:lnSpc>
                          <a:spcPct val="100000"/>
                        </a:lnSpc>
                        <a:spcBef>
                          <a:spcPts val="0"/>
                        </a:spcBef>
                        <a:spcAft>
                          <a:spcPts val="0"/>
                        </a:spcAft>
                        <a:buClrTx/>
                        <a:buSzTx/>
                        <a:buFontTx/>
                        <a:buNone/>
                      </a:pPr>
                      <a:r>
                        <a:rPr lang="en-US" sz="1000" b="1" strike="noStrike">
                          <a:solidFill>
                            <a:srgbClr val="00B050"/>
                          </a:solidFill>
                          <a:latin typeface="Arial"/>
                          <a:cs typeface="Arial"/>
                        </a:rPr>
                        <a:t>March 14, 2025</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strike="noStrike">
                          <a:solidFill>
                            <a:srgbClr val="00B050"/>
                          </a:solidFill>
                          <a:latin typeface="Arial"/>
                          <a:cs typeface="Arial"/>
                        </a:rPr>
                        <a:t>May 4, 2025</a:t>
                      </a:r>
                    </a:p>
                  </a:txBody>
                  <a:tcPr anchor="ctr"/>
                </a:tc>
                <a:tc>
                  <a:txBody>
                    <a:bodyPr/>
                    <a:lstStyle/>
                    <a:p>
                      <a:pPr marL="0" marR="0" lvl="0" indent="0" algn="ctr" rtl="0" eaLnBrk="1" fontAlgn="auto" latinLnBrk="0" hangingPunct="1">
                        <a:lnSpc>
                          <a:spcPct val="100000"/>
                        </a:lnSpc>
                        <a:spcBef>
                          <a:spcPts val="0"/>
                        </a:spcBef>
                        <a:spcAft>
                          <a:spcPts val="0"/>
                        </a:spcAft>
                        <a:buClrTx/>
                        <a:buSzTx/>
                        <a:buNone/>
                      </a:pPr>
                      <a:r>
                        <a:rPr lang="en-US" sz="1000" b="1" strike="noStrike">
                          <a:solidFill>
                            <a:srgbClr val="00B050"/>
                          </a:solidFill>
                          <a:latin typeface="Arial"/>
                          <a:cs typeface="Arial"/>
                        </a:rPr>
                        <a:t>March 31, 2025</a:t>
                      </a:r>
                    </a:p>
                  </a:txBody>
                  <a:tcPr anchor="ctr"/>
                </a:tc>
                <a:tc>
                  <a:txBody>
                    <a:bodyPr/>
                    <a:lstStyle/>
                    <a:p>
                      <a:pPr marL="0" marR="0" lvl="0" indent="0" algn="ctr" rtl="0" eaLnBrk="1" fontAlgn="auto" latinLnBrk="0" hangingPunct="1">
                        <a:lnSpc>
                          <a:spcPct val="100000"/>
                        </a:lnSpc>
                        <a:spcBef>
                          <a:spcPts val="0"/>
                        </a:spcBef>
                        <a:spcAft>
                          <a:spcPts val="0"/>
                        </a:spcAft>
                        <a:buClrTx/>
                        <a:buSzTx/>
                        <a:buFontTx/>
                        <a:buNone/>
                      </a:pPr>
                      <a:r>
                        <a:rPr lang="en-US" sz="1000" b="1" strike="noStrike">
                          <a:solidFill>
                            <a:srgbClr val="00B050"/>
                          </a:solidFill>
                          <a:latin typeface="Arial"/>
                          <a:cs typeface="Arial"/>
                        </a:rPr>
                        <a:t>August 5, 2025</a:t>
                      </a:r>
                    </a:p>
                  </a:txBody>
                  <a:tcPr anchor="ctr"/>
                </a:tc>
                <a:extLst>
                  <a:ext uri="{0D108BD9-81ED-4DB2-BD59-A6C34878D82A}">
                    <a16:rowId xmlns:a16="http://schemas.microsoft.com/office/drawing/2014/main" val="10008"/>
                  </a:ext>
                </a:extLst>
              </a:tr>
              <a:tr h="383158">
                <a:tc>
                  <a:txBody>
                    <a:bodyPr/>
                    <a:lstStyle/>
                    <a:p>
                      <a:r>
                        <a:rPr lang="en-US" sz="1000">
                          <a:latin typeface="Arial" panose="020B0604020202020204" pitchFamily="34" charset="0"/>
                          <a:cs typeface="Arial" panose="020B0604020202020204" pitchFamily="34" charset="0"/>
                        </a:rPr>
                        <a:t>Federal</a:t>
                      </a:r>
                      <a:r>
                        <a:rPr lang="en-US" sz="1000" baseline="0">
                          <a:latin typeface="Arial" panose="020B0604020202020204" pitchFamily="34" charset="0"/>
                          <a:cs typeface="Arial" panose="020B0604020202020204" pitchFamily="34" charset="0"/>
                        </a:rPr>
                        <a:t> Funds </a:t>
                      </a:r>
                      <a:endParaRPr lang="en-US" sz="1000">
                        <a:latin typeface="Arial" panose="020B0604020202020204" pitchFamily="34" charset="0"/>
                        <a:cs typeface="Arial" panose="020B0604020202020204" pitchFamily="34" charset="0"/>
                      </a:endParaRPr>
                    </a:p>
                  </a:txBody>
                  <a:tcPr anchor="ctr"/>
                </a:tc>
                <a:tc>
                  <a:txBody>
                    <a:bodyPr/>
                    <a:lstStyle/>
                    <a:p>
                      <a:pPr algn="ctr"/>
                      <a:r>
                        <a:rPr lang="en-US" sz="1000">
                          <a:latin typeface="Arial"/>
                          <a:cs typeface="Arial"/>
                        </a:rPr>
                        <a:t>$2,558,816.00</a:t>
                      </a:r>
                    </a:p>
                    <a:p>
                      <a:pPr algn="ctr"/>
                      <a:r>
                        <a:rPr lang="en-US" sz="1000">
                          <a:latin typeface="Arial"/>
                          <a:cs typeface="Arial"/>
                        </a:rPr>
                        <a:t>(12-month lock-in)</a:t>
                      </a:r>
                    </a:p>
                  </a:txBody>
                  <a:tcPr anchor="ctr"/>
                </a:tc>
                <a:tc>
                  <a:txBody>
                    <a:bodyPr/>
                    <a:lstStyle/>
                    <a:p>
                      <a:pPr algn="ctr"/>
                      <a:r>
                        <a:rPr lang="en-US" sz="1000">
                          <a:latin typeface="Arial" panose="020B0604020202020204" pitchFamily="34" charset="0"/>
                          <a:cs typeface="Arial" panose="020B0604020202020204" pitchFamily="34" charset="0"/>
                        </a:rPr>
                        <a:t>$10,074,896.00</a:t>
                      </a:r>
                    </a:p>
                  </a:txBody>
                  <a:tcPr anchor="ctr"/>
                </a:tc>
                <a:tc>
                  <a:txBody>
                    <a:bodyPr/>
                    <a:lstStyle/>
                    <a:p>
                      <a:pPr lvl="0" algn="ctr"/>
                      <a:r>
                        <a:rPr lang="en-US" sz="1000">
                          <a:latin typeface="Arial"/>
                          <a:cs typeface="Arial"/>
                        </a:rPr>
                        <a:t>$96,891,204 (12-month lock-in)</a:t>
                      </a:r>
                      <a:endParaRPr lang="en-US"/>
                    </a:p>
                    <a:p>
                      <a:pPr lvl="0" algn="ctr">
                        <a:buNone/>
                      </a:pPr>
                      <a:r>
                        <a:rPr lang="en-US" sz="1000">
                          <a:latin typeface="Arial"/>
                          <a:cs typeface="Arial"/>
                        </a:rPr>
                        <a:t>(down from $115,492,684)</a:t>
                      </a:r>
                      <a:endParaRPr lang="en-US"/>
                    </a:p>
                  </a:txBody>
                  <a:tcPr anchor="ctr"/>
                </a:tc>
                <a:tc>
                  <a:txBody>
                    <a:bodyPr/>
                    <a:lstStyle/>
                    <a:p>
                      <a:pPr algn="ctr"/>
                      <a:r>
                        <a:rPr lang="en-US" sz="1000">
                          <a:latin typeface="Arial"/>
                          <a:cs typeface="Arial"/>
                        </a:rPr>
                        <a:t>$3,023,373.00</a:t>
                      </a:r>
                      <a:endParaRPr lang="en-US" sz="1000">
                        <a:latin typeface="Arial" panose="020B0604020202020204" pitchFamily="34" charset="0"/>
                        <a:cs typeface="Arial" panose="020B0604020202020204" pitchFamily="34" charset="0"/>
                      </a:endParaRPr>
                    </a:p>
                    <a:p>
                      <a:pPr algn="ctr"/>
                      <a:r>
                        <a:rPr lang="en-US" sz="1000">
                          <a:latin typeface="Arial"/>
                          <a:cs typeface="Arial"/>
                        </a:rPr>
                        <a:t>(30-day estimate)</a:t>
                      </a:r>
                    </a:p>
                  </a:txBody>
                  <a:tcPr anchor="ctr"/>
                </a:tc>
                <a:tc>
                  <a:txBody>
                    <a:bodyPr/>
                    <a:lstStyle/>
                    <a:p>
                      <a:pPr algn="ctr"/>
                      <a:r>
                        <a:rPr lang="en-US" sz="1000">
                          <a:solidFill>
                            <a:schemeClr val="tx1"/>
                          </a:solidFill>
                          <a:latin typeface="Arial"/>
                          <a:cs typeface="Arial"/>
                        </a:rPr>
                        <a:t>$1,752,249</a:t>
                      </a:r>
                    </a:p>
                  </a:txBody>
                  <a:tcPr anchor="ctr"/>
                </a:tc>
                <a:tc>
                  <a:txBody>
                    <a:bodyPr/>
                    <a:lstStyle/>
                    <a:p>
                      <a:pPr lvl="0" algn="ctr">
                        <a:buNone/>
                      </a:pPr>
                      <a:r>
                        <a:rPr lang="en-US" sz="1000">
                          <a:solidFill>
                            <a:schemeClr val="tx1"/>
                          </a:solidFill>
                          <a:latin typeface="Arial"/>
                          <a:cs typeface="Arial"/>
                        </a:rPr>
                        <a:t>$36,202,311</a:t>
                      </a:r>
                      <a:endParaRPr lang="en-US">
                        <a:solidFill>
                          <a:schemeClr val="tx1"/>
                        </a:solidFill>
                      </a:endParaRPr>
                    </a:p>
                  </a:txBody>
                  <a:tcPr anchor="ctr"/>
                </a:tc>
                <a:extLst>
                  <a:ext uri="{0D108BD9-81ED-4DB2-BD59-A6C34878D82A}">
                    <a16:rowId xmlns:a16="http://schemas.microsoft.com/office/drawing/2014/main" val="10009"/>
                  </a:ext>
                </a:extLst>
              </a:tr>
              <a:tr h="372282">
                <a:tc>
                  <a:txBody>
                    <a:bodyPr/>
                    <a:lstStyle/>
                    <a:p>
                      <a:r>
                        <a:rPr lang="en-US" sz="1000">
                          <a:latin typeface="Arial"/>
                          <a:cs typeface="Arial"/>
                        </a:rPr>
                        <a:t>Status of submittals as of 10/21/21</a:t>
                      </a:r>
                    </a:p>
                  </a:txBody>
                  <a:tcPr anchor="ctr"/>
                </a:tc>
                <a:tc>
                  <a:txBody>
                    <a:bodyPr/>
                    <a:lstStyle/>
                    <a:p>
                      <a:pPr algn="ctr"/>
                      <a:r>
                        <a:rPr lang="en-US" sz="1000" err="1">
                          <a:latin typeface="Arial"/>
                          <a:cs typeface="Arial"/>
                        </a:rPr>
                        <a:t>Subapps</a:t>
                      </a:r>
                      <a:r>
                        <a:rPr lang="en-US" sz="1000">
                          <a:latin typeface="Arial"/>
                          <a:cs typeface="Arial"/>
                        </a:rPr>
                        <a:t> submitted to FEMA:</a:t>
                      </a:r>
                      <a:r>
                        <a:rPr lang="en-US" sz="1000" b="1">
                          <a:latin typeface="Arial"/>
                          <a:cs typeface="Arial"/>
                        </a:rPr>
                        <a:t> 3</a:t>
                      </a:r>
                      <a:r>
                        <a:rPr lang="en-US" sz="1000">
                          <a:latin typeface="Arial"/>
                          <a:cs typeface="Arial"/>
                        </a:rPr>
                        <a:t> </a:t>
                      </a:r>
                      <a:endParaRPr lang="en-US" sz="1000">
                        <a:latin typeface="Arial" panose="020B0604020202020204" pitchFamily="34" charset="0"/>
                        <a:cs typeface="Arial" panose="020B0604020202020204" pitchFamily="34" charset="0"/>
                      </a:endParaRPr>
                    </a:p>
                    <a:p>
                      <a:pPr lvl="0" algn="ctr">
                        <a:buNone/>
                      </a:pPr>
                      <a:r>
                        <a:rPr lang="en-US" sz="1000">
                          <a:latin typeface="Arial"/>
                          <a:cs typeface="Arial"/>
                        </a:rPr>
                        <a:t>$54,275 remaining</a:t>
                      </a:r>
                    </a:p>
                  </a:txBody>
                  <a:tcPr anchor="ctr"/>
                </a:tc>
                <a:tc>
                  <a:txBody>
                    <a:bodyPr/>
                    <a:lstStyle/>
                    <a:p>
                      <a:pPr algn="ctr"/>
                      <a:r>
                        <a:rPr lang="en-US" sz="1000" err="1">
                          <a:latin typeface="Arial"/>
                          <a:cs typeface="Arial"/>
                        </a:rPr>
                        <a:t>Subapps</a:t>
                      </a:r>
                      <a:r>
                        <a:rPr lang="en-US" sz="1000">
                          <a:latin typeface="Arial"/>
                          <a:cs typeface="Arial"/>
                        </a:rPr>
                        <a:t> submitted to FEMA: </a:t>
                      </a:r>
                      <a:r>
                        <a:rPr lang="en-US" sz="1000" b="1">
                          <a:latin typeface="Arial"/>
                          <a:cs typeface="Arial"/>
                        </a:rPr>
                        <a:t>15 &amp; 2 alternate</a:t>
                      </a:r>
                    </a:p>
                    <a:p>
                      <a:pPr lvl="0" algn="ctr">
                        <a:buNone/>
                      </a:pPr>
                      <a:r>
                        <a:rPr lang="en-US" sz="1000" b="0">
                          <a:latin typeface="Arial"/>
                          <a:cs typeface="Arial"/>
                        </a:rPr>
                        <a:t>$22,390 remaining</a:t>
                      </a:r>
                    </a:p>
                  </a:txBody>
                  <a:tcPr anchor="ctr"/>
                </a:tc>
                <a:tc>
                  <a:txBody>
                    <a:bodyPr/>
                    <a:lstStyle/>
                    <a:p>
                      <a:pPr algn="ctr"/>
                      <a:r>
                        <a:rPr lang="en-US" sz="1000">
                          <a:latin typeface="Arial"/>
                          <a:cs typeface="Arial"/>
                        </a:rPr>
                        <a:t>Pre-applications submitted:</a:t>
                      </a:r>
                      <a:r>
                        <a:rPr lang="en-US" sz="1000" b="1">
                          <a:latin typeface="Arial"/>
                          <a:cs typeface="Arial"/>
                        </a:rPr>
                        <a:t>132</a:t>
                      </a:r>
                    </a:p>
                    <a:p>
                      <a:pPr lvl="0" algn="ctr">
                        <a:buNone/>
                      </a:pPr>
                      <a:r>
                        <a:rPr lang="en-US" sz="1000">
                          <a:latin typeface="Arial"/>
                          <a:cs typeface="Arial"/>
                        </a:rPr>
                        <a:t>-$101 million over</a:t>
                      </a:r>
                    </a:p>
                  </a:txBody>
                  <a:tcPr anchor="ctr"/>
                </a:tc>
                <a:tc>
                  <a:txBody>
                    <a:bodyPr/>
                    <a:lstStyle/>
                    <a:p>
                      <a:pPr lvl="0" algn="ctr">
                        <a:buNone/>
                      </a:pPr>
                      <a:r>
                        <a:rPr lang="en-US" sz="1000" b="0" i="0" u="none" strike="noStrike" noProof="0">
                          <a:latin typeface="Arial"/>
                        </a:rPr>
                        <a:t>Pre-applications submitted:</a:t>
                      </a:r>
                      <a:r>
                        <a:rPr lang="en-US" sz="1000" b="1" i="0" u="none" strike="noStrike" noProof="0">
                          <a:latin typeface="Arial"/>
                        </a:rPr>
                        <a:t>5</a:t>
                      </a:r>
                    </a:p>
                    <a:p>
                      <a:pPr lvl="0" algn="ctr">
                        <a:buNone/>
                      </a:pPr>
                      <a:r>
                        <a:rPr lang="en-US" sz="1000">
                          <a:latin typeface="Arial"/>
                          <a:cs typeface="Arial"/>
                        </a:rPr>
                        <a:t>-$489,252 remaining</a:t>
                      </a:r>
                    </a:p>
                  </a:txBody>
                  <a:tcPr anchor="ctr"/>
                </a:tc>
                <a:tc>
                  <a:txBody>
                    <a:bodyPr/>
                    <a:lstStyle/>
                    <a:p>
                      <a:pPr lvl="0" algn="ctr">
                        <a:buNone/>
                      </a:pPr>
                      <a:r>
                        <a:rPr lang="en-US" sz="1000" b="0" i="0" u="none" strike="noStrike" noProof="0">
                          <a:latin typeface="Arial"/>
                        </a:rPr>
                        <a:t>Pre-applications submitted: </a:t>
                      </a:r>
                      <a:r>
                        <a:rPr lang="en-US" sz="1000" b="1" i="0" u="none" strike="noStrike" noProof="0">
                          <a:latin typeface="Arial"/>
                        </a:rPr>
                        <a:t>1</a:t>
                      </a:r>
                    </a:p>
                    <a:p>
                      <a:pPr lvl="0" algn="ctr">
                        <a:buNone/>
                      </a:pPr>
                      <a:r>
                        <a:rPr lang="en-US" sz="1000" b="0" i="0" u="none" strike="noStrike" noProof="0">
                          <a:solidFill>
                            <a:schemeClr val="tx1"/>
                          </a:solidFill>
                          <a:latin typeface="Arial"/>
                        </a:rPr>
                        <a:t>$1,527,240 remaining</a:t>
                      </a:r>
                    </a:p>
                  </a:txBody>
                  <a:tcPr anchor="ctr"/>
                </a:tc>
                <a:tc>
                  <a:txBody>
                    <a:bodyPr/>
                    <a:lstStyle/>
                    <a:p>
                      <a:pPr algn="ctr"/>
                      <a:r>
                        <a:rPr lang="en-US" sz="1000" b="0" i="0" u="none" strike="noStrike" noProof="0">
                          <a:solidFill>
                            <a:schemeClr val="tx1"/>
                          </a:solidFill>
                          <a:latin typeface="Arial"/>
                        </a:rPr>
                        <a:t>4562 + BRIC +FMA + 4499 Priorities</a:t>
                      </a:r>
                    </a:p>
                  </a:txBody>
                  <a:tcPr anchor="ct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07506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0" y="6492875"/>
            <a:ext cx="2743200" cy="365125"/>
          </a:xfrm>
        </p:spPr>
        <p:txBody>
          <a:bodyPr/>
          <a:lstStyle/>
          <a:p>
            <a:fld id="{70D988E5-AFFF-4312-BF15-C26FF90A610B}" type="datetime1">
              <a:rPr lang="en-US" smtClean="0"/>
              <a:t>11/17/2021</a:t>
            </a:fld>
            <a:endParaRPr lang="en-US"/>
          </a:p>
        </p:txBody>
      </p:sp>
      <p:sp>
        <p:nvSpPr>
          <p:cNvPr id="5" name="Slide Number Placeholder 4"/>
          <p:cNvSpPr>
            <a:spLocks noGrp="1"/>
          </p:cNvSpPr>
          <p:nvPr>
            <p:ph type="sldNum" sz="quarter" idx="12"/>
          </p:nvPr>
        </p:nvSpPr>
        <p:spPr/>
        <p:txBody>
          <a:bodyPr/>
          <a:lstStyle/>
          <a:p>
            <a:fld id="{B31EB73B-A91C-4CFE-B6DE-91B872E30DDA}" type="slidenum">
              <a:rPr lang="en-US" smtClean="0"/>
              <a:t>2</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2614968853"/>
              </p:ext>
            </p:extLst>
          </p:nvPr>
        </p:nvGraphicFramePr>
        <p:xfrm>
          <a:off x="815404" y="405054"/>
          <a:ext cx="6211443" cy="5920893"/>
        </p:xfrm>
        <a:graphic>
          <a:graphicData uri="http://schemas.openxmlformats.org/drawingml/2006/table">
            <a:tbl>
              <a:tblPr firstRow="1" bandRow="1">
                <a:tableStyleId>{5C22544A-7EE6-4342-B048-85BDC9FD1C3A}</a:tableStyleId>
              </a:tblPr>
              <a:tblGrid>
                <a:gridCol w="2223190">
                  <a:extLst>
                    <a:ext uri="{9D8B030D-6E8A-4147-A177-3AD203B41FA5}">
                      <a16:colId xmlns:a16="http://schemas.microsoft.com/office/drawing/2014/main" val="20000"/>
                    </a:ext>
                  </a:extLst>
                </a:gridCol>
                <a:gridCol w="2033618">
                  <a:extLst>
                    <a:ext uri="{9D8B030D-6E8A-4147-A177-3AD203B41FA5}">
                      <a16:colId xmlns:a16="http://schemas.microsoft.com/office/drawing/2014/main" val="174181802"/>
                    </a:ext>
                  </a:extLst>
                </a:gridCol>
                <a:gridCol w="1954635">
                  <a:extLst>
                    <a:ext uri="{9D8B030D-6E8A-4147-A177-3AD203B41FA5}">
                      <a16:colId xmlns:a16="http://schemas.microsoft.com/office/drawing/2014/main" val="20001"/>
                    </a:ext>
                  </a:extLst>
                </a:gridCol>
              </a:tblGrid>
              <a:tr h="903148">
                <a:tc>
                  <a:txBody>
                    <a:bodyPr/>
                    <a:lstStyle/>
                    <a:p>
                      <a:pPr algn="ctr"/>
                      <a:endParaRPr lang="en-US" sz="100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latin typeface="Arial" panose="020B0604020202020204" pitchFamily="34" charset="0"/>
                          <a:cs typeface="Arial" panose="020B0604020202020204" pitchFamily="34" charset="0"/>
                        </a:rPr>
                        <a:t>FY21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latin typeface="Arial" panose="020B0604020202020204" pitchFamily="34" charset="0"/>
                          <a:cs typeface="Arial" panose="020B0604020202020204" pitchFamily="34" charset="0"/>
                        </a:rPr>
                        <a:t>Building Resilient Infrastructure and Communities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latin typeface="Arial" panose="020B0604020202020204" pitchFamily="34" charset="0"/>
                          <a:cs typeface="Arial" panose="020B0604020202020204" pitchFamily="34" charset="0"/>
                        </a:rPr>
                        <a:t>(BRIC)</a:t>
                      </a:r>
                    </a:p>
                  </a:txBody>
                  <a:tcPr anchor="b"/>
                </a:tc>
                <a:tc>
                  <a:txBody>
                    <a:bodyPr/>
                    <a:lstStyle/>
                    <a:p>
                      <a:pPr algn="ctr"/>
                      <a:r>
                        <a:rPr lang="en-US" sz="1000">
                          <a:latin typeface="Arial" panose="020B0604020202020204" pitchFamily="34" charset="0"/>
                          <a:cs typeface="Arial" panose="020B0604020202020204" pitchFamily="34" charset="0"/>
                        </a:rPr>
                        <a:t>FY21</a:t>
                      </a:r>
                    </a:p>
                    <a:p>
                      <a:pPr algn="ctr"/>
                      <a:r>
                        <a:rPr lang="en-US" sz="1000">
                          <a:latin typeface="Arial" panose="020B0604020202020204" pitchFamily="34" charset="0"/>
                          <a:cs typeface="Arial" panose="020B0604020202020204" pitchFamily="34" charset="0"/>
                        </a:rPr>
                        <a:t>Flood Mitigation Assistance</a:t>
                      </a:r>
                    </a:p>
                    <a:p>
                      <a:pPr algn="ctr"/>
                      <a:r>
                        <a:rPr lang="en-US" sz="1000">
                          <a:latin typeface="Arial" panose="020B0604020202020204" pitchFamily="34" charset="0"/>
                          <a:cs typeface="Arial" panose="020B0604020202020204" pitchFamily="34" charset="0"/>
                        </a:rPr>
                        <a:t>(FMA)</a:t>
                      </a:r>
                    </a:p>
                  </a:txBody>
                  <a:tcPr anchor="b"/>
                </a:tc>
                <a:extLst>
                  <a:ext uri="{0D108BD9-81ED-4DB2-BD59-A6C34878D82A}">
                    <a16:rowId xmlns:a16="http://schemas.microsoft.com/office/drawing/2014/main" val="10000"/>
                  </a:ext>
                </a:extLst>
              </a:tr>
              <a:tr h="329747">
                <a:tc>
                  <a:txBody>
                    <a:bodyPr/>
                    <a:lstStyle/>
                    <a:p>
                      <a:r>
                        <a:rPr lang="en-US" sz="1000">
                          <a:latin typeface="Arial" panose="020B0604020202020204" pitchFamily="34" charset="0"/>
                          <a:cs typeface="Arial" panose="020B0604020202020204" pitchFamily="34" charset="0"/>
                        </a:rPr>
                        <a:t>Notice of Funding Opportunity published by FEMA</a:t>
                      </a:r>
                    </a:p>
                  </a:txBody>
                  <a:tcPr anchor="ctr"/>
                </a:tc>
                <a:tc>
                  <a:txBody>
                    <a:bodyPr/>
                    <a:lstStyle/>
                    <a:p>
                      <a:pPr algn="ctr"/>
                      <a:r>
                        <a:rPr lang="en-US" sz="1000">
                          <a:solidFill>
                            <a:schemeClr val="tx1"/>
                          </a:solidFill>
                          <a:latin typeface="Arial" panose="020B0604020202020204" pitchFamily="34" charset="0"/>
                          <a:cs typeface="Arial" panose="020B0604020202020204" pitchFamily="34" charset="0"/>
                        </a:rPr>
                        <a:t>August 9, 2021</a:t>
                      </a:r>
                    </a:p>
                  </a:txBody>
                  <a:tcPr anchor="ctr"/>
                </a:tc>
                <a:tc>
                  <a:txBody>
                    <a:bodyPr/>
                    <a:lstStyle/>
                    <a:p>
                      <a:pPr algn="ctr"/>
                      <a:r>
                        <a:rPr lang="en-US" sz="1000">
                          <a:solidFill>
                            <a:schemeClr val="tx1"/>
                          </a:solidFill>
                          <a:latin typeface="Arial" panose="020B0604020202020204" pitchFamily="34" charset="0"/>
                          <a:cs typeface="Arial" panose="020B0604020202020204" pitchFamily="34" charset="0"/>
                        </a:rPr>
                        <a:t>August 9, 2021</a:t>
                      </a:r>
                    </a:p>
                  </a:txBody>
                  <a:tcPr anchor="ctr"/>
                </a:tc>
                <a:extLst>
                  <a:ext uri="{0D108BD9-81ED-4DB2-BD59-A6C34878D82A}">
                    <a16:rowId xmlns:a16="http://schemas.microsoft.com/office/drawing/2014/main" val="10001"/>
                  </a:ext>
                </a:extLst>
              </a:tr>
              <a:tr h="386352">
                <a:tc>
                  <a:txBody>
                    <a:bodyPr/>
                    <a:lstStyle/>
                    <a:p>
                      <a:r>
                        <a:rPr lang="en-US" sz="1000">
                          <a:latin typeface="Arial" panose="020B0604020202020204" pitchFamily="34" charset="0"/>
                          <a:cs typeface="Arial" panose="020B0604020202020204" pitchFamily="34" charset="0"/>
                        </a:rPr>
                        <a:t>Initial statewide guidance sent out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August 23, 2021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August 23, 2021</a:t>
                      </a:r>
                    </a:p>
                  </a:txBody>
                  <a:tcPr anchor="ctr"/>
                </a:tc>
                <a:extLst>
                  <a:ext uri="{0D108BD9-81ED-4DB2-BD59-A6C34878D82A}">
                    <a16:rowId xmlns:a16="http://schemas.microsoft.com/office/drawing/2014/main" val="10004"/>
                  </a:ext>
                </a:extLst>
              </a:tr>
              <a:tr h="347164">
                <a:tc>
                  <a:txBody>
                    <a:bodyPr/>
                    <a:lstStyle/>
                    <a:p>
                      <a:r>
                        <a:rPr lang="en-US" sz="1000" b="1">
                          <a:latin typeface="Arial" panose="020B0604020202020204" pitchFamily="34" charset="0"/>
                          <a:cs typeface="Arial" panose="020B0604020202020204" pitchFamily="34" charset="0"/>
                        </a:rPr>
                        <a:t>Pre-application due to </a:t>
                      </a:r>
                      <a:r>
                        <a:rPr lang="en-US" sz="1000" b="1">
                          <a:latin typeface="Arial" panose="020B0604020202020204" pitchFamily="34" charset="0"/>
                          <a:cs typeface="Arial" panose="020B0604020202020204" pitchFamily="34" charset="0"/>
                          <a:hlinkClick r:id="rId3"/>
                        </a:rPr>
                        <a:t>shmo@mil.state.or.us</a:t>
                      </a:r>
                      <a:r>
                        <a:rPr lang="en-US" sz="1000" b="1">
                          <a:latin typeface="Arial" panose="020B0604020202020204" pitchFamily="34" charset="0"/>
                          <a:cs typeface="Arial" panose="020B0604020202020204" pitchFamily="34" charset="0"/>
                        </a:rPr>
                        <a:t> </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September 23, 2021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September 23, 2021</a:t>
                      </a:r>
                    </a:p>
                  </a:txBody>
                  <a:tcPr anchor="ctr"/>
                </a:tc>
                <a:extLst>
                  <a:ext uri="{0D108BD9-81ED-4DB2-BD59-A6C34878D82A}">
                    <a16:rowId xmlns:a16="http://schemas.microsoft.com/office/drawing/2014/main" val="10005"/>
                  </a:ext>
                </a:extLst>
              </a:tr>
              <a:tr h="469380">
                <a:tc>
                  <a:txBody>
                    <a:bodyPr/>
                    <a:lstStyle/>
                    <a:p>
                      <a:r>
                        <a:rPr lang="en-US" sz="1000" b="0">
                          <a:latin typeface="Arial" panose="020B0604020202020204" pitchFamily="34" charset="0"/>
                          <a:cs typeface="Arial" panose="020B0604020202020204" pitchFamily="34" charset="0"/>
                        </a:rPr>
                        <a:t>Interagency Hazard Mitigation Team (IHMT) review panel activation dates</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September 24-October 8, 2021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September 24-October 8, 2021</a:t>
                      </a:r>
                    </a:p>
                  </a:txBody>
                  <a:tcPr anchor="ctr"/>
                </a:tc>
                <a:extLst>
                  <a:ext uri="{0D108BD9-81ED-4DB2-BD59-A6C34878D82A}">
                    <a16:rowId xmlns:a16="http://schemas.microsoft.com/office/drawing/2014/main" val="1777465262"/>
                  </a:ext>
                </a:extLst>
              </a:tr>
              <a:tr h="316684">
                <a:tc>
                  <a:txBody>
                    <a:bodyPr/>
                    <a:lstStyle/>
                    <a:p>
                      <a:r>
                        <a:rPr lang="en-US" sz="1000" b="0">
                          <a:latin typeface="Arial" panose="020B0604020202020204" pitchFamily="34" charset="0"/>
                          <a:cs typeface="Arial" panose="020B0604020202020204" pitchFamily="34" charset="0"/>
                        </a:rPr>
                        <a:t>Notifications for those moving forward in subapplication process to be sent by</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October 15, 2021</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October 15, 2021</a:t>
                      </a:r>
                    </a:p>
                  </a:txBody>
                  <a:tcPr anchor="ctr"/>
                </a:tc>
                <a:extLst>
                  <a:ext uri="{0D108BD9-81ED-4DB2-BD59-A6C34878D82A}">
                    <a16:rowId xmlns:a16="http://schemas.microsoft.com/office/drawing/2014/main" val="1712042016"/>
                  </a:ext>
                </a:extLst>
              </a:tr>
              <a:tr h="390707">
                <a:tc>
                  <a:txBody>
                    <a:bodyPr/>
                    <a:lstStyle/>
                    <a:p>
                      <a:r>
                        <a:rPr lang="en-US" sz="1000" b="0">
                          <a:latin typeface="Arial" panose="020B0604020202020204" pitchFamily="34" charset="0"/>
                          <a:cs typeface="Arial" panose="020B0604020202020204" pitchFamily="34" charset="0"/>
                        </a:rPr>
                        <a:t>Subapplication</a:t>
                      </a:r>
                      <a:r>
                        <a:rPr lang="en-US" sz="1000" b="0" baseline="0">
                          <a:latin typeface="Arial" panose="020B0604020202020204" pitchFamily="34" charset="0"/>
                          <a:cs typeface="Arial" panose="020B0604020202020204" pitchFamily="34" charset="0"/>
                        </a:rPr>
                        <a:t> due in FEMA GO (by invitation only)</a:t>
                      </a:r>
                      <a:endParaRPr lang="en-US" sz="1000" b="0">
                        <a:latin typeface="Arial" panose="020B0604020202020204" pitchFamily="34" charset="0"/>
                        <a:cs typeface="Arial" panose="020B0604020202020204" pitchFamily="34"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highlight>
                            <a:srgbClr val="FFFF00"/>
                          </a:highlight>
                          <a:uLnTx/>
                          <a:uFillTx/>
                          <a:latin typeface="Arial"/>
                          <a:ea typeface="+mn-ea"/>
                          <a:cs typeface="Arial"/>
                        </a:rPr>
                        <a:t>January 17, 2022</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highlight>
                            <a:srgbClr val="FFFF00"/>
                          </a:highlight>
                          <a:uLnTx/>
                          <a:uFillTx/>
                          <a:latin typeface="Arial"/>
                          <a:ea typeface="+mn-ea"/>
                          <a:cs typeface="Arial"/>
                        </a:rPr>
                        <a:t>January 17, 2022</a:t>
                      </a:r>
                    </a:p>
                  </a:txBody>
                  <a:tcPr anchor="ctr"/>
                </a:tc>
                <a:extLst>
                  <a:ext uri="{0D108BD9-81ED-4DB2-BD59-A6C34878D82A}">
                    <a16:rowId xmlns:a16="http://schemas.microsoft.com/office/drawing/2014/main" val="10006"/>
                  </a:ext>
                </a:extLst>
              </a:tr>
              <a:tr h="342809">
                <a:tc>
                  <a:txBody>
                    <a:bodyPr/>
                    <a:lstStyle/>
                    <a:p>
                      <a:r>
                        <a:rPr lang="en-US" sz="1000">
                          <a:latin typeface="Arial" panose="020B0604020202020204" pitchFamily="34" charset="0"/>
                          <a:cs typeface="Arial" panose="020B0604020202020204" pitchFamily="34" charset="0"/>
                        </a:rPr>
                        <a:t>Goal for OEM to submit application</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January 21, 2022</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January 21, 2022</a:t>
                      </a:r>
                    </a:p>
                  </a:txBody>
                  <a:tcPr anchor="ctr"/>
                </a:tc>
                <a:extLst>
                  <a:ext uri="{0D108BD9-81ED-4DB2-BD59-A6C34878D82A}">
                    <a16:rowId xmlns:a16="http://schemas.microsoft.com/office/drawing/2014/main" val="391123794"/>
                  </a:ext>
                </a:extLst>
              </a:tr>
              <a:tr h="342809">
                <a:tc>
                  <a:txBody>
                    <a:bodyPr/>
                    <a:lstStyle/>
                    <a:p>
                      <a:r>
                        <a:rPr lang="en-US" sz="1000" b="0">
                          <a:latin typeface="Arial"/>
                          <a:cs typeface="Arial"/>
                        </a:rPr>
                        <a:t>State application packet</a:t>
                      </a:r>
                      <a:r>
                        <a:rPr lang="en-US" sz="1000">
                          <a:latin typeface="Arial"/>
                          <a:cs typeface="Arial"/>
                        </a:rPr>
                        <a:t> due to FEMA from State via FEMA GO</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January 28, 2022</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January 28, 2022</a:t>
                      </a:r>
                    </a:p>
                  </a:txBody>
                  <a:tcPr anchor="ctr"/>
                </a:tc>
                <a:extLst>
                  <a:ext uri="{0D108BD9-81ED-4DB2-BD59-A6C34878D82A}">
                    <a16:rowId xmlns:a16="http://schemas.microsoft.com/office/drawing/2014/main" val="10007"/>
                  </a:ext>
                </a:extLst>
              </a:tr>
              <a:tr h="442958">
                <a:tc>
                  <a:txBody>
                    <a:bodyPr/>
                    <a:lstStyle/>
                    <a:p>
                      <a:r>
                        <a:rPr lang="en-US" sz="1000">
                          <a:latin typeface="Arial" panose="020B0604020202020204" pitchFamily="34" charset="0"/>
                          <a:cs typeface="Arial" panose="020B0604020202020204" pitchFamily="34" charset="0"/>
                        </a:rPr>
                        <a:t>Period of Performance End Date</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36 months starting on the date of the recipient’s federal award</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36 or 48 months*</a:t>
                      </a:r>
                    </a:p>
                  </a:txBody>
                  <a:tcPr anchor="ctr"/>
                </a:tc>
                <a:extLst>
                  <a:ext uri="{0D108BD9-81ED-4DB2-BD59-A6C34878D82A}">
                    <a16:rowId xmlns:a16="http://schemas.microsoft.com/office/drawing/2014/main" val="10008"/>
                  </a:ext>
                </a:extLst>
              </a:tr>
              <a:tr h="348343">
                <a:tc>
                  <a:txBody>
                    <a:bodyPr/>
                    <a:lstStyle/>
                    <a:p>
                      <a:r>
                        <a:rPr lang="en-US" sz="1000">
                          <a:latin typeface="Arial" panose="020B0604020202020204" pitchFamily="34" charset="0"/>
                          <a:cs typeface="Arial" panose="020B0604020202020204" pitchFamily="34" charset="0"/>
                        </a:rPr>
                        <a:t>State set-aside amount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$1,000,000.00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a:t>
                      </a:r>
                    </a:p>
                  </a:txBody>
                  <a:tcPr anchor="ctr"/>
                </a:tc>
                <a:extLst>
                  <a:ext uri="{0D108BD9-81ED-4DB2-BD59-A6C34878D82A}">
                    <a16:rowId xmlns:a16="http://schemas.microsoft.com/office/drawing/2014/main" val="10009"/>
                  </a:ext>
                </a:extLst>
              </a:tr>
              <a:tr h="357051">
                <a:tc>
                  <a:txBody>
                    <a:bodyPr/>
                    <a:lstStyle/>
                    <a:p>
                      <a:r>
                        <a:rPr lang="en-US" sz="1000">
                          <a:latin typeface="Arial" panose="020B0604020202020204" pitchFamily="34" charset="0"/>
                          <a:cs typeface="Arial" panose="020B0604020202020204" pitchFamily="34" charset="0"/>
                        </a:rPr>
                        <a:t>Project cap amount (national competitive only)</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$50,000,000.00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Varies**</a:t>
                      </a:r>
                    </a:p>
                  </a:txBody>
                  <a:tcPr anchor="ctr"/>
                </a:tc>
                <a:extLst>
                  <a:ext uri="{0D108BD9-81ED-4DB2-BD59-A6C34878D82A}">
                    <a16:rowId xmlns:a16="http://schemas.microsoft.com/office/drawing/2014/main" val="10010"/>
                  </a:ext>
                </a:extLst>
              </a:tr>
              <a:tr h="418803">
                <a:tc>
                  <a:txBody>
                    <a:bodyPr/>
                    <a:lstStyle/>
                    <a:p>
                      <a:r>
                        <a:rPr lang="en-US" sz="1000">
                          <a:latin typeface="Arial" panose="020B0604020202020204" pitchFamily="34" charset="0"/>
                          <a:cs typeface="Arial" panose="020B0604020202020204" pitchFamily="34" charset="0"/>
                        </a:rPr>
                        <a:t>National competition total amount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$919,000,000.00</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$160,000,000.00</a:t>
                      </a:r>
                    </a:p>
                  </a:txBody>
                  <a:tcPr anchor="ctr"/>
                </a:tc>
                <a:extLst>
                  <a:ext uri="{0D108BD9-81ED-4DB2-BD59-A6C34878D82A}">
                    <a16:rowId xmlns:a16="http://schemas.microsoft.com/office/drawing/2014/main" val="3088031665"/>
                  </a:ext>
                </a:extLst>
              </a:tr>
            </a:tbl>
          </a:graphicData>
        </a:graphic>
      </p:graphicFrame>
      <p:sp>
        <p:nvSpPr>
          <p:cNvPr id="2" name="TextBox 1">
            <a:extLst>
              <a:ext uri="{FF2B5EF4-FFF2-40B4-BE49-F238E27FC236}">
                <a16:creationId xmlns:a16="http://schemas.microsoft.com/office/drawing/2014/main" id="{38FFB76C-768B-4BD7-B173-86DD2149ECEB}"/>
              </a:ext>
            </a:extLst>
          </p:cNvPr>
          <p:cNvSpPr txBox="1"/>
          <p:nvPr/>
        </p:nvSpPr>
        <p:spPr>
          <a:xfrm>
            <a:off x="7628467" y="335491"/>
            <a:ext cx="4055533" cy="618630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cs typeface="Calibri"/>
              </a:rPr>
              <a:t>BRIC</a:t>
            </a:r>
          </a:p>
          <a:p>
            <a:endParaRPr lang="en-US">
              <a:cs typeface="Calibri"/>
            </a:endParaRPr>
          </a:p>
          <a:p>
            <a:r>
              <a:rPr lang="en-US" i="1">
                <a:cs typeface="Calibri"/>
              </a:rPr>
              <a:t>State set-aside:</a:t>
            </a:r>
          </a:p>
          <a:p>
            <a:endParaRPr lang="en-US">
              <a:cs typeface="Calibri"/>
            </a:endParaRPr>
          </a:p>
          <a:p>
            <a:r>
              <a:rPr lang="en-US">
                <a:cs typeface="Calibri"/>
              </a:rPr>
              <a:t>LOIs submitted: </a:t>
            </a:r>
            <a:r>
              <a:rPr lang="en-US" b="1">
                <a:cs typeface="Calibri"/>
              </a:rPr>
              <a:t>17</a:t>
            </a:r>
          </a:p>
          <a:p>
            <a:r>
              <a:rPr lang="en-US">
                <a:cs typeface="Calibri"/>
              </a:rPr>
              <a:t>- Ineligible: 2</a:t>
            </a:r>
          </a:p>
          <a:p>
            <a:r>
              <a:rPr lang="en-US">
                <a:cs typeface="Calibri"/>
              </a:rPr>
              <a:t>- Moved to another grant round: 12</a:t>
            </a:r>
          </a:p>
          <a:p>
            <a:r>
              <a:rPr lang="en-US">
                <a:cs typeface="Calibri"/>
              </a:rPr>
              <a:t>- </a:t>
            </a:r>
            <a:r>
              <a:rPr lang="en-US" err="1">
                <a:cs typeface="Calibri"/>
              </a:rPr>
              <a:t>Subapplicants</a:t>
            </a:r>
            <a:r>
              <a:rPr lang="en-US">
                <a:cs typeface="Calibri"/>
              </a:rPr>
              <a:t> selected: 3</a:t>
            </a:r>
          </a:p>
          <a:p>
            <a:endParaRPr lang="en-US" b="1">
              <a:cs typeface="Calibri"/>
            </a:endParaRPr>
          </a:p>
          <a:p>
            <a:r>
              <a:rPr lang="en-US" i="1">
                <a:ea typeface="+mn-lt"/>
                <a:cs typeface="+mn-lt"/>
              </a:rPr>
              <a:t>National Comp.</a:t>
            </a:r>
            <a:endParaRPr lang="en-US" i="1"/>
          </a:p>
          <a:p>
            <a:endParaRPr lang="en-US">
              <a:cs typeface="Calibri"/>
            </a:endParaRPr>
          </a:p>
          <a:p>
            <a:r>
              <a:rPr lang="en-US">
                <a:ea typeface="+mn-lt"/>
                <a:cs typeface="+mn-lt"/>
              </a:rPr>
              <a:t>LOIs submitted: 14</a:t>
            </a:r>
          </a:p>
          <a:p>
            <a:r>
              <a:rPr lang="en-US">
                <a:ea typeface="+mn-lt"/>
                <a:cs typeface="+mn-lt"/>
              </a:rPr>
              <a:t>- Ineligible: 4</a:t>
            </a:r>
          </a:p>
          <a:p>
            <a:r>
              <a:rPr lang="en-US">
                <a:cs typeface="Calibri"/>
              </a:rPr>
              <a:t>- </a:t>
            </a:r>
            <a:r>
              <a:rPr lang="en-US">
                <a:ea typeface="+mn-lt"/>
                <a:cs typeface="+mn-lt"/>
              </a:rPr>
              <a:t>Moved to another grant round: 1</a:t>
            </a:r>
            <a:endParaRPr lang="en-US"/>
          </a:p>
          <a:p>
            <a:r>
              <a:rPr lang="en-US">
                <a:ea typeface="+mn-lt"/>
                <a:cs typeface="+mn-lt"/>
              </a:rPr>
              <a:t>- </a:t>
            </a:r>
            <a:r>
              <a:rPr lang="en-US" err="1">
                <a:ea typeface="+mn-lt"/>
                <a:cs typeface="+mn-lt"/>
              </a:rPr>
              <a:t>Subapplicants</a:t>
            </a:r>
            <a:r>
              <a:rPr lang="en-US">
                <a:ea typeface="+mn-lt"/>
                <a:cs typeface="+mn-lt"/>
              </a:rPr>
              <a:t> selected: 9</a:t>
            </a:r>
            <a:endParaRPr lang="en-US"/>
          </a:p>
          <a:p>
            <a:endParaRPr lang="en-US">
              <a:ea typeface="+mn-lt"/>
              <a:cs typeface="+mn-lt"/>
            </a:endParaRPr>
          </a:p>
          <a:p>
            <a:endParaRPr lang="en-US" b="1">
              <a:ea typeface="+mn-lt"/>
              <a:cs typeface="+mn-lt"/>
            </a:endParaRPr>
          </a:p>
          <a:p>
            <a:r>
              <a:rPr lang="en-US" b="1">
                <a:ea typeface="+mn-lt"/>
                <a:cs typeface="+mn-lt"/>
              </a:rPr>
              <a:t>FMA</a:t>
            </a:r>
          </a:p>
          <a:p>
            <a:endParaRPr lang="en-US">
              <a:ea typeface="+mn-lt"/>
              <a:cs typeface="+mn-lt"/>
            </a:endParaRPr>
          </a:p>
          <a:p>
            <a:r>
              <a:rPr lang="en-US">
                <a:ea typeface="+mn-lt"/>
                <a:cs typeface="+mn-lt"/>
              </a:rPr>
              <a:t>LOIs submitted: </a:t>
            </a:r>
            <a:r>
              <a:rPr lang="en-US" b="1">
                <a:ea typeface="+mn-lt"/>
                <a:cs typeface="+mn-lt"/>
              </a:rPr>
              <a:t>5</a:t>
            </a:r>
          </a:p>
          <a:p>
            <a:r>
              <a:rPr lang="en-US">
                <a:ea typeface="+mn-lt"/>
                <a:cs typeface="+mn-lt"/>
              </a:rPr>
              <a:t>- Ineligible: 2</a:t>
            </a:r>
          </a:p>
          <a:p>
            <a:r>
              <a:rPr lang="en-US">
                <a:ea typeface="+mn-lt"/>
                <a:cs typeface="+mn-lt"/>
              </a:rPr>
              <a:t>- </a:t>
            </a:r>
            <a:r>
              <a:rPr lang="en-US" err="1">
                <a:ea typeface="+mn-lt"/>
                <a:cs typeface="+mn-lt"/>
              </a:rPr>
              <a:t>Subapplicants</a:t>
            </a:r>
            <a:r>
              <a:rPr lang="en-US">
                <a:ea typeface="+mn-lt"/>
                <a:cs typeface="+mn-lt"/>
              </a:rPr>
              <a:t> selected: 3</a:t>
            </a:r>
            <a:endParaRPr lang="en-US" b="1">
              <a:cs typeface="Calibri"/>
            </a:endParaRPr>
          </a:p>
        </p:txBody>
      </p:sp>
    </p:spTree>
    <p:extLst>
      <p:ext uri="{BB962C8B-B14F-4D97-AF65-F5344CB8AC3E}">
        <p14:creationId xmlns:p14="http://schemas.microsoft.com/office/powerpoint/2010/main" val="3830100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7218B4E2E7BC5409F05469D2F4BA587" ma:contentTypeVersion="2" ma:contentTypeDescription="Create a new document." ma:contentTypeScope="" ma:versionID="272ca413e8c7875930241083dfddadf0">
  <xsd:schema xmlns:xsd="http://www.w3.org/2001/XMLSchema" xmlns:xs="http://www.w3.org/2001/XMLSchema" xmlns:p="http://schemas.microsoft.com/office/2006/metadata/properties" xmlns:ns2="b008de92-d7a9-404c-9536-8d2e7f578c44" targetNamespace="http://schemas.microsoft.com/office/2006/metadata/properties" ma:root="true" ma:fieldsID="305a6c20309bae4650795590d35f4900" ns2:_="">
    <xsd:import namespace="b008de92-d7a9-404c-9536-8d2e7f578c4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08de92-d7a9-404c-9536-8d2e7f578c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349FE0-3A2F-4AC9-8913-0BCD4426E972}">
  <ds:schemaRefs>
    <ds:schemaRef ds:uri="http://schemas.microsoft.com/sharepoint/v3/contenttype/forms"/>
  </ds:schemaRefs>
</ds:datastoreItem>
</file>

<file path=customXml/itemProps2.xml><?xml version="1.0" encoding="utf-8"?>
<ds:datastoreItem xmlns:ds="http://schemas.openxmlformats.org/officeDocument/2006/customXml" ds:itemID="{1552566A-4F3D-4782-8356-EA9632F08456}">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81CC93F6-AD8D-4063-8AA0-1CE7A06BBBFC}">
  <ds:schemaRefs>
    <ds:schemaRef ds:uri="b008de92-d7a9-404c-9536-8d2e7f578c4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Slides>
  <Notes>2</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BASHANT Amie * OMD</dc:creator>
  <cp:revision>4</cp:revision>
  <dcterms:created xsi:type="dcterms:W3CDTF">2021-05-14T17:56:14Z</dcterms:created>
  <dcterms:modified xsi:type="dcterms:W3CDTF">2021-11-17T18:33:57Z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0x010100A7218B4E2E7BC5409F05469D2F4BA587</vt:lpwstr>
  </property>
</Properties>
</file>