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58" r:id="rId2"/>
    <p:sldId id="259" r:id="rId3"/>
    <p:sldId id="274" r:id="rId4"/>
    <p:sldId id="273" r:id="rId5"/>
    <p:sldId id="263" r:id="rId6"/>
    <p:sldId id="270" r:id="rId7"/>
    <p:sldId id="268" r:id="rId8"/>
    <p:sldId id="272" r:id="rId9"/>
    <p:sldId id="275" r:id="rId10"/>
    <p:sldId id="271" r:id="rId11"/>
    <p:sldId id="280" r:id="rId12"/>
    <p:sldId id="260" r:id="rId13"/>
    <p:sldId id="276" r:id="rId14"/>
    <p:sldId id="277" r:id="rId15"/>
    <p:sldId id="281" r:id="rId16"/>
    <p:sldId id="278" r:id="rId17"/>
    <p:sldId id="282" r:id="rId18"/>
    <p:sldId id="261" r:id="rId19"/>
    <p:sldId id="286" r:id="rId20"/>
    <p:sldId id="283" r:id="rId21"/>
    <p:sldId id="284" r:id="rId22"/>
    <p:sldId id="285" r:id="rId23"/>
    <p:sldId id="293" r:id="rId24"/>
    <p:sldId id="262" r:id="rId25"/>
    <p:sldId id="287" r:id="rId26"/>
    <p:sldId id="291" r:id="rId27"/>
    <p:sldId id="288" r:id="rId28"/>
    <p:sldId id="289" r:id="rId29"/>
    <p:sldId id="290" r:id="rId30"/>
    <p:sldId id="294" r:id="rId31"/>
    <p:sldId id="264" r:id="rId32"/>
    <p:sldId id="292" r:id="rId33"/>
    <p:sldId id="295" r:id="rId34"/>
    <p:sldId id="296" r:id="rId35"/>
    <p:sldId id="298" r:id="rId36"/>
    <p:sldId id="29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02" autoAdjust="0"/>
    <p:restoredTop sz="94660"/>
  </p:normalViewPr>
  <p:slideViewPr>
    <p:cSldViewPr snapToGrid="0">
      <p:cViewPr varScale="1">
        <p:scale>
          <a:sx n="109" d="100"/>
          <a:sy n="109" d="100"/>
        </p:scale>
        <p:origin x="23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Grenya" userId="8c9bc1ff-5742-45ed-a9a2-449cf60c840f" providerId="ADAL" clId="{748C87C4-F5C1-4876-A793-12D2446BF455}"/>
    <pc:docChg chg="custSel addSld modSld sldOrd">
      <pc:chgData name="Laurie Grenya" userId="8c9bc1ff-5742-45ed-a9a2-449cf60c840f" providerId="ADAL" clId="{748C87C4-F5C1-4876-A793-12D2446BF455}" dt="2023-10-17T03:02:48.015" v="27" actId="20577"/>
      <pc:docMkLst>
        <pc:docMk/>
      </pc:docMkLst>
      <pc:sldChg chg="modSp mod">
        <pc:chgData name="Laurie Grenya" userId="8c9bc1ff-5742-45ed-a9a2-449cf60c840f" providerId="ADAL" clId="{748C87C4-F5C1-4876-A793-12D2446BF455}" dt="2023-10-17T03:02:48.015" v="27" actId="20577"/>
        <pc:sldMkLst>
          <pc:docMk/>
          <pc:sldMk cId="566036209" sldId="258"/>
        </pc:sldMkLst>
        <pc:spChg chg="mod">
          <ac:chgData name="Laurie Grenya" userId="8c9bc1ff-5742-45ed-a9a2-449cf60c840f" providerId="ADAL" clId="{748C87C4-F5C1-4876-A793-12D2446BF455}" dt="2023-10-17T03:02:48.015" v="27" actId="20577"/>
          <ac:spMkLst>
            <pc:docMk/>
            <pc:sldMk cId="566036209" sldId="258"/>
            <ac:spMk id="4" creationId="{C53F6C6B-BAE3-C481-8B67-118E79F98AC9}"/>
          </ac:spMkLst>
        </pc:spChg>
      </pc:sldChg>
      <pc:sldChg chg="modSp mod ord">
        <pc:chgData name="Laurie Grenya" userId="8c9bc1ff-5742-45ed-a9a2-449cf60c840f" providerId="ADAL" clId="{748C87C4-F5C1-4876-A793-12D2446BF455}" dt="2023-10-17T02:41:18.569" v="2" actId="108"/>
        <pc:sldMkLst>
          <pc:docMk/>
          <pc:sldMk cId="215568844" sldId="278"/>
        </pc:sldMkLst>
        <pc:spChg chg="mod">
          <ac:chgData name="Laurie Grenya" userId="8c9bc1ff-5742-45ed-a9a2-449cf60c840f" providerId="ADAL" clId="{748C87C4-F5C1-4876-A793-12D2446BF455}" dt="2023-10-17T02:41:18.569" v="2" actId="108"/>
          <ac:spMkLst>
            <pc:docMk/>
            <pc:sldMk cId="215568844" sldId="278"/>
            <ac:spMk id="2" creationId="{8035294E-BD1C-D04B-C36D-3DFCAFAA99E3}"/>
          </ac:spMkLst>
        </pc:spChg>
      </pc:sldChg>
      <pc:sldChg chg="modSp mod">
        <pc:chgData name="Laurie Grenya" userId="8c9bc1ff-5742-45ed-a9a2-449cf60c840f" providerId="ADAL" clId="{748C87C4-F5C1-4876-A793-12D2446BF455}" dt="2023-10-17T02:41:53.618" v="4" actId="1076"/>
        <pc:sldMkLst>
          <pc:docMk/>
          <pc:sldMk cId="1264542546" sldId="285"/>
        </pc:sldMkLst>
        <pc:spChg chg="mod">
          <ac:chgData name="Laurie Grenya" userId="8c9bc1ff-5742-45ed-a9a2-449cf60c840f" providerId="ADAL" clId="{748C87C4-F5C1-4876-A793-12D2446BF455}" dt="2023-10-17T02:41:50.703" v="3" actId="1076"/>
          <ac:spMkLst>
            <pc:docMk/>
            <pc:sldMk cId="1264542546" sldId="285"/>
            <ac:spMk id="2" creationId="{2EDD723B-A92C-E257-1E3C-D358A37865B0}"/>
          </ac:spMkLst>
        </pc:spChg>
        <pc:picChg chg="mod">
          <ac:chgData name="Laurie Grenya" userId="8c9bc1ff-5742-45ed-a9a2-449cf60c840f" providerId="ADAL" clId="{748C87C4-F5C1-4876-A793-12D2446BF455}" dt="2023-10-17T02:41:53.618" v="4" actId="1076"/>
          <ac:picMkLst>
            <pc:docMk/>
            <pc:sldMk cId="1264542546" sldId="285"/>
            <ac:picMk id="5" creationId="{F2230EBC-70A9-E12D-53BB-D0F5A36FCA63}"/>
          </ac:picMkLst>
        </pc:picChg>
      </pc:sldChg>
      <pc:sldChg chg="modSp mod">
        <pc:chgData name="Laurie Grenya" userId="8c9bc1ff-5742-45ed-a9a2-449cf60c840f" providerId="ADAL" clId="{748C87C4-F5C1-4876-A793-12D2446BF455}" dt="2023-10-17T02:42:49.238" v="6" actId="20577"/>
        <pc:sldMkLst>
          <pc:docMk/>
          <pc:sldMk cId="1465287555" sldId="288"/>
        </pc:sldMkLst>
        <pc:spChg chg="mod">
          <ac:chgData name="Laurie Grenya" userId="8c9bc1ff-5742-45ed-a9a2-449cf60c840f" providerId="ADAL" clId="{748C87C4-F5C1-4876-A793-12D2446BF455}" dt="2023-10-17T02:42:49.238" v="6" actId="20577"/>
          <ac:spMkLst>
            <pc:docMk/>
            <pc:sldMk cId="1465287555" sldId="288"/>
            <ac:spMk id="3" creationId="{0533653D-2905-B009-264A-EF090037D8FA}"/>
          </ac:spMkLst>
        </pc:spChg>
      </pc:sldChg>
      <pc:sldChg chg="delSp modSp new mod">
        <pc:chgData name="Laurie Grenya" userId="8c9bc1ff-5742-45ed-a9a2-449cf60c840f" providerId="ADAL" clId="{748C87C4-F5C1-4876-A793-12D2446BF455}" dt="2023-10-17T02:58:30.817" v="24" actId="6549"/>
        <pc:sldMkLst>
          <pc:docMk/>
          <pc:sldMk cId="3098030011" sldId="298"/>
        </pc:sldMkLst>
        <pc:spChg chg="mod">
          <ac:chgData name="Laurie Grenya" userId="8c9bc1ff-5742-45ed-a9a2-449cf60c840f" providerId="ADAL" clId="{748C87C4-F5C1-4876-A793-12D2446BF455}" dt="2023-10-17T02:58:30.817" v="24" actId="6549"/>
          <ac:spMkLst>
            <pc:docMk/>
            <pc:sldMk cId="3098030011" sldId="298"/>
            <ac:spMk id="2" creationId="{74B0D267-0BDB-1945-AEBE-65720CB81865}"/>
          </ac:spMkLst>
        </pc:spChg>
        <pc:spChg chg="del">
          <ac:chgData name="Laurie Grenya" userId="8c9bc1ff-5742-45ed-a9a2-449cf60c840f" providerId="ADAL" clId="{748C87C4-F5C1-4876-A793-12D2446BF455}" dt="2023-10-17T02:58:24.282" v="23" actId="478"/>
          <ac:spMkLst>
            <pc:docMk/>
            <pc:sldMk cId="3098030011" sldId="298"/>
            <ac:spMk id="3" creationId="{519499C4-0729-C7E8-404C-7E9BB8AB3171}"/>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6B943-0A9B-46F4-9D07-2F0ECF777B10}"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AC969017-81D3-41A9-8D8A-F1E2C3462598}">
      <dgm:prSet phldrT="[Text]"/>
      <dgm:spPr/>
      <dgm:t>
        <a:bodyPr/>
        <a:lstStyle/>
        <a:p>
          <a:r>
            <a:rPr lang="en-US" dirty="0">
              <a:solidFill>
                <a:schemeClr val="tx2"/>
              </a:solidFill>
            </a:rPr>
            <a:t>Sick Leave</a:t>
          </a:r>
        </a:p>
      </dgm:t>
    </dgm:pt>
    <dgm:pt modelId="{1B09F1C9-0710-4FB3-9852-85CAC5F194D0}" type="parTrans" cxnId="{7D3CA705-547E-4963-B0B0-2CA040D179EA}">
      <dgm:prSet/>
      <dgm:spPr/>
      <dgm:t>
        <a:bodyPr/>
        <a:lstStyle/>
        <a:p>
          <a:endParaRPr lang="en-US"/>
        </a:p>
      </dgm:t>
    </dgm:pt>
    <dgm:pt modelId="{C2620DD3-A373-4542-8E06-CB5F60404BEA}" type="sibTrans" cxnId="{7D3CA705-547E-4963-B0B0-2CA040D179EA}">
      <dgm:prSet/>
      <dgm:spPr/>
      <dgm:t>
        <a:bodyPr/>
        <a:lstStyle/>
        <a:p>
          <a:endParaRPr lang="en-US"/>
        </a:p>
      </dgm:t>
    </dgm:pt>
    <dgm:pt modelId="{186A422D-9AA8-4764-9541-F8F5D1CAEFD1}">
      <dgm:prSet phldrT="[Text]"/>
      <dgm:spPr/>
      <dgm:t>
        <a:bodyPr/>
        <a:lstStyle/>
        <a:p>
          <a:r>
            <a:rPr lang="en-US" dirty="0">
              <a:solidFill>
                <a:schemeClr val="tx2"/>
              </a:solidFill>
            </a:rPr>
            <a:t>OFLA</a:t>
          </a:r>
        </a:p>
      </dgm:t>
    </dgm:pt>
    <dgm:pt modelId="{F9D47B68-6BD5-4E17-8335-89AE2683A831}" type="parTrans" cxnId="{3B800F09-9826-4ABC-A64D-1B47D238453F}">
      <dgm:prSet/>
      <dgm:spPr/>
      <dgm:t>
        <a:bodyPr/>
        <a:lstStyle/>
        <a:p>
          <a:endParaRPr lang="en-US"/>
        </a:p>
      </dgm:t>
    </dgm:pt>
    <dgm:pt modelId="{F82215EE-74B1-432A-85AA-BFC18592CB21}" type="sibTrans" cxnId="{3B800F09-9826-4ABC-A64D-1B47D238453F}">
      <dgm:prSet/>
      <dgm:spPr/>
      <dgm:t>
        <a:bodyPr/>
        <a:lstStyle/>
        <a:p>
          <a:endParaRPr lang="en-US"/>
        </a:p>
      </dgm:t>
    </dgm:pt>
    <dgm:pt modelId="{3B6AE817-1B29-46C3-B998-F002A577A13A}">
      <dgm:prSet phldrT="[Text]"/>
      <dgm:spPr/>
      <dgm:t>
        <a:bodyPr/>
        <a:lstStyle/>
        <a:p>
          <a:r>
            <a:rPr lang="en-US" dirty="0">
              <a:solidFill>
                <a:schemeClr val="tx2"/>
              </a:solidFill>
            </a:rPr>
            <a:t>Discretionary Leave</a:t>
          </a:r>
        </a:p>
      </dgm:t>
    </dgm:pt>
    <dgm:pt modelId="{5BC2DA29-9B09-4C73-972C-4AAFB2E79C4C}" type="parTrans" cxnId="{A8826A6D-67AF-4FB9-B4F3-F112A447CF2B}">
      <dgm:prSet/>
      <dgm:spPr/>
      <dgm:t>
        <a:bodyPr/>
        <a:lstStyle/>
        <a:p>
          <a:endParaRPr lang="en-US"/>
        </a:p>
      </dgm:t>
    </dgm:pt>
    <dgm:pt modelId="{62B831F5-88D6-45DE-BABA-7B7434B446F8}" type="sibTrans" cxnId="{A8826A6D-67AF-4FB9-B4F3-F112A447CF2B}">
      <dgm:prSet/>
      <dgm:spPr/>
      <dgm:t>
        <a:bodyPr/>
        <a:lstStyle/>
        <a:p>
          <a:endParaRPr lang="en-US"/>
        </a:p>
      </dgm:t>
    </dgm:pt>
    <dgm:pt modelId="{18F4A989-C4C6-449F-A094-24E84A0A55AD}">
      <dgm:prSet phldrT="[Text]"/>
      <dgm:spPr/>
      <dgm:t>
        <a:bodyPr/>
        <a:lstStyle/>
        <a:p>
          <a:r>
            <a:rPr lang="en-US">
              <a:solidFill>
                <a:schemeClr val="tx2"/>
              </a:solidFill>
            </a:rPr>
            <a:t>FMLA</a:t>
          </a:r>
          <a:endParaRPr lang="en-US" dirty="0">
            <a:solidFill>
              <a:schemeClr val="tx2"/>
            </a:solidFill>
          </a:endParaRPr>
        </a:p>
      </dgm:t>
    </dgm:pt>
    <dgm:pt modelId="{78003A2D-7D22-4721-9752-F73384C176CA}" type="parTrans" cxnId="{43C5CEC3-C70F-41F2-8FF5-D0E8EBE032CC}">
      <dgm:prSet/>
      <dgm:spPr/>
      <dgm:t>
        <a:bodyPr/>
        <a:lstStyle/>
        <a:p>
          <a:endParaRPr lang="en-US"/>
        </a:p>
      </dgm:t>
    </dgm:pt>
    <dgm:pt modelId="{9960C548-C4F1-4A93-B7DF-468D7244F130}" type="sibTrans" cxnId="{43C5CEC3-C70F-41F2-8FF5-D0E8EBE032CC}">
      <dgm:prSet/>
      <dgm:spPr/>
      <dgm:t>
        <a:bodyPr/>
        <a:lstStyle/>
        <a:p>
          <a:endParaRPr lang="en-US"/>
        </a:p>
      </dgm:t>
    </dgm:pt>
    <dgm:pt modelId="{1D37D415-6790-4F17-A3D9-65F76E754B99}">
      <dgm:prSet phldrT="[Text]"/>
      <dgm:spPr/>
      <dgm:t>
        <a:bodyPr/>
        <a:lstStyle/>
        <a:p>
          <a:r>
            <a:rPr lang="en-US" dirty="0">
              <a:solidFill>
                <a:schemeClr val="tx2"/>
              </a:solidFill>
            </a:rPr>
            <a:t>Vacation</a:t>
          </a:r>
        </a:p>
      </dgm:t>
    </dgm:pt>
    <dgm:pt modelId="{D12FFAF6-330B-4505-BE68-648457AA6FAE}" type="parTrans" cxnId="{DC8C6E96-7C39-4BB5-82D8-45BB76A8D044}">
      <dgm:prSet/>
      <dgm:spPr/>
      <dgm:t>
        <a:bodyPr/>
        <a:lstStyle/>
        <a:p>
          <a:endParaRPr lang="en-US"/>
        </a:p>
      </dgm:t>
    </dgm:pt>
    <dgm:pt modelId="{30AECE69-E784-490C-AEB4-73F5FBF8FF55}" type="sibTrans" cxnId="{DC8C6E96-7C39-4BB5-82D8-45BB76A8D044}">
      <dgm:prSet/>
      <dgm:spPr/>
      <dgm:t>
        <a:bodyPr/>
        <a:lstStyle/>
        <a:p>
          <a:endParaRPr lang="en-US"/>
        </a:p>
      </dgm:t>
    </dgm:pt>
    <dgm:pt modelId="{88A57030-F43B-49C4-91A2-F08495FC6118}">
      <dgm:prSet phldrT="[Text]"/>
      <dgm:spPr/>
      <dgm:t>
        <a:bodyPr/>
        <a:lstStyle/>
        <a:p>
          <a:r>
            <a:rPr lang="en-US" dirty="0">
              <a:solidFill>
                <a:schemeClr val="tx2"/>
              </a:solidFill>
            </a:rPr>
            <a:t>PTO</a:t>
          </a:r>
        </a:p>
      </dgm:t>
    </dgm:pt>
    <dgm:pt modelId="{1120B532-831E-4C2B-B415-07B0DBC530A7}" type="parTrans" cxnId="{1EA39344-A0F9-48B0-931B-040402DAD48C}">
      <dgm:prSet/>
      <dgm:spPr/>
      <dgm:t>
        <a:bodyPr/>
        <a:lstStyle/>
        <a:p>
          <a:endParaRPr lang="en-US"/>
        </a:p>
      </dgm:t>
    </dgm:pt>
    <dgm:pt modelId="{BC91AD68-4F73-4B57-B4C7-49ED00E1CF3A}" type="sibTrans" cxnId="{1EA39344-A0F9-48B0-931B-040402DAD48C}">
      <dgm:prSet/>
      <dgm:spPr/>
      <dgm:t>
        <a:bodyPr/>
        <a:lstStyle/>
        <a:p>
          <a:endParaRPr lang="en-US"/>
        </a:p>
      </dgm:t>
    </dgm:pt>
    <dgm:pt modelId="{57D72D8F-590F-4F49-AB20-729A0526A911}">
      <dgm:prSet phldrT="[Text]"/>
      <dgm:spPr/>
      <dgm:t>
        <a:bodyPr/>
        <a:lstStyle/>
        <a:p>
          <a:r>
            <a:rPr lang="en-US" dirty="0">
              <a:solidFill>
                <a:schemeClr val="tx2"/>
              </a:solidFill>
            </a:rPr>
            <a:t>Administrative Leave</a:t>
          </a:r>
        </a:p>
      </dgm:t>
    </dgm:pt>
    <dgm:pt modelId="{3C14D042-B2A8-4735-85C5-6E49F65354DE}" type="parTrans" cxnId="{5A9DF420-8C5E-4017-9539-C3ADF2971EB9}">
      <dgm:prSet/>
      <dgm:spPr/>
      <dgm:t>
        <a:bodyPr/>
        <a:lstStyle/>
        <a:p>
          <a:endParaRPr lang="en-US"/>
        </a:p>
      </dgm:t>
    </dgm:pt>
    <dgm:pt modelId="{1D935ACE-14DF-422E-8B32-9E4F8AEB5041}" type="sibTrans" cxnId="{5A9DF420-8C5E-4017-9539-C3ADF2971EB9}">
      <dgm:prSet/>
      <dgm:spPr/>
      <dgm:t>
        <a:bodyPr/>
        <a:lstStyle/>
        <a:p>
          <a:endParaRPr lang="en-US"/>
        </a:p>
      </dgm:t>
    </dgm:pt>
    <dgm:pt modelId="{7C529A6F-352B-427F-B12C-FF4F3C8A822A}">
      <dgm:prSet phldrT="[Text]"/>
      <dgm:spPr/>
      <dgm:t>
        <a:bodyPr/>
        <a:lstStyle/>
        <a:p>
          <a:r>
            <a:rPr lang="en-US" dirty="0">
              <a:solidFill>
                <a:schemeClr val="tx2"/>
              </a:solidFill>
            </a:rPr>
            <a:t>Unpaid Time</a:t>
          </a:r>
        </a:p>
      </dgm:t>
    </dgm:pt>
    <dgm:pt modelId="{7C44FD98-31F8-408F-92DB-C38102923EFB}" type="parTrans" cxnId="{87BB232A-86C9-4034-B89D-1AD63366177F}">
      <dgm:prSet/>
      <dgm:spPr/>
      <dgm:t>
        <a:bodyPr/>
        <a:lstStyle/>
        <a:p>
          <a:endParaRPr lang="en-US"/>
        </a:p>
      </dgm:t>
    </dgm:pt>
    <dgm:pt modelId="{9E958707-9F03-4E19-B1AE-3EE29540248E}" type="sibTrans" cxnId="{87BB232A-86C9-4034-B89D-1AD63366177F}">
      <dgm:prSet/>
      <dgm:spPr/>
      <dgm:t>
        <a:bodyPr/>
        <a:lstStyle/>
        <a:p>
          <a:endParaRPr lang="en-US"/>
        </a:p>
      </dgm:t>
    </dgm:pt>
    <dgm:pt modelId="{20BCCDA7-7F62-46FA-B4B2-CB2E03517B00}">
      <dgm:prSet phldrT="[Text]"/>
      <dgm:spPr/>
      <dgm:t>
        <a:bodyPr/>
        <a:lstStyle/>
        <a:p>
          <a:r>
            <a:rPr lang="en-US" dirty="0">
              <a:solidFill>
                <a:schemeClr val="tx2"/>
              </a:solidFill>
            </a:rPr>
            <a:t>Donated Time</a:t>
          </a:r>
        </a:p>
      </dgm:t>
    </dgm:pt>
    <dgm:pt modelId="{2E180F95-AEBC-4857-A1E4-F211A86C454C}" type="parTrans" cxnId="{A6B99DE5-ABF0-472E-97E7-DF61D3B8AFF2}">
      <dgm:prSet/>
      <dgm:spPr/>
      <dgm:t>
        <a:bodyPr/>
        <a:lstStyle/>
        <a:p>
          <a:endParaRPr lang="en-US"/>
        </a:p>
      </dgm:t>
    </dgm:pt>
    <dgm:pt modelId="{8A7E5999-06BE-4E85-B8F8-BFDEDF2A13C5}" type="sibTrans" cxnId="{A6B99DE5-ABF0-472E-97E7-DF61D3B8AFF2}">
      <dgm:prSet/>
      <dgm:spPr/>
      <dgm:t>
        <a:bodyPr/>
        <a:lstStyle/>
        <a:p>
          <a:endParaRPr lang="en-US"/>
        </a:p>
      </dgm:t>
    </dgm:pt>
    <dgm:pt modelId="{C340F8BD-2FCB-4AD1-9DBE-EA33C57FB69D}">
      <dgm:prSet phldrT="[Text]"/>
      <dgm:spPr/>
      <dgm:t>
        <a:bodyPr/>
        <a:lstStyle/>
        <a:p>
          <a:r>
            <a:rPr lang="en-US" dirty="0">
              <a:solidFill>
                <a:schemeClr val="tx2"/>
              </a:solidFill>
            </a:rPr>
            <a:t>Paid and Unpaid</a:t>
          </a:r>
        </a:p>
      </dgm:t>
    </dgm:pt>
    <dgm:pt modelId="{5AE4068C-8934-4D1C-BD6D-5B290C5D8A44}" type="parTrans" cxnId="{2EFDFE25-F89E-4927-B84A-70B29D445E3F}">
      <dgm:prSet/>
      <dgm:spPr/>
      <dgm:t>
        <a:bodyPr/>
        <a:lstStyle/>
        <a:p>
          <a:endParaRPr lang="en-US"/>
        </a:p>
      </dgm:t>
    </dgm:pt>
    <dgm:pt modelId="{87C9C537-8B4E-4C9C-86D9-BDAF735A8948}" type="sibTrans" cxnId="{2EFDFE25-F89E-4927-B84A-70B29D445E3F}">
      <dgm:prSet/>
      <dgm:spPr/>
      <dgm:t>
        <a:bodyPr/>
        <a:lstStyle/>
        <a:p>
          <a:endParaRPr lang="en-US"/>
        </a:p>
      </dgm:t>
    </dgm:pt>
    <dgm:pt modelId="{C76B9C7E-1AB5-4448-801D-42F35FBD5CDB}" type="pres">
      <dgm:prSet presAssocID="{E206B943-0A9B-46F4-9D07-2F0ECF777B10}" presName="Name0" presStyleCnt="0">
        <dgm:presLayoutVars>
          <dgm:dir/>
          <dgm:resizeHandles val="exact"/>
        </dgm:presLayoutVars>
      </dgm:prSet>
      <dgm:spPr/>
    </dgm:pt>
    <dgm:pt modelId="{80E6BD48-0482-43C7-955D-43F68DDDF94F}" type="pres">
      <dgm:prSet presAssocID="{E206B943-0A9B-46F4-9D07-2F0ECF777B10}" presName="bkgdShp" presStyleLbl="alignAccFollowNode1" presStyleIdx="0" presStyleCnt="1"/>
      <dgm:spPr/>
    </dgm:pt>
    <dgm:pt modelId="{20B932CC-41F7-47E2-A0B7-251F2ECCDCAC}" type="pres">
      <dgm:prSet presAssocID="{E206B943-0A9B-46F4-9D07-2F0ECF777B10}" presName="linComp" presStyleCnt="0"/>
      <dgm:spPr/>
    </dgm:pt>
    <dgm:pt modelId="{9A2ADB7D-4293-49BF-8C7A-317CB64BC871}" type="pres">
      <dgm:prSet presAssocID="{AC969017-81D3-41A9-8D8A-F1E2C3462598}" presName="compNode" presStyleCnt="0"/>
      <dgm:spPr/>
    </dgm:pt>
    <dgm:pt modelId="{361F2936-5B1C-4A9B-B96C-D8557F0B3DA4}" type="pres">
      <dgm:prSet presAssocID="{AC969017-81D3-41A9-8D8A-F1E2C3462598}" presName="node" presStyleLbl="node1" presStyleIdx="0" presStyleCnt="4">
        <dgm:presLayoutVars>
          <dgm:bulletEnabled val="1"/>
        </dgm:presLayoutVars>
      </dgm:prSet>
      <dgm:spPr/>
    </dgm:pt>
    <dgm:pt modelId="{72EBA794-DAEA-41F2-81E0-C10735D4D9D2}" type="pres">
      <dgm:prSet presAssocID="{AC969017-81D3-41A9-8D8A-F1E2C3462598}" presName="invisiNode" presStyleLbl="node1" presStyleIdx="0" presStyleCnt="4"/>
      <dgm:spPr/>
    </dgm:pt>
    <dgm:pt modelId="{AA8643F4-13A9-4597-BADE-CCA970070A5D}" type="pres">
      <dgm:prSet presAssocID="{AC969017-81D3-41A9-8D8A-F1E2C3462598}" presName="imagNode" presStyleLbl="fgImgPlace1" presStyleIdx="0" presStyleCnt="4"/>
      <dgm:spPr>
        <a:blipFill rotWithShape="1">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t="-10000" b="-10000"/>
          </a:stretch>
        </a:blipFill>
      </dgm:spPr>
    </dgm:pt>
    <dgm:pt modelId="{B5158F93-92A7-436D-80A6-F3815DAC5ECC}" type="pres">
      <dgm:prSet presAssocID="{C2620DD3-A373-4542-8E06-CB5F60404BEA}" presName="sibTrans" presStyleLbl="sibTrans2D1" presStyleIdx="0" presStyleCnt="0"/>
      <dgm:spPr/>
    </dgm:pt>
    <dgm:pt modelId="{046983AD-3906-4F49-A825-74642BBD9138}" type="pres">
      <dgm:prSet presAssocID="{186A422D-9AA8-4764-9541-F8F5D1CAEFD1}" presName="compNode" presStyleCnt="0"/>
      <dgm:spPr/>
    </dgm:pt>
    <dgm:pt modelId="{29B7914F-5855-4E28-817E-960BEE76E700}" type="pres">
      <dgm:prSet presAssocID="{186A422D-9AA8-4764-9541-F8F5D1CAEFD1}" presName="node" presStyleLbl="node1" presStyleIdx="1" presStyleCnt="4">
        <dgm:presLayoutVars>
          <dgm:bulletEnabled val="1"/>
        </dgm:presLayoutVars>
      </dgm:prSet>
      <dgm:spPr/>
    </dgm:pt>
    <dgm:pt modelId="{ED7D20CD-EC98-4345-8D55-2CB074250A6B}" type="pres">
      <dgm:prSet presAssocID="{186A422D-9AA8-4764-9541-F8F5D1CAEFD1}" presName="invisiNode" presStyleLbl="node1" presStyleIdx="1" presStyleCnt="4"/>
      <dgm:spPr/>
    </dgm:pt>
    <dgm:pt modelId="{87C1C39F-9546-46EC-B550-049B2C598C6B}" type="pres">
      <dgm:prSet presAssocID="{186A422D-9AA8-4764-9541-F8F5D1CAEFD1}" presName="imagNode" presStyleLbl="fgImgPlace1" presStyleIdx="1" presStyleCnt="4"/>
      <dgm:spPr>
        <a:blipFill rotWithShape="1">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t="-10000" b="-10000"/>
          </a:stretch>
        </a:blipFill>
      </dgm:spPr>
    </dgm:pt>
    <dgm:pt modelId="{69FE78D4-1ABB-4F85-8E9F-441CC5F5D793}" type="pres">
      <dgm:prSet presAssocID="{F82215EE-74B1-432A-85AA-BFC18592CB21}" presName="sibTrans" presStyleLbl="sibTrans2D1" presStyleIdx="0" presStyleCnt="0"/>
      <dgm:spPr/>
    </dgm:pt>
    <dgm:pt modelId="{43BAB23C-2AA7-4E7A-AAF8-86D00214B3AE}" type="pres">
      <dgm:prSet presAssocID="{18F4A989-C4C6-449F-A094-24E84A0A55AD}" presName="compNode" presStyleCnt="0"/>
      <dgm:spPr/>
    </dgm:pt>
    <dgm:pt modelId="{55E81409-5203-4AA8-AA90-B673C904B0CB}" type="pres">
      <dgm:prSet presAssocID="{18F4A989-C4C6-449F-A094-24E84A0A55AD}" presName="node" presStyleLbl="node1" presStyleIdx="2" presStyleCnt="4">
        <dgm:presLayoutVars>
          <dgm:bulletEnabled val="1"/>
        </dgm:presLayoutVars>
      </dgm:prSet>
      <dgm:spPr/>
    </dgm:pt>
    <dgm:pt modelId="{08E198B1-2791-4549-B944-5B5EF46799B3}" type="pres">
      <dgm:prSet presAssocID="{18F4A989-C4C6-449F-A094-24E84A0A55AD}" presName="invisiNode" presStyleLbl="node1" presStyleIdx="2" presStyleCnt="4"/>
      <dgm:spPr/>
    </dgm:pt>
    <dgm:pt modelId="{4CBC040E-C4D3-41A4-A2D0-D5941B4E6A53}" type="pres">
      <dgm:prSet presAssocID="{18F4A989-C4C6-449F-A094-24E84A0A55AD}" presName="imagNode" presStyleLbl="fgImgPlace1" presStyleIdx="2" presStyleCnt="4"/>
      <dgm:spPr>
        <a:blipFill rotWithShape="1">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t="-10000" b="-10000"/>
          </a:stretch>
        </a:blipFill>
      </dgm:spPr>
    </dgm:pt>
    <dgm:pt modelId="{953BCC8B-F1BD-4EC5-A792-66D84CB47F8F}" type="pres">
      <dgm:prSet presAssocID="{9960C548-C4F1-4A93-B7DF-468D7244F130}" presName="sibTrans" presStyleLbl="sibTrans2D1" presStyleIdx="0" presStyleCnt="0"/>
      <dgm:spPr/>
    </dgm:pt>
    <dgm:pt modelId="{56D8D55B-4EFE-4DD2-9B0A-7648C164871E}" type="pres">
      <dgm:prSet presAssocID="{3B6AE817-1B29-46C3-B998-F002A577A13A}" presName="compNode" presStyleCnt="0"/>
      <dgm:spPr/>
    </dgm:pt>
    <dgm:pt modelId="{E37B6397-D7A0-4EC1-B629-8647FDA6B08A}" type="pres">
      <dgm:prSet presAssocID="{3B6AE817-1B29-46C3-B998-F002A577A13A}" presName="node" presStyleLbl="node1" presStyleIdx="3" presStyleCnt="4">
        <dgm:presLayoutVars>
          <dgm:bulletEnabled val="1"/>
        </dgm:presLayoutVars>
      </dgm:prSet>
      <dgm:spPr/>
    </dgm:pt>
    <dgm:pt modelId="{35FF4909-E67D-492F-95C0-F291E9E3412A}" type="pres">
      <dgm:prSet presAssocID="{3B6AE817-1B29-46C3-B998-F002A577A13A}" presName="invisiNode" presStyleLbl="node1" presStyleIdx="3" presStyleCnt="4"/>
      <dgm:spPr/>
    </dgm:pt>
    <dgm:pt modelId="{C21DC967-00DC-4D81-9EE0-69320DE75234}" type="pres">
      <dgm:prSet presAssocID="{3B6AE817-1B29-46C3-B998-F002A577A13A}" presName="imagNode" presStyleLbl="fgImgPlace1" presStyleIdx="3" presStyleCnt="4"/>
      <dgm:spPr>
        <a:blipFill>
          <a:blip xmlns:r="http://schemas.openxmlformats.org/officeDocument/2006/relationships" r:embed="rId1">
            <a:duotone>
              <a:prstClr val="black"/>
              <a:schemeClr val="accent4">
                <a:tint val="45000"/>
                <a:satMod val="400000"/>
              </a:schemeClr>
            </a:duotone>
            <a:extLst>
              <a:ext uri="{28A0092B-C50C-407E-A947-70E740481C1C}">
                <a14:useLocalDpi xmlns:a14="http://schemas.microsoft.com/office/drawing/2010/main" val="0"/>
              </a:ext>
            </a:extLst>
          </a:blip>
          <a:srcRect/>
          <a:stretch>
            <a:fillRect t="-10000" b="-10000"/>
          </a:stretch>
        </a:blipFill>
      </dgm:spPr>
    </dgm:pt>
  </dgm:ptLst>
  <dgm:cxnLst>
    <dgm:cxn modelId="{7D3CA705-547E-4963-B0B0-2CA040D179EA}" srcId="{E206B943-0A9B-46F4-9D07-2F0ECF777B10}" destId="{AC969017-81D3-41A9-8D8A-F1E2C3462598}" srcOrd="0" destOrd="0" parTransId="{1B09F1C9-0710-4FB3-9852-85CAC5F194D0}" sibTransId="{C2620DD3-A373-4542-8E06-CB5F60404BEA}"/>
    <dgm:cxn modelId="{3B800F09-9826-4ABC-A64D-1B47D238453F}" srcId="{E206B943-0A9B-46F4-9D07-2F0ECF777B10}" destId="{186A422D-9AA8-4764-9541-F8F5D1CAEFD1}" srcOrd="1" destOrd="0" parTransId="{F9D47B68-6BD5-4E17-8335-89AE2683A831}" sibTransId="{F82215EE-74B1-432A-85AA-BFC18592CB21}"/>
    <dgm:cxn modelId="{56E6DD0D-3346-4C6A-BBFA-D96FEE1517A0}" type="presOf" srcId="{186A422D-9AA8-4764-9541-F8F5D1CAEFD1}" destId="{29B7914F-5855-4E28-817E-960BEE76E700}" srcOrd="0" destOrd="0" presId="urn:microsoft.com/office/officeart/2005/8/layout/pList2"/>
    <dgm:cxn modelId="{5A9DF420-8C5E-4017-9539-C3ADF2971EB9}" srcId="{3B6AE817-1B29-46C3-B998-F002A577A13A}" destId="{57D72D8F-590F-4F49-AB20-729A0526A911}" srcOrd="2" destOrd="0" parTransId="{3C14D042-B2A8-4735-85C5-6E49F65354DE}" sibTransId="{1D935ACE-14DF-422E-8B32-9E4F8AEB5041}"/>
    <dgm:cxn modelId="{2EFDFE25-F89E-4927-B84A-70B29D445E3F}" srcId="{AC969017-81D3-41A9-8D8A-F1E2C3462598}" destId="{C340F8BD-2FCB-4AD1-9DBE-EA33C57FB69D}" srcOrd="0" destOrd="0" parTransId="{5AE4068C-8934-4D1C-BD6D-5B290C5D8A44}" sibTransId="{87C9C537-8B4E-4C9C-86D9-BDAF735A8948}"/>
    <dgm:cxn modelId="{87BB232A-86C9-4034-B89D-1AD63366177F}" srcId="{3B6AE817-1B29-46C3-B998-F002A577A13A}" destId="{7C529A6F-352B-427F-B12C-FF4F3C8A822A}" srcOrd="3" destOrd="0" parTransId="{7C44FD98-31F8-408F-92DB-C38102923EFB}" sibTransId="{9E958707-9F03-4E19-B1AE-3EE29540248E}"/>
    <dgm:cxn modelId="{72A53430-5C86-4D0F-8FE1-FCDDBF4DBACD}" type="presOf" srcId="{7C529A6F-352B-427F-B12C-FF4F3C8A822A}" destId="{E37B6397-D7A0-4EC1-B629-8647FDA6B08A}" srcOrd="0" destOrd="4" presId="urn:microsoft.com/office/officeart/2005/8/layout/pList2"/>
    <dgm:cxn modelId="{A15F2831-4E4F-4F17-AF16-4C3EC04D11BE}" type="presOf" srcId="{C340F8BD-2FCB-4AD1-9DBE-EA33C57FB69D}" destId="{361F2936-5B1C-4A9B-B96C-D8557F0B3DA4}" srcOrd="0" destOrd="1" presId="urn:microsoft.com/office/officeart/2005/8/layout/pList2"/>
    <dgm:cxn modelId="{FCADF136-570D-479E-9066-857A2BDA03AD}" type="presOf" srcId="{88A57030-F43B-49C4-91A2-F08495FC6118}" destId="{E37B6397-D7A0-4EC1-B629-8647FDA6B08A}" srcOrd="0" destOrd="2" presId="urn:microsoft.com/office/officeart/2005/8/layout/pList2"/>
    <dgm:cxn modelId="{A788FF38-98EF-481F-B90D-7E9DC25A4D22}" type="presOf" srcId="{E206B943-0A9B-46F4-9D07-2F0ECF777B10}" destId="{C76B9C7E-1AB5-4448-801D-42F35FBD5CDB}" srcOrd="0" destOrd="0" presId="urn:microsoft.com/office/officeart/2005/8/layout/pList2"/>
    <dgm:cxn modelId="{1EA39344-A0F9-48B0-931B-040402DAD48C}" srcId="{3B6AE817-1B29-46C3-B998-F002A577A13A}" destId="{88A57030-F43B-49C4-91A2-F08495FC6118}" srcOrd="1" destOrd="0" parTransId="{1120B532-831E-4C2B-B415-07B0DBC530A7}" sibTransId="{BC91AD68-4F73-4B57-B4C7-49ED00E1CF3A}"/>
    <dgm:cxn modelId="{2C0D806B-E2C0-41DD-A65C-11740DDA4383}" type="presOf" srcId="{18F4A989-C4C6-449F-A094-24E84A0A55AD}" destId="{55E81409-5203-4AA8-AA90-B673C904B0CB}" srcOrd="0" destOrd="0" presId="urn:microsoft.com/office/officeart/2005/8/layout/pList2"/>
    <dgm:cxn modelId="{A8826A6D-67AF-4FB9-B4F3-F112A447CF2B}" srcId="{E206B943-0A9B-46F4-9D07-2F0ECF777B10}" destId="{3B6AE817-1B29-46C3-B998-F002A577A13A}" srcOrd="3" destOrd="0" parTransId="{5BC2DA29-9B09-4C73-972C-4AAFB2E79C4C}" sibTransId="{62B831F5-88D6-45DE-BABA-7B7434B446F8}"/>
    <dgm:cxn modelId="{CEDB2A4F-7678-4997-B953-6B4E6CB68ED7}" type="presOf" srcId="{57D72D8F-590F-4F49-AB20-729A0526A911}" destId="{E37B6397-D7A0-4EC1-B629-8647FDA6B08A}" srcOrd="0" destOrd="3" presId="urn:microsoft.com/office/officeart/2005/8/layout/pList2"/>
    <dgm:cxn modelId="{92871F80-5004-4BA3-835F-27AC7CBFDF54}" type="presOf" srcId="{20BCCDA7-7F62-46FA-B4B2-CB2E03517B00}" destId="{E37B6397-D7A0-4EC1-B629-8647FDA6B08A}" srcOrd="0" destOrd="5" presId="urn:microsoft.com/office/officeart/2005/8/layout/pList2"/>
    <dgm:cxn modelId="{0AA04486-D791-43C4-B9B2-F154D2B3306C}" type="presOf" srcId="{C2620DD3-A373-4542-8E06-CB5F60404BEA}" destId="{B5158F93-92A7-436D-80A6-F3815DAC5ECC}" srcOrd="0" destOrd="0" presId="urn:microsoft.com/office/officeart/2005/8/layout/pList2"/>
    <dgm:cxn modelId="{DC8C6E96-7C39-4BB5-82D8-45BB76A8D044}" srcId="{3B6AE817-1B29-46C3-B998-F002A577A13A}" destId="{1D37D415-6790-4F17-A3D9-65F76E754B99}" srcOrd="0" destOrd="0" parTransId="{D12FFAF6-330B-4505-BE68-648457AA6FAE}" sibTransId="{30AECE69-E784-490C-AEB4-73F5FBF8FF55}"/>
    <dgm:cxn modelId="{9EE5489F-BDD5-49EA-9397-CA727900CE7F}" type="presOf" srcId="{9960C548-C4F1-4A93-B7DF-468D7244F130}" destId="{953BCC8B-F1BD-4EC5-A792-66D84CB47F8F}" srcOrd="0" destOrd="0" presId="urn:microsoft.com/office/officeart/2005/8/layout/pList2"/>
    <dgm:cxn modelId="{8B72FDB4-C131-48FF-BBC1-059E75A39FE7}" type="presOf" srcId="{3B6AE817-1B29-46C3-B998-F002A577A13A}" destId="{E37B6397-D7A0-4EC1-B629-8647FDA6B08A}" srcOrd="0" destOrd="0" presId="urn:microsoft.com/office/officeart/2005/8/layout/pList2"/>
    <dgm:cxn modelId="{43C5CEC3-C70F-41F2-8FF5-D0E8EBE032CC}" srcId="{E206B943-0A9B-46F4-9D07-2F0ECF777B10}" destId="{18F4A989-C4C6-449F-A094-24E84A0A55AD}" srcOrd="2" destOrd="0" parTransId="{78003A2D-7D22-4721-9752-F73384C176CA}" sibTransId="{9960C548-C4F1-4A93-B7DF-468D7244F130}"/>
    <dgm:cxn modelId="{24887ED9-CF6B-44EB-8C06-E954C1DA44AB}" type="presOf" srcId="{1D37D415-6790-4F17-A3D9-65F76E754B99}" destId="{E37B6397-D7A0-4EC1-B629-8647FDA6B08A}" srcOrd="0" destOrd="1" presId="urn:microsoft.com/office/officeart/2005/8/layout/pList2"/>
    <dgm:cxn modelId="{E91655DD-CCD9-4669-A098-2A0356B12436}" type="presOf" srcId="{AC969017-81D3-41A9-8D8A-F1E2C3462598}" destId="{361F2936-5B1C-4A9B-B96C-D8557F0B3DA4}" srcOrd="0" destOrd="0" presId="urn:microsoft.com/office/officeart/2005/8/layout/pList2"/>
    <dgm:cxn modelId="{D77844DE-79F3-4650-9B39-5F879BFE9A77}" type="presOf" srcId="{F82215EE-74B1-432A-85AA-BFC18592CB21}" destId="{69FE78D4-1ABB-4F85-8E9F-441CC5F5D793}" srcOrd="0" destOrd="0" presId="urn:microsoft.com/office/officeart/2005/8/layout/pList2"/>
    <dgm:cxn modelId="{A6B99DE5-ABF0-472E-97E7-DF61D3B8AFF2}" srcId="{3B6AE817-1B29-46C3-B998-F002A577A13A}" destId="{20BCCDA7-7F62-46FA-B4B2-CB2E03517B00}" srcOrd="4" destOrd="0" parTransId="{2E180F95-AEBC-4857-A1E4-F211A86C454C}" sibTransId="{8A7E5999-06BE-4E85-B8F8-BFDEDF2A13C5}"/>
    <dgm:cxn modelId="{26BA9FFF-4262-4889-A1F1-B4F4D1991F69}" type="presParOf" srcId="{C76B9C7E-1AB5-4448-801D-42F35FBD5CDB}" destId="{80E6BD48-0482-43C7-955D-43F68DDDF94F}" srcOrd="0" destOrd="0" presId="urn:microsoft.com/office/officeart/2005/8/layout/pList2"/>
    <dgm:cxn modelId="{CFF574D1-EF8C-4AB8-82F6-32223AE17D69}" type="presParOf" srcId="{C76B9C7E-1AB5-4448-801D-42F35FBD5CDB}" destId="{20B932CC-41F7-47E2-A0B7-251F2ECCDCAC}" srcOrd="1" destOrd="0" presId="urn:microsoft.com/office/officeart/2005/8/layout/pList2"/>
    <dgm:cxn modelId="{43917884-1CE4-4FF7-80BE-DC0B6F19E15B}" type="presParOf" srcId="{20B932CC-41F7-47E2-A0B7-251F2ECCDCAC}" destId="{9A2ADB7D-4293-49BF-8C7A-317CB64BC871}" srcOrd="0" destOrd="0" presId="urn:microsoft.com/office/officeart/2005/8/layout/pList2"/>
    <dgm:cxn modelId="{DC885189-F8F7-474F-AEE8-14025BB26B39}" type="presParOf" srcId="{9A2ADB7D-4293-49BF-8C7A-317CB64BC871}" destId="{361F2936-5B1C-4A9B-B96C-D8557F0B3DA4}" srcOrd="0" destOrd="0" presId="urn:microsoft.com/office/officeart/2005/8/layout/pList2"/>
    <dgm:cxn modelId="{6341D9FB-81C4-4644-8EF4-905E19648444}" type="presParOf" srcId="{9A2ADB7D-4293-49BF-8C7A-317CB64BC871}" destId="{72EBA794-DAEA-41F2-81E0-C10735D4D9D2}" srcOrd="1" destOrd="0" presId="urn:microsoft.com/office/officeart/2005/8/layout/pList2"/>
    <dgm:cxn modelId="{32EFF221-9F9B-4A1E-B9EB-6CA23372988D}" type="presParOf" srcId="{9A2ADB7D-4293-49BF-8C7A-317CB64BC871}" destId="{AA8643F4-13A9-4597-BADE-CCA970070A5D}" srcOrd="2" destOrd="0" presId="urn:microsoft.com/office/officeart/2005/8/layout/pList2"/>
    <dgm:cxn modelId="{1BB6ED1C-A493-44AE-BE53-4E9EB747365F}" type="presParOf" srcId="{20B932CC-41F7-47E2-A0B7-251F2ECCDCAC}" destId="{B5158F93-92A7-436D-80A6-F3815DAC5ECC}" srcOrd="1" destOrd="0" presId="urn:microsoft.com/office/officeart/2005/8/layout/pList2"/>
    <dgm:cxn modelId="{5C7A9137-EE0A-442B-A4E4-09D00DE92BE6}" type="presParOf" srcId="{20B932CC-41F7-47E2-A0B7-251F2ECCDCAC}" destId="{046983AD-3906-4F49-A825-74642BBD9138}" srcOrd="2" destOrd="0" presId="urn:microsoft.com/office/officeart/2005/8/layout/pList2"/>
    <dgm:cxn modelId="{2A698E42-FD0B-406C-9B23-33C3106713A5}" type="presParOf" srcId="{046983AD-3906-4F49-A825-74642BBD9138}" destId="{29B7914F-5855-4E28-817E-960BEE76E700}" srcOrd="0" destOrd="0" presId="urn:microsoft.com/office/officeart/2005/8/layout/pList2"/>
    <dgm:cxn modelId="{30CCDA92-36B6-4C44-8B14-5CEE1F1B8A87}" type="presParOf" srcId="{046983AD-3906-4F49-A825-74642BBD9138}" destId="{ED7D20CD-EC98-4345-8D55-2CB074250A6B}" srcOrd="1" destOrd="0" presId="urn:microsoft.com/office/officeart/2005/8/layout/pList2"/>
    <dgm:cxn modelId="{20431174-E792-4123-B298-EA9344B33D5D}" type="presParOf" srcId="{046983AD-3906-4F49-A825-74642BBD9138}" destId="{87C1C39F-9546-46EC-B550-049B2C598C6B}" srcOrd="2" destOrd="0" presId="urn:microsoft.com/office/officeart/2005/8/layout/pList2"/>
    <dgm:cxn modelId="{9C63B81D-2546-4CA8-8166-DF8CF5AE9B62}" type="presParOf" srcId="{20B932CC-41F7-47E2-A0B7-251F2ECCDCAC}" destId="{69FE78D4-1ABB-4F85-8E9F-441CC5F5D793}" srcOrd="3" destOrd="0" presId="urn:microsoft.com/office/officeart/2005/8/layout/pList2"/>
    <dgm:cxn modelId="{B689869D-EB8C-479F-A90A-32BA673539EA}" type="presParOf" srcId="{20B932CC-41F7-47E2-A0B7-251F2ECCDCAC}" destId="{43BAB23C-2AA7-4E7A-AAF8-86D00214B3AE}" srcOrd="4" destOrd="0" presId="urn:microsoft.com/office/officeart/2005/8/layout/pList2"/>
    <dgm:cxn modelId="{32149F71-39E6-4705-BAEE-B27438D5F6E8}" type="presParOf" srcId="{43BAB23C-2AA7-4E7A-AAF8-86D00214B3AE}" destId="{55E81409-5203-4AA8-AA90-B673C904B0CB}" srcOrd="0" destOrd="0" presId="urn:microsoft.com/office/officeart/2005/8/layout/pList2"/>
    <dgm:cxn modelId="{93D843B4-A23F-4E48-93FF-D41C2B47D5C0}" type="presParOf" srcId="{43BAB23C-2AA7-4E7A-AAF8-86D00214B3AE}" destId="{08E198B1-2791-4549-B944-5B5EF46799B3}" srcOrd="1" destOrd="0" presId="urn:microsoft.com/office/officeart/2005/8/layout/pList2"/>
    <dgm:cxn modelId="{B08DC8C4-62DE-4EA8-B905-0BC9FCF14076}" type="presParOf" srcId="{43BAB23C-2AA7-4E7A-AAF8-86D00214B3AE}" destId="{4CBC040E-C4D3-41A4-A2D0-D5941B4E6A53}" srcOrd="2" destOrd="0" presId="urn:microsoft.com/office/officeart/2005/8/layout/pList2"/>
    <dgm:cxn modelId="{42EB8ACE-89CD-40D3-818A-64E2148A2D07}" type="presParOf" srcId="{20B932CC-41F7-47E2-A0B7-251F2ECCDCAC}" destId="{953BCC8B-F1BD-4EC5-A792-66D84CB47F8F}" srcOrd="5" destOrd="0" presId="urn:microsoft.com/office/officeart/2005/8/layout/pList2"/>
    <dgm:cxn modelId="{E2E9BAD2-D7D7-47E0-A8B0-0B0947BB08C5}" type="presParOf" srcId="{20B932CC-41F7-47E2-A0B7-251F2ECCDCAC}" destId="{56D8D55B-4EFE-4DD2-9B0A-7648C164871E}" srcOrd="6" destOrd="0" presId="urn:microsoft.com/office/officeart/2005/8/layout/pList2"/>
    <dgm:cxn modelId="{B32A8C2D-8710-4C15-BAD8-DF4430D2FBAE}" type="presParOf" srcId="{56D8D55B-4EFE-4DD2-9B0A-7648C164871E}" destId="{E37B6397-D7A0-4EC1-B629-8647FDA6B08A}" srcOrd="0" destOrd="0" presId="urn:microsoft.com/office/officeart/2005/8/layout/pList2"/>
    <dgm:cxn modelId="{D1F646E7-CFAC-4F14-AB21-A350B35E561D}" type="presParOf" srcId="{56D8D55B-4EFE-4DD2-9B0A-7648C164871E}" destId="{35FF4909-E67D-492F-95C0-F291E9E3412A}" srcOrd="1" destOrd="0" presId="urn:microsoft.com/office/officeart/2005/8/layout/pList2"/>
    <dgm:cxn modelId="{B53A2444-0D3C-4D02-92A0-AC3B602725D7}" type="presParOf" srcId="{56D8D55B-4EFE-4DD2-9B0A-7648C164871E}" destId="{C21DC967-00DC-4D81-9EE0-69320DE7523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6BD48-0482-43C7-955D-43F68DDDF94F}">
      <dsp:nvSpPr>
        <dsp:cNvPr id="0" name=""/>
        <dsp:cNvSpPr/>
      </dsp:nvSpPr>
      <dsp:spPr>
        <a:xfrm>
          <a:off x="0" y="0"/>
          <a:ext cx="7190826" cy="1790305"/>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8643F4-13A9-4597-BADE-CCA970070A5D}">
      <dsp:nvSpPr>
        <dsp:cNvPr id="0" name=""/>
        <dsp:cNvSpPr/>
      </dsp:nvSpPr>
      <dsp:spPr>
        <a:xfrm>
          <a:off x="217705" y="238707"/>
          <a:ext cx="1571026" cy="1312890"/>
        </a:xfrm>
        <a:prstGeom prst="roundRect">
          <a:avLst>
            <a:gd name="adj" fmla="val 10000"/>
          </a:avLst>
        </a:prstGeom>
        <a:blipFill rotWithShape="1">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t="-10000" b="-1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1F2936-5B1C-4A9B-B96C-D8557F0B3DA4}">
      <dsp:nvSpPr>
        <dsp:cNvPr id="0" name=""/>
        <dsp:cNvSpPr/>
      </dsp:nvSpPr>
      <dsp:spPr>
        <a:xfrm rot="10800000">
          <a:off x="217705" y="1790305"/>
          <a:ext cx="1571026" cy="2188151"/>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2"/>
              </a:solidFill>
            </a:rPr>
            <a:t>Sick Leave</a:t>
          </a:r>
        </a:p>
        <a:p>
          <a:pPr marL="114300" lvl="1" indent="-114300" algn="l" defTabSz="622300">
            <a:lnSpc>
              <a:spcPct val="90000"/>
            </a:lnSpc>
            <a:spcBef>
              <a:spcPct val="0"/>
            </a:spcBef>
            <a:spcAft>
              <a:spcPct val="15000"/>
            </a:spcAft>
            <a:buChar char="•"/>
          </a:pPr>
          <a:r>
            <a:rPr lang="en-US" sz="1400" kern="1200" dirty="0">
              <a:solidFill>
                <a:schemeClr val="tx2"/>
              </a:solidFill>
            </a:rPr>
            <a:t>Paid and Unpaid</a:t>
          </a:r>
        </a:p>
      </dsp:txBody>
      <dsp:txXfrm rot="10800000">
        <a:off x="266019" y="1790305"/>
        <a:ext cx="1474398" cy="2139837"/>
      </dsp:txXfrm>
    </dsp:sp>
    <dsp:sp modelId="{87C1C39F-9546-46EC-B550-049B2C598C6B}">
      <dsp:nvSpPr>
        <dsp:cNvPr id="0" name=""/>
        <dsp:cNvSpPr/>
      </dsp:nvSpPr>
      <dsp:spPr>
        <a:xfrm>
          <a:off x="1945834" y="238707"/>
          <a:ext cx="1571026" cy="1312890"/>
        </a:xfrm>
        <a:prstGeom prst="roundRect">
          <a:avLst>
            <a:gd name="adj" fmla="val 10000"/>
          </a:avLst>
        </a:prstGeom>
        <a:blipFill rotWithShape="1">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t="-10000" b="-1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B7914F-5855-4E28-817E-960BEE76E700}">
      <dsp:nvSpPr>
        <dsp:cNvPr id="0" name=""/>
        <dsp:cNvSpPr/>
      </dsp:nvSpPr>
      <dsp:spPr>
        <a:xfrm rot="10800000">
          <a:off x="1945834" y="1790305"/>
          <a:ext cx="1571026" cy="2188151"/>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OFLA</a:t>
          </a:r>
        </a:p>
      </dsp:txBody>
      <dsp:txXfrm rot="10800000">
        <a:off x="1994148" y="1790305"/>
        <a:ext cx="1474398" cy="2139837"/>
      </dsp:txXfrm>
    </dsp:sp>
    <dsp:sp modelId="{4CBC040E-C4D3-41A4-A2D0-D5941B4E6A53}">
      <dsp:nvSpPr>
        <dsp:cNvPr id="0" name=""/>
        <dsp:cNvSpPr/>
      </dsp:nvSpPr>
      <dsp:spPr>
        <a:xfrm>
          <a:off x="3673964" y="238707"/>
          <a:ext cx="1571026" cy="1312890"/>
        </a:xfrm>
        <a:prstGeom prst="roundRect">
          <a:avLst>
            <a:gd name="adj" fmla="val 10000"/>
          </a:avLst>
        </a:prstGeom>
        <a:blipFill rotWithShape="1">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t="-10000" b="-1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E81409-5203-4AA8-AA90-B673C904B0CB}">
      <dsp:nvSpPr>
        <dsp:cNvPr id="0" name=""/>
        <dsp:cNvSpPr/>
      </dsp:nvSpPr>
      <dsp:spPr>
        <a:xfrm rot="10800000">
          <a:off x="3673964" y="1790305"/>
          <a:ext cx="1571026" cy="2188151"/>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a:solidFill>
                <a:schemeClr val="tx2"/>
              </a:solidFill>
            </a:rPr>
            <a:t>FMLA</a:t>
          </a:r>
          <a:endParaRPr lang="en-US" sz="1800" kern="1200" dirty="0">
            <a:solidFill>
              <a:schemeClr val="tx2"/>
            </a:solidFill>
          </a:endParaRPr>
        </a:p>
      </dsp:txBody>
      <dsp:txXfrm rot="10800000">
        <a:off x="3722278" y="1790305"/>
        <a:ext cx="1474398" cy="2139837"/>
      </dsp:txXfrm>
    </dsp:sp>
    <dsp:sp modelId="{C21DC967-00DC-4D81-9EE0-69320DE75234}">
      <dsp:nvSpPr>
        <dsp:cNvPr id="0" name=""/>
        <dsp:cNvSpPr/>
      </dsp:nvSpPr>
      <dsp:spPr>
        <a:xfrm>
          <a:off x="5402093" y="238707"/>
          <a:ext cx="1571026" cy="1312890"/>
        </a:xfrm>
        <a:prstGeom prst="roundRect">
          <a:avLst>
            <a:gd name="adj" fmla="val 10000"/>
          </a:avLst>
        </a:prstGeom>
        <a:blipFill>
          <a:blip xmlns:r="http://schemas.openxmlformats.org/officeDocument/2006/relationships" r:embed="rId1">
            <a:duotone>
              <a:prstClr val="black"/>
              <a:schemeClr val="accent4">
                <a:tint val="45000"/>
                <a:satMod val="400000"/>
              </a:schemeClr>
            </a:duotone>
            <a:extLst>
              <a:ext uri="{28A0092B-C50C-407E-A947-70E740481C1C}">
                <a14:useLocalDpi xmlns:a14="http://schemas.microsoft.com/office/drawing/2010/main" val="0"/>
              </a:ext>
            </a:extLst>
          </a:blip>
          <a:srcRect/>
          <a:stretch>
            <a:fillRect t="-10000" b="-1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7B6397-D7A0-4EC1-B629-8647FDA6B08A}">
      <dsp:nvSpPr>
        <dsp:cNvPr id="0" name=""/>
        <dsp:cNvSpPr/>
      </dsp:nvSpPr>
      <dsp:spPr>
        <a:xfrm rot="10800000">
          <a:off x="5402093" y="1790305"/>
          <a:ext cx="1571026" cy="2188151"/>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2"/>
              </a:solidFill>
            </a:rPr>
            <a:t>Discretionary Leave</a:t>
          </a:r>
        </a:p>
        <a:p>
          <a:pPr marL="114300" lvl="1" indent="-114300" algn="l" defTabSz="622300">
            <a:lnSpc>
              <a:spcPct val="90000"/>
            </a:lnSpc>
            <a:spcBef>
              <a:spcPct val="0"/>
            </a:spcBef>
            <a:spcAft>
              <a:spcPct val="15000"/>
            </a:spcAft>
            <a:buChar char="•"/>
          </a:pPr>
          <a:r>
            <a:rPr lang="en-US" sz="1400" kern="1200" dirty="0">
              <a:solidFill>
                <a:schemeClr val="tx2"/>
              </a:solidFill>
            </a:rPr>
            <a:t>Vacation</a:t>
          </a:r>
        </a:p>
        <a:p>
          <a:pPr marL="114300" lvl="1" indent="-114300" algn="l" defTabSz="622300">
            <a:lnSpc>
              <a:spcPct val="90000"/>
            </a:lnSpc>
            <a:spcBef>
              <a:spcPct val="0"/>
            </a:spcBef>
            <a:spcAft>
              <a:spcPct val="15000"/>
            </a:spcAft>
            <a:buChar char="•"/>
          </a:pPr>
          <a:r>
            <a:rPr lang="en-US" sz="1400" kern="1200" dirty="0">
              <a:solidFill>
                <a:schemeClr val="tx2"/>
              </a:solidFill>
            </a:rPr>
            <a:t>PTO</a:t>
          </a:r>
        </a:p>
        <a:p>
          <a:pPr marL="114300" lvl="1" indent="-114300" algn="l" defTabSz="622300">
            <a:lnSpc>
              <a:spcPct val="90000"/>
            </a:lnSpc>
            <a:spcBef>
              <a:spcPct val="0"/>
            </a:spcBef>
            <a:spcAft>
              <a:spcPct val="15000"/>
            </a:spcAft>
            <a:buChar char="•"/>
          </a:pPr>
          <a:r>
            <a:rPr lang="en-US" sz="1400" kern="1200" dirty="0">
              <a:solidFill>
                <a:schemeClr val="tx2"/>
              </a:solidFill>
            </a:rPr>
            <a:t>Administrative Leave</a:t>
          </a:r>
        </a:p>
        <a:p>
          <a:pPr marL="114300" lvl="1" indent="-114300" algn="l" defTabSz="622300">
            <a:lnSpc>
              <a:spcPct val="90000"/>
            </a:lnSpc>
            <a:spcBef>
              <a:spcPct val="0"/>
            </a:spcBef>
            <a:spcAft>
              <a:spcPct val="15000"/>
            </a:spcAft>
            <a:buChar char="•"/>
          </a:pPr>
          <a:r>
            <a:rPr lang="en-US" sz="1400" kern="1200" dirty="0">
              <a:solidFill>
                <a:schemeClr val="tx2"/>
              </a:solidFill>
            </a:rPr>
            <a:t>Unpaid Time</a:t>
          </a:r>
        </a:p>
        <a:p>
          <a:pPr marL="114300" lvl="1" indent="-114300" algn="l" defTabSz="622300">
            <a:lnSpc>
              <a:spcPct val="90000"/>
            </a:lnSpc>
            <a:spcBef>
              <a:spcPct val="0"/>
            </a:spcBef>
            <a:spcAft>
              <a:spcPct val="15000"/>
            </a:spcAft>
            <a:buChar char="•"/>
          </a:pPr>
          <a:r>
            <a:rPr lang="en-US" sz="1400" kern="1200" dirty="0">
              <a:solidFill>
                <a:schemeClr val="tx2"/>
              </a:solidFill>
            </a:rPr>
            <a:t>Donated Time</a:t>
          </a:r>
        </a:p>
      </dsp:txBody>
      <dsp:txXfrm rot="10800000">
        <a:off x="5450407" y="1790305"/>
        <a:ext cx="1474398" cy="2139837"/>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D0D92BC-42A9-434B-8530-ADBF4485E407}" type="datetimeFigureOut">
              <a:rPr lang="en-US" smtClean="0"/>
              <a:t>10/16/2023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0289F9E-9962-4B7B-BA18-A15907CCC6B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9674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0D92BC-42A9-434B-8530-ADBF4485E407}" type="datetimeFigureOut">
              <a:rPr lang="en-US" smtClean="0"/>
              <a:pPr/>
              <a:t>10/16/2023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75661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0D92BC-42A9-434B-8530-ADBF4485E407}" type="datetimeFigureOut">
              <a:rPr lang="en-US" smtClean="0"/>
              <a:pPr/>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89F9E-9962-4B7B-BA18-A15907CCC6BF}"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0793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0D92BC-42A9-434B-8530-ADBF4485E407}" type="datetimeFigureOut">
              <a:rPr lang="en-US" smtClean="0"/>
              <a:pPr/>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89F9E-9962-4B7B-BA18-A15907CCC6BF}"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529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0D92BC-42A9-434B-8530-ADBF4485E407}" type="datetimeFigureOut">
              <a:rPr lang="en-US" smtClean="0"/>
              <a:pPr/>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455319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0D92BC-42A9-434B-8530-ADBF4485E407}" type="datetimeFigureOut">
              <a:rPr lang="en-US" smtClean="0"/>
              <a:pPr/>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89F9E-9962-4B7B-BA18-A15907CCC6BF}"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7307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0D92BC-42A9-434B-8530-ADBF4485E407}" type="datetimeFigureOut">
              <a:rPr lang="en-US" smtClean="0"/>
              <a:pPr/>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89F9E-9962-4B7B-BA18-A15907CCC6BF}"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0380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0D92BC-42A9-434B-8530-ADBF4485E407}"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092CEE5A-6373-E454-DA36-F9ABB53DC0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7567" y="92440"/>
            <a:ext cx="761236" cy="391275"/>
          </a:xfrm>
          <a:prstGeom prst="rect">
            <a:avLst/>
          </a:prstGeom>
        </p:spPr>
      </p:pic>
    </p:spTree>
    <p:extLst>
      <p:ext uri="{BB962C8B-B14F-4D97-AF65-F5344CB8AC3E}">
        <p14:creationId xmlns:p14="http://schemas.microsoft.com/office/powerpoint/2010/main" val="2550209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0D92BC-42A9-434B-8530-ADBF4485E407}"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A4F4B674-BBCB-7F9A-4039-5FC38185FB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20180" y="278488"/>
            <a:ext cx="761236" cy="391275"/>
          </a:xfrm>
          <a:prstGeom prst="rect">
            <a:avLst/>
          </a:prstGeom>
        </p:spPr>
      </p:pic>
    </p:spTree>
    <p:extLst>
      <p:ext uri="{BB962C8B-B14F-4D97-AF65-F5344CB8AC3E}">
        <p14:creationId xmlns:p14="http://schemas.microsoft.com/office/powerpoint/2010/main" val="279672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0D92BC-42A9-434B-8530-ADBF4485E407}"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89F9E-9962-4B7B-BA18-A15907CCC6BF}"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01D74487-B522-E84E-4994-1CF2DAE193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7567" y="92440"/>
            <a:ext cx="761236" cy="391275"/>
          </a:xfrm>
          <a:prstGeom prst="rect">
            <a:avLst/>
          </a:prstGeom>
        </p:spPr>
      </p:pic>
    </p:spTree>
    <p:extLst>
      <p:ext uri="{BB962C8B-B14F-4D97-AF65-F5344CB8AC3E}">
        <p14:creationId xmlns:p14="http://schemas.microsoft.com/office/powerpoint/2010/main" val="150391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0D92BC-42A9-434B-8530-ADBF4485E407}"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89F9E-9962-4B7B-BA18-A15907CCC6B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E6F43886-DD3B-9CCE-56F7-16769C1CE5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7567" y="92440"/>
            <a:ext cx="761236" cy="391275"/>
          </a:xfrm>
          <a:prstGeom prst="rect">
            <a:avLst/>
          </a:prstGeom>
        </p:spPr>
      </p:pic>
    </p:spTree>
    <p:extLst>
      <p:ext uri="{BB962C8B-B14F-4D97-AF65-F5344CB8AC3E}">
        <p14:creationId xmlns:p14="http://schemas.microsoft.com/office/powerpoint/2010/main" val="33200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0D92BC-42A9-434B-8530-ADBF4485E407}"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89F9E-9962-4B7B-BA18-A15907CCC6BF}" type="slidenum">
              <a:rPr lang="en-US" smtClean="0"/>
              <a:t>‹#›</a:t>
            </a:fld>
            <a:endParaRPr lang="en-US"/>
          </a:p>
        </p:txBody>
      </p:sp>
      <p:pic>
        <p:nvPicPr>
          <p:cNvPr id="9" name="Picture 8" descr="A close up of a logo&#10;&#10;Description automatically generated">
            <a:extLst>
              <a:ext uri="{FF2B5EF4-FFF2-40B4-BE49-F238E27FC236}">
                <a16:creationId xmlns:a16="http://schemas.microsoft.com/office/drawing/2014/main" id="{51F90325-1EF4-E1AE-3EC1-304F87D05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7567" y="92440"/>
            <a:ext cx="761236" cy="391275"/>
          </a:xfrm>
          <a:prstGeom prst="rect">
            <a:avLst/>
          </a:prstGeom>
        </p:spPr>
      </p:pic>
    </p:spTree>
    <p:extLst>
      <p:ext uri="{BB962C8B-B14F-4D97-AF65-F5344CB8AC3E}">
        <p14:creationId xmlns:p14="http://schemas.microsoft.com/office/powerpoint/2010/main" val="2474581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0D92BC-42A9-434B-8530-ADBF4485E407}"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289F9E-9962-4B7B-BA18-A15907CCC6B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FAC81835-AE71-F457-ED9D-60D28B249F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7567" y="92440"/>
            <a:ext cx="761236" cy="391275"/>
          </a:xfrm>
          <a:prstGeom prst="rect">
            <a:avLst/>
          </a:prstGeom>
        </p:spPr>
      </p:pic>
    </p:spTree>
    <p:extLst>
      <p:ext uri="{BB962C8B-B14F-4D97-AF65-F5344CB8AC3E}">
        <p14:creationId xmlns:p14="http://schemas.microsoft.com/office/powerpoint/2010/main" val="307427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0D92BC-42A9-434B-8530-ADBF4485E407}"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6" name="Picture 5" descr="A close up of a logo&#10;&#10;Description automatically generated">
            <a:extLst>
              <a:ext uri="{FF2B5EF4-FFF2-40B4-BE49-F238E27FC236}">
                <a16:creationId xmlns:a16="http://schemas.microsoft.com/office/drawing/2014/main" id="{0218CC73-9192-34B6-BD32-C65FD51F7A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7567" y="92440"/>
            <a:ext cx="761236" cy="391275"/>
          </a:xfrm>
          <a:prstGeom prst="rect">
            <a:avLst/>
          </a:prstGeom>
        </p:spPr>
      </p:pic>
    </p:spTree>
    <p:extLst>
      <p:ext uri="{BB962C8B-B14F-4D97-AF65-F5344CB8AC3E}">
        <p14:creationId xmlns:p14="http://schemas.microsoft.com/office/powerpoint/2010/main" val="268487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D92BC-42A9-434B-8530-ADBF4485E407}"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289F9E-9962-4B7B-BA18-A15907CCC6BF}"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20DED553-1532-6DD4-1A61-4816B3AC85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7567" y="92440"/>
            <a:ext cx="761236" cy="391275"/>
          </a:xfrm>
          <a:prstGeom prst="rect">
            <a:avLst/>
          </a:prstGeom>
        </p:spPr>
      </p:pic>
    </p:spTree>
    <p:extLst>
      <p:ext uri="{BB962C8B-B14F-4D97-AF65-F5344CB8AC3E}">
        <p14:creationId xmlns:p14="http://schemas.microsoft.com/office/powerpoint/2010/main" val="219829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0D92BC-42A9-434B-8530-ADBF4485E407}"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89F9E-9962-4B7B-BA18-A15907CCC6B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pic>
        <p:nvPicPr>
          <p:cNvPr id="8" name="Picture 7" descr="A close up of a logo&#10;&#10;Description automatically generated">
            <a:extLst>
              <a:ext uri="{FF2B5EF4-FFF2-40B4-BE49-F238E27FC236}">
                <a16:creationId xmlns:a16="http://schemas.microsoft.com/office/drawing/2014/main" id="{0E1D3597-B40F-F840-5646-EC345DDD6D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7567" y="92440"/>
            <a:ext cx="761236" cy="391275"/>
          </a:xfrm>
          <a:prstGeom prst="rect">
            <a:avLst/>
          </a:prstGeom>
        </p:spPr>
      </p:pic>
    </p:spTree>
    <p:extLst>
      <p:ext uri="{BB962C8B-B14F-4D97-AF65-F5344CB8AC3E}">
        <p14:creationId xmlns:p14="http://schemas.microsoft.com/office/powerpoint/2010/main" val="1878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0D92BC-42A9-434B-8530-ADBF4485E407}"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89F9E-9962-4B7B-BA18-A15907CCC6BF}" type="slidenum">
              <a:rPr lang="en-US" smtClean="0"/>
              <a:t>‹#›</a:t>
            </a:fld>
            <a:endParaRPr lang="en-US"/>
          </a:p>
        </p:txBody>
      </p:sp>
      <p:pic>
        <p:nvPicPr>
          <p:cNvPr id="3" name="Picture 2" descr="A close up of a logo&#10;&#10;Description automatically generated">
            <a:extLst>
              <a:ext uri="{FF2B5EF4-FFF2-40B4-BE49-F238E27FC236}">
                <a16:creationId xmlns:a16="http://schemas.microsoft.com/office/drawing/2014/main" id="{A3FCE177-3D0B-33E5-07AF-5D5DDB1406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7567" y="92440"/>
            <a:ext cx="761236" cy="391275"/>
          </a:xfrm>
          <a:prstGeom prst="rect">
            <a:avLst/>
          </a:prstGeom>
        </p:spPr>
      </p:pic>
    </p:spTree>
    <p:extLst>
      <p:ext uri="{BB962C8B-B14F-4D97-AF65-F5344CB8AC3E}">
        <p14:creationId xmlns:p14="http://schemas.microsoft.com/office/powerpoint/2010/main" val="355490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0D92BC-42A9-434B-8530-ADBF4485E407}" type="datetimeFigureOut">
              <a:rPr lang="en-US" smtClean="0"/>
              <a:pPr/>
              <a:t>10/16/2023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407768166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sprmario.hatenablog.jp/entry/right-question-for-ux" TargetMode="Externa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8" Type="http://schemas.openxmlformats.org/officeDocument/2006/relationships/hyperlink" Target="https://www.picserver.org/highway-signs2/e/employer.html" TargetMode="External"/><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paidleave.oregon.gov/employers/toolkits/"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sprmario.hatenablog.jp/entry/right-question-for-ux"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8" Type="http://schemas.openxmlformats.org/officeDocument/2006/relationships/hyperlink" Target="https://werelivingafulllife.blogspot.com/2011/10/road-trip.html" TargetMode="External"/><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aidleave.oregon.gov/resources/forms-and-checklist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sprmario.hatenablog.jp/entry/right-question-for-ux" TargetMode="External"/><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8" Type="http://schemas.openxmlformats.org/officeDocument/2006/relationships/hyperlink" Target="https://roguemillennials.org/2017/10/09/revolving-doors-seasons-of-change-in-friendships/" TargetMode="External"/><Relationship Id="rId3" Type="http://schemas.openxmlformats.org/officeDocument/2006/relationships/image" Target="../media/image5.png"/><Relationship Id="rId7"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sprmario.hatenablog.jp/entry/right-question-for-ux" TargetMode="External"/><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sprmario.hatenablog.jp/entry/right-question-for-ux" TargetMode="External"/><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info@hranswers.com" TargetMode="External"/><Relationship Id="rId2" Type="http://schemas.openxmlformats.org/officeDocument/2006/relationships/hyperlink" Target="http://www.hranswers.com/" TargetMode="External"/><Relationship Id="rId1" Type="http://schemas.openxmlformats.org/officeDocument/2006/relationships/slideLayout" Target="../slideLayouts/slideLayout2.xml"/><Relationship Id="rId5" Type="http://schemas.openxmlformats.org/officeDocument/2006/relationships/hyperlink" Target="https://www.publicdomainpictures.net/en/view-image.php?image=80234&amp;picture=thank-you-text" TargetMode="Externa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hyperlink" Target="https://secure.sos.state.or.us/oard/displayDivisionRules.action?selectedDivision=6880" TargetMode="External"/><Relationship Id="rId2" Type="http://schemas.openxmlformats.org/officeDocument/2006/relationships/hyperlink" Target="https://www.oregonlegislature.gov/bills_laws/ors/ors657B.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flickr.com/photos/hyku/398702950/" TargetMode="External"/><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employ/Agency/Documents/ED_6-2023_Batch_8_confidentialtiy_assistance_grants_benefits_TEMP_20230809.pdf"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7ABB-312A-9033-E159-3FD40FF31CF2}"/>
              </a:ext>
            </a:extLst>
          </p:cNvPr>
          <p:cNvSpPr>
            <a:spLocks noGrp="1"/>
          </p:cNvSpPr>
          <p:nvPr>
            <p:ph type="ctrTitle"/>
          </p:nvPr>
        </p:nvSpPr>
        <p:spPr>
          <a:xfrm>
            <a:off x="3504513" y="1069612"/>
            <a:ext cx="5511385" cy="2392046"/>
          </a:xfrm>
        </p:spPr>
        <p:txBody>
          <a:bodyPr/>
          <a:lstStyle/>
          <a:p>
            <a:r>
              <a:rPr lang="en-US" dirty="0"/>
              <a:t>Paid Leave Oregon</a:t>
            </a:r>
          </a:p>
        </p:txBody>
      </p:sp>
      <p:sp>
        <p:nvSpPr>
          <p:cNvPr id="3" name="Subtitle 2">
            <a:extLst>
              <a:ext uri="{FF2B5EF4-FFF2-40B4-BE49-F238E27FC236}">
                <a16:creationId xmlns:a16="http://schemas.microsoft.com/office/drawing/2014/main" id="{D07C8D82-2C3C-9CDA-05C4-B5313991A7F7}"/>
              </a:ext>
            </a:extLst>
          </p:cNvPr>
          <p:cNvSpPr>
            <a:spLocks noGrp="1"/>
          </p:cNvSpPr>
          <p:nvPr>
            <p:ph type="subTitle" idx="1"/>
          </p:nvPr>
        </p:nvSpPr>
        <p:spPr>
          <a:xfrm>
            <a:off x="1718365" y="3576687"/>
            <a:ext cx="7172325" cy="1122363"/>
          </a:xfrm>
        </p:spPr>
        <p:txBody>
          <a:bodyPr/>
          <a:lstStyle/>
          <a:p>
            <a:r>
              <a:rPr lang="en-US" dirty="0"/>
              <a:t>Where are we now? </a:t>
            </a:r>
          </a:p>
        </p:txBody>
      </p:sp>
      <p:pic>
        <p:nvPicPr>
          <p:cNvPr id="5" name="Picture 4" descr="A close up of a logo&#10;&#10;Description automatically generated">
            <a:extLst>
              <a:ext uri="{FF2B5EF4-FFF2-40B4-BE49-F238E27FC236}">
                <a16:creationId xmlns:a16="http://schemas.microsoft.com/office/drawing/2014/main" id="{3C5AE426-8C8A-C60E-9C4C-B3D14A890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35" y="46324"/>
            <a:ext cx="2982269" cy="1532884"/>
          </a:xfrm>
          <a:prstGeom prst="rect">
            <a:avLst/>
          </a:prstGeom>
        </p:spPr>
      </p:pic>
      <p:sp>
        <p:nvSpPr>
          <p:cNvPr id="4" name="TextBox 3">
            <a:extLst>
              <a:ext uri="{FF2B5EF4-FFF2-40B4-BE49-F238E27FC236}">
                <a16:creationId xmlns:a16="http://schemas.microsoft.com/office/drawing/2014/main" id="{C53F6C6B-BAE3-C481-8B67-118E79F98AC9}"/>
              </a:ext>
            </a:extLst>
          </p:cNvPr>
          <p:cNvSpPr txBox="1"/>
          <p:nvPr/>
        </p:nvSpPr>
        <p:spPr>
          <a:xfrm>
            <a:off x="7646437" y="4991878"/>
            <a:ext cx="1319592" cy="276999"/>
          </a:xfrm>
          <a:prstGeom prst="rect">
            <a:avLst/>
          </a:prstGeom>
          <a:noFill/>
        </p:spPr>
        <p:txBody>
          <a:bodyPr wrap="none" rtlCol="0">
            <a:spAutoFit/>
          </a:bodyPr>
          <a:lstStyle/>
          <a:p>
            <a:r>
              <a:rPr lang="en-US" sz="1200" dirty="0"/>
              <a:t>Presented 10/2023</a:t>
            </a:r>
          </a:p>
        </p:txBody>
      </p:sp>
    </p:spTree>
    <p:extLst>
      <p:ext uri="{BB962C8B-B14F-4D97-AF65-F5344CB8AC3E}">
        <p14:creationId xmlns:p14="http://schemas.microsoft.com/office/powerpoint/2010/main" val="566036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D162AE3-C61B-7BE7-A77D-B0CB061A6987}"/>
              </a:ext>
            </a:extLst>
          </p:cNvPr>
          <p:cNvSpPr>
            <a:spLocks noGrp="1"/>
          </p:cNvSpPr>
          <p:nvPr>
            <p:ph type="title"/>
          </p:nvPr>
        </p:nvSpPr>
        <p:spPr>
          <a:xfrm>
            <a:off x="952108" y="954756"/>
            <a:ext cx="2730414" cy="4946003"/>
          </a:xfrm>
        </p:spPr>
        <p:txBody>
          <a:bodyPr>
            <a:normAutofit/>
          </a:bodyPr>
          <a:lstStyle/>
          <a:p>
            <a:r>
              <a:rPr lang="en-US">
                <a:solidFill>
                  <a:srgbClr val="FFFFFF"/>
                </a:solidFill>
              </a:rPr>
              <a:t>Definition of “Affinity”</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2409A9-8925-1171-DDB3-10AD2AC8D82C}"/>
              </a:ext>
            </a:extLst>
          </p:cNvPr>
          <p:cNvSpPr>
            <a:spLocks noGrp="1"/>
          </p:cNvSpPr>
          <p:nvPr>
            <p:ph idx="1"/>
          </p:nvPr>
        </p:nvSpPr>
        <p:spPr>
          <a:xfrm>
            <a:off x="5140934" y="469900"/>
            <a:ext cx="5953630" cy="5405968"/>
          </a:xfrm>
        </p:spPr>
        <p:txBody>
          <a:bodyPr anchor="ctr">
            <a:normAutofit/>
          </a:bodyPr>
          <a:lstStyle/>
          <a:p>
            <a:pPr marL="0" indent="0">
              <a:lnSpc>
                <a:spcPct val="90000"/>
              </a:lnSpc>
              <a:buNone/>
            </a:pPr>
            <a:r>
              <a:rPr lang="en-US" sz="1600" dirty="0"/>
              <a:t>(1) “Affinity,” as the term is used in ORS 657B.010, means a relationship that meets the following requirements:</a:t>
            </a:r>
          </a:p>
          <a:p>
            <a:pPr marL="0" indent="0">
              <a:lnSpc>
                <a:spcPct val="90000"/>
              </a:lnSpc>
              <a:buNone/>
            </a:pPr>
            <a:r>
              <a:rPr lang="en-US" sz="1600" dirty="0"/>
              <a:t>    	(a) There is a significant personal bond that, when examined under the totality of the circumstances, is like a family relationship, and;</a:t>
            </a:r>
          </a:p>
          <a:p>
            <a:pPr lvl="1">
              <a:lnSpc>
                <a:spcPct val="90000"/>
              </a:lnSpc>
            </a:pPr>
            <a:r>
              <a:rPr lang="en-US" sz="1600" dirty="0"/>
              <a:t>	</a:t>
            </a:r>
            <a:r>
              <a:rPr lang="en-US" sz="1600" b="0" dirty="0"/>
              <a:t>(b) The bond under section (a) of this rule may be demonstrated by, but is not limited to the following factors, 	with no single factor being determinative:</a:t>
            </a:r>
          </a:p>
          <a:p>
            <a:pPr marL="0" indent="0">
              <a:lnSpc>
                <a:spcPct val="90000"/>
              </a:lnSpc>
              <a:buNone/>
            </a:pPr>
            <a:r>
              <a:rPr lang="en-US" sz="1600" dirty="0"/>
              <a:t>	(A) Shared personal financial responsibility, including shared leases, common ownership of real or personal 	property, joint liability for bills, or beneficiary designations;</a:t>
            </a:r>
          </a:p>
          <a:p>
            <a:pPr marL="0" indent="0">
              <a:lnSpc>
                <a:spcPct val="90000"/>
              </a:lnSpc>
              <a:buNone/>
            </a:pPr>
            <a:r>
              <a:rPr lang="en-US" sz="1600" dirty="0"/>
              <a:t>	(B) Emergency contact designation of the claimant by the other individual in the relationship, or vice versa;</a:t>
            </a:r>
          </a:p>
          <a:p>
            <a:pPr marL="0" indent="0">
              <a:lnSpc>
                <a:spcPct val="90000"/>
              </a:lnSpc>
              <a:buNone/>
            </a:pPr>
            <a:r>
              <a:rPr lang="en-US" sz="1600" dirty="0"/>
              <a:t>	(C) The expectation to provide care because of the relationship or the prior provision of care;</a:t>
            </a:r>
          </a:p>
          <a:p>
            <a:pPr marL="0" indent="0">
              <a:lnSpc>
                <a:spcPct val="90000"/>
              </a:lnSpc>
              <a:buNone/>
            </a:pPr>
            <a:r>
              <a:rPr lang="en-US" sz="1600" dirty="0"/>
              <a:t>	(D) Cohabitation and its duration and purpose;</a:t>
            </a:r>
          </a:p>
          <a:p>
            <a:pPr marL="0" indent="0">
              <a:lnSpc>
                <a:spcPct val="90000"/>
              </a:lnSpc>
              <a:buNone/>
            </a:pPr>
            <a:r>
              <a:rPr lang="en-US" sz="1600" dirty="0"/>
              <a:t>	(E) Geographical proximity; and</a:t>
            </a:r>
          </a:p>
          <a:p>
            <a:pPr marL="0" indent="0">
              <a:lnSpc>
                <a:spcPct val="90000"/>
              </a:lnSpc>
              <a:buNone/>
            </a:pPr>
            <a:r>
              <a:rPr lang="en-US" sz="1600" dirty="0"/>
              <a:t>	(F) Any other factor that demonstrates the existence of a family-like relationship.</a:t>
            </a:r>
          </a:p>
        </p:txBody>
      </p:sp>
    </p:spTree>
    <p:extLst>
      <p:ext uri="{BB962C8B-B14F-4D97-AF65-F5344CB8AC3E}">
        <p14:creationId xmlns:p14="http://schemas.microsoft.com/office/powerpoint/2010/main" val="3641999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6F7E1-650A-E4DC-6556-336410C93B72}"/>
              </a:ext>
            </a:extLst>
          </p:cNvPr>
          <p:cNvSpPr>
            <a:spLocks noGrp="1"/>
          </p:cNvSpPr>
          <p:nvPr>
            <p:ph type="title"/>
          </p:nvPr>
        </p:nvSpPr>
        <p:spPr/>
        <p:txBody>
          <a:bodyPr/>
          <a:lstStyle/>
          <a:p>
            <a:r>
              <a:rPr lang="en-US" dirty="0"/>
              <a:t>Questions</a:t>
            </a:r>
          </a:p>
        </p:txBody>
      </p:sp>
      <p:pic>
        <p:nvPicPr>
          <p:cNvPr id="5" name="Content Placeholder 4" descr="Questions outline">
            <a:extLst>
              <a:ext uri="{FF2B5EF4-FFF2-40B4-BE49-F238E27FC236}">
                <a16:creationId xmlns:a16="http://schemas.microsoft.com/office/drawing/2014/main" id="{5183F25C-131F-E4AC-493D-D78445EB3E2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52257" y="2587738"/>
            <a:ext cx="2688772" cy="2688772"/>
          </a:xfrm>
        </p:spPr>
      </p:pic>
      <p:pic>
        <p:nvPicPr>
          <p:cNvPr id="7" name="Picture 6" descr="Close-up of hands raised in the air&#10;&#10;Description automatically generated">
            <a:extLst>
              <a:ext uri="{FF2B5EF4-FFF2-40B4-BE49-F238E27FC236}">
                <a16:creationId xmlns:a16="http://schemas.microsoft.com/office/drawing/2014/main" id="{F09AE38E-1F02-6B11-ED70-648B3523F4F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52257" y="1331119"/>
            <a:ext cx="7093527" cy="4139738"/>
          </a:xfrm>
          <a:prstGeom prst="rect">
            <a:avLst/>
          </a:prstGeom>
        </p:spPr>
      </p:pic>
    </p:spTree>
    <p:extLst>
      <p:ext uri="{BB962C8B-B14F-4D97-AF65-F5344CB8AC3E}">
        <p14:creationId xmlns:p14="http://schemas.microsoft.com/office/powerpoint/2010/main" val="2884128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9F1F6E2E-E2E7-4689-9E5D-51F37CB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B728A18-FF26-43E9-AF31-9608EBA3D5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20" name="Picture 19">
              <a:extLst>
                <a:ext uri="{FF2B5EF4-FFF2-40B4-BE49-F238E27FC236}">
                  <a16:creationId xmlns:a16="http://schemas.microsoft.com/office/drawing/2014/main" id="{D418D479-7A49-4E09-A270-87C36ABE505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F55AC523-B142-409D-BB68-747EDDCE6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98FD6A06-A68E-49C5-8F1D-8945DD8C00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A6794A3D-A7E9-4DC9-98E4-02104E24AC3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180857C5-CA85-FC7A-539D-E07A13D1AE40}"/>
              </a:ext>
            </a:extLst>
          </p:cNvPr>
          <p:cNvSpPr>
            <a:spLocks noGrp="1"/>
          </p:cNvSpPr>
          <p:nvPr>
            <p:ph type="title"/>
          </p:nvPr>
        </p:nvSpPr>
        <p:spPr>
          <a:xfrm>
            <a:off x="6553770" y="1041401"/>
            <a:ext cx="4538526" cy="2345264"/>
          </a:xfrm>
        </p:spPr>
        <p:txBody>
          <a:bodyPr vert="horz" lIns="91440" tIns="45720" rIns="91440" bIns="45720" rtlCol="0" anchor="b">
            <a:normAutofit/>
          </a:bodyPr>
          <a:lstStyle/>
          <a:p>
            <a:r>
              <a:rPr lang="en-US" sz="5400"/>
              <a:t>Employers</a:t>
            </a:r>
          </a:p>
        </p:txBody>
      </p:sp>
      <p:sp>
        <p:nvSpPr>
          <p:cNvPr id="25" name="Rectangle 24">
            <a:extLst>
              <a:ext uri="{FF2B5EF4-FFF2-40B4-BE49-F238E27FC236}">
                <a16:creationId xmlns:a16="http://schemas.microsoft.com/office/drawing/2014/main" id="{7731DD8B-7A0A-47A0-BF6B-EBB4F970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sign&#10;&#10;Description automatically generated">
            <a:extLst>
              <a:ext uri="{FF2B5EF4-FFF2-40B4-BE49-F238E27FC236}">
                <a16:creationId xmlns:a16="http://schemas.microsoft.com/office/drawing/2014/main" id="{6DD0822E-9BE5-CC60-1F7B-A1BA9EDD3713}"/>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3781" r="10988" b="-2"/>
          <a:stretch/>
        </p:blipFill>
        <p:spPr>
          <a:xfrm>
            <a:off x="1412683" y="1410208"/>
            <a:ext cx="4348925" cy="3858780"/>
          </a:xfrm>
          <a:prstGeom prst="rect">
            <a:avLst/>
          </a:prstGeom>
        </p:spPr>
      </p:pic>
      <p:cxnSp>
        <p:nvCxnSpPr>
          <p:cNvPr id="27" name="Straight Connector 26">
            <a:extLst>
              <a:ext uri="{FF2B5EF4-FFF2-40B4-BE49-F238E27FC236}">
                <a16:creationId xmlns:a16="http://schemas.microsoft.com/office/drawing/2014/main" id="{10A370BF-9768-4FA0-8887-C3777F3A9C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605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A5DA4E6E-5895-04AD-019E-8D9F4EAE0FE0}"/>
              </a:ext>
            </a:extLst>
          </p:cNvPr>
          <p:cNvSpPr>
            <a:spLocks noGrp="1"/>
          </p:cNvSpPr>
          <p:nvPr>
            <p:ph type="title"/>
          </p:nvPr>
        </p:nvSpPr>
        <p:spPr>
          <a:xfrm>
            <a:off x="929140" y="972766"/>
            <a:ext cx="2835464" cy="1254868"/>
          </a:xfrm>
        </p:spPr>
        <p:txBody>
          <a:bodyPr anchor="b">
            <a:normAutofit/>
          </a:bodyPr>
          <a:lstStyle/>
          <a:p>
            <a:r>
              <a:rPr lang="en-US" sz="2800">
                <a:solidFill>
                  <a:srgbClr val="262626"/>
                </a:solidFill>
                <a:hlinkClick r:id="rId3"/>
              </a:rPr>
              <a:t>Employer ToolKit</a:t>
            </a:r>
            <a:endParaRPr lang="en-US" sz="2800">
              <a:solidFill>
                <a:srgbClr val="262626"/>
              </a:solidFill>
            </a:endParaRPr>
          </a:p>
        </p:txBody>
      </p:sp>
      <p:sp>
        <p:nvSpPr>
          <p:cNvPr id="5" name="Content Placeholder 4">
            <a:extLst>
              <a:ext uri="{FF2B5EF4-FFF2-40B4-BE49-F238E27FC236}">
                <a16:creationId xmlns:a16="http://schemas.microsoft.com/office/drawing/2014/main" id="{C7600172-9386-D659-E0FE-967636129BB0}"/>
              </a:ext>
            </a:extLst>
          </p:cNvPr>
          <p:cNvSpPr>
            <a:spLocks noGrp="1"/>
          </p:cNvSpPr>
          <p:nvPr>
            <p:ph idx="1"/>
          </p:nvPr>
        </p:nvSpPr>
        <p:spPr>
          <a:xfrm>
            <a:off x="929141" y="2430471"/>
            <a:ext cx="2835464" cy="3552039"/>
          </a:xfrm>
        </p:spPr>
        <p:txBody>
          <a:bodyPr>
            <a:normAutofit/>
          </a:bodyPr>
          <a:lstStyle/>
          <a:p>
            <a:r>
              <a:rPr lang="en-US" sz="1800">
                <a:solidFill>
                  <a:srgbClr val="262626"/>
                </a:solidFill>
              </a:rPr>
              <a:t>Model Notice Poster</a:t>
            </a:r>
          </a:p>
          <a:p>
            <a:r>
              <a:rPr lang="en-US" sz="1800">
                <a:solidFill>
                  <a:srgbClr val="262626"/>
                </a:solidFill>
              </a:rPr>
              <a:t>Frances Online Infor Page</a:t>
            </a:r>
          </a:p>
          <a:p>
            <a:r>
              <a:rPr lang="en-US" sz="1800">
                <a:solidFill>
                  <a:srgbClr val="262626"/>
                </a:solidFill>
              </a:rPr>
              <a:t>Small Employers fact sheet</a:t>
            </a:r>
          </a:p>
          <a:p>
            <a:r>
              <a:rPr lang="en-US" sz="1800">
                <a:solidFill>
                  <a:srgbClr val="262626"/>
                </a:solidFill>
              </a:rPr>
              <a:t>FMLA, OFLA, PLO Comparison Chart</a:t>
            </a:r>
          </a:p>
          <a:p>
            <a:r>
              <a:rPr lang="en-US" sz="1800">
                <a:solidFill>
                  <a:srgbClr val="262626"/>
                </a:solidFill>
              </a:rPr>
              <a:t>Employer guidebook</a:t>
            </a:r>
          </a:p>
          <a:p>
            <a:r>
              <a:rPr lang="en-US" sz="1800">
                <a:solidFill>
                  <a:srgbClr val="262626"/>
                </a:solidFill>
              </a:rPr>
              <a:t>Contact Us Form</a:t>
            </a:r>
          </a:p>
          <a:p>
            <a:r>
              <a:rPr lang="en-US" sz="1800">
                <a:solidFill>
                  <a:srgbClr val="262626"/>
                </a:solidFill>
              </a:rPr>
              <a:t>More….</a:t>
            </a:r>
          </a:p>
        </p:txBody>
      </p:sp>
      <p:sp useBgFill="1">
        <p:nvSpPr>
          <p:cNvPr id="17" name="Rectangle 16">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3D7ACDE-0926-E4CA-D387-BD196F891E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691056" y="609602"/>
            <a:ext cx="5587749" cy="5587749"/>
          </a:xfrm>
          <a:prstGeom prst="rect">
            <a:avLst/>
          </a:prstGeom>
          <a:noFill/>
        </p:spPr>
      </p:pic>
    </p:spTree>
    <p:extLst>
      <p:ext uri="{BB962C8B-B14F-4D97-AF65-F5344CB8AC3E}">
        <p14:creationId xmlns:p14="http://schemas.microsoft.com/office/powerpoint/2010/main" val="689037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09839EB-E52E-24E6-B0EC-579ABA3EA7F4}"/>
              </a:ext>
            </a:extLst>
          </p:cNvPr>
          <p:cNvSpPr>
            <a:spLocks noGrp="1"/>
          </p:cNvSpPr>
          <p:nvPr>
            <p:ph type="title"/>
          </p:nvPr>
        </p:nvSpPr>
        <p:spPr>
          <a:xfrm>
            <a:off x="952108" y="954756"/>
            <a:ext cx="2730414" cy="4946003"/>
          </a:xfrm>
        </p:spPr>
        <p:txBody>
          <a:bodyPr>
            <a:normAutofit/>
          </a:bodyPr>
          <a:lstStyle/>
          <a:p>
            <a:r>
              <a:rPr lang="en-US" sz="3100" dirty="0">
                <a:solidFill>
                  <a:srgbClr val="FFFFFF"/>
                </a:solidFill>
              </a:rPr>
              <a:t>Employer Responsibilities</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5E28AF-02C2-926E-706B-1806BB2B0312}"/>
              </a:ext>
            </a:extLst>
          </p:cNvPr>
          <p:cNvSpPr>
            <a:spLocks noGrp="1"/>
          </p:cNvSpPr>
          <p:nvPr>
            <p:ph idx="1"/>
          </p:nvPr>
        </p:nvSpPr>
        <p:spPr>
          <a:xfrm>
            <a:off x="5140934" y="469900"/>
            <a:ext cx="5953630" cy="5405968"/>
          </a:xfrm>
        </p:spPr>
        <p:txBody>
          <a:bodyPr anchor="ctr">
            <a:normAutofit/>
          </a:bodyPr>
          <a:lstStyle/>
          <a:p>
            <a:r>
              <a:rPr lang="en-US" dirty="0"/>
              <a:t>Withholdings &amp; Contributions (may be done by a third-party Administrator)</a:t>
            </a:r>
          </a:p>
          <a:p>
            <a:r>
              <a:rPr lang="en-US" dirty="0"/>
              <a:t>Tax Reporting (may be done by a third-party Administrator)</a:t>
            </a:r>
          </a:p>
          <a:p>
            <a:r>
              <a:rPr lang="en-US" dirty="0"/>
              <a:t>Payments of total Contributions (may be done by a third-party administrator)</a:t>
            </a:r>
          </a:p>
          <a:p>
            <a:r>
              <a:rPr lang="en-US" dirty="0"/>
              <a:t>Document your internal Paid Leave Oregon Policy and Create a notice form</a:t>
            </a:r>
          </a:p>
          <a:p>
            <a:endParaRPr lang="en-US" dirty="0"/>
          </a:p>
          <a:p>
            <a:pPr marL="541782"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649420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A3C85B0-FE7C-7FBD-1801-FDB46182E329}"/>
              </a:ext>
            </a:extLst>
          </p:cNvPr>
          <p:cNvSpPr>
            <a:spLocks noGrp="1"/>
          </p:cNvSpPr>
          <p:nvPr>
            <p:ph type="title"/>
          </p:nvPr>
        </p:nvSpPr>
        <p:spPr>
          <a:xfrm>
            <a:off x="952108" y="954756"/>
            <a:ext cx="2730414" cy="4946003"/>
          </a:xfrm>
        </p:spPr>
        <p:txBody>
          <a:bodyPr>
            <a:normAutofit/>
          </a:bodyPr>
          <a:lstStyle/>
          <a:p>
            <a:r>
              <a:rPr lang="en-US" sz="3100">
                <a:solidFill>
                  <a:srgbClr val="FFFFFF"/>
                </a:solidFill>
              </a:rPr>
              <a:t>Employer Responsibilities</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D006A09-6DE6-2669-5575-D3CBAFB1D408}"/>
              </a:ext>
            </a:extLst>
          </p:cNvPr>
          <p:cNvSpPr>
            <a:spLocks noGrp="1"/>
          </p:cNvSpPr>
          <p:nvPr>
            <p:ph idx="1"/>
          </p:nvPr>
        </p:nvSpPr>
        <p:spPr>
          <a:xfrm>
            <a:off x="5140934" y="469900"/>
            <a:ext cx="5953630" cy="5405968"/>
          </a:xfrm>
        </p:spPr>
        <p:txBody>
          <a:bodyPr anchor="ctr">
            <a:normAutofit/>
          </a:bodyPr>
          <a:lstStyle/>
          <a:p>
            <a:r>
              <a:rPr lang="en-US" dirty="0"/>
              <a:t>Give employees time off, if they are approved for benefits.</a:t>
            </a:r>
          </a:p>
          <a:p>
            <a:r>
              <a:rPr lang="en-US" dirty="0"/>
              <a:t>Coordinate the other leave policies in your organization.</a:t>
            </a:r>
          </a:p>
          <a:p>
            <a:r>
              <a:rPr lang="en-US" dirty="0"/>
              <a:t>Continue health insurance benefits while on leave (arrange for their portion to be paid)</a:t>
            </a:r>
          </a:p>
          <a:p>
            <a:r>
              <a:rPr lang="en-US" dirty="0"/>
              <a:t>Continue other seniority-based benefits</a:t>
            </a:r>
          </a:p>
          <a:p>
            <a:r>
              <a:rPr lang="en-US" dirty="0"/>
              <a:t>Return the employee at the end of the approved leave.</a:t>
            </a:r>
          </a:p>
          <a:p>
            <a:endParaRPr lang="en-US" dirty="0"/>
          </a:p>
          <a:p>
            <a:r>
              <a:rPr lang="en-US" dirty="0"/>
              <a:t>KEEP LEARNING</a:t>
            </a:r>
          </a:p>
          <a:p>
            <a:pPr marL="0" indent="0">
              <a:buNone/>
            </a:pPr>
            <a:endParaRPr lang="en-US" dirty="0"/>
          </a:p>
        </p:txBody>
      </p:sp>
    </p:spTree>
    <p:extLst>
      <p:ext uri="{BB962C8B-B14F-4D97-AF65-F5344CB8AC3E}">
        <p14:creationId xmlns:p14="http://schemas.microsoft.com/office/powerpoint/2010/main" val="2821856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035294E-BD1C-D04B-C36D-3DFCAFAA99E3}"/>
              </a:ext>
            </a:extLst>
          </p:cNvPr>
          <p:cNvSpPr>
            <a:spLocks noGrp="1"/>
          </p:cNvSpPr>
          <p:nvPr>
            <p:ph type="title"/>
          </p:nvPr>
        </p:nvSpPr>
        <p:spPr>
          <a:xfrm>
            <a:off x="952108" y="954756"/>
            <a:ext cx="2730414" cy="4946003"/>
          </a:xfrm>
        </p:spPr>
        <p:txBody>
          <a:bodyPr>
            <a:normAutofit/>
          </a:bodyPr>
          <a:lstStyle/>
          <a:p>
            <a:r>
              <a:rPr lang="en-US" sz="3100" dirty="0">
                <a:solidFill>
                  <a:srgbClr val="FFFFFF"/>
                </a:solidFill>
              </a:rPr>
              <a:t>Small Employer Assistance Grant</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DF79A0-CA7F-F8ED-64C5-1013C2346F1C}"/>
              </a:ext>
            </a:extLst>
          </p:cNvPr>
          <p:cNvSpPr>
            <a:spLocks noGrp="1"/>
          </p:cNvSpPr>
          <p:nvPr>
            <p:ph idx="1"/>
          </p:nvPr>
        </p:nvSpPr>
        <p:spPr>
          <a:xfrm>
            <a:off x="5140934" y="469900"/>
            <a:ext cx="5953630" cy="5405968"/>
          </a:xfrm>
        </p:spPr>
        <p:txBody>
          <a:bodyPr anchor="ctr">
            <a:normAutofit/>
          </a:bodyPr>
          <a:lstStyle/>
          <a:p>
            <a:r>
              <a:rPr lang="en-US" dirty="0"/>
              <a:t>Under 25 employees and one employee has been approved for benefits.</a:t>
            </a:r>
          </a:p>
          <a:p>
            <a:r>
              <a:rPr lang="en-US" dirty="0"/>
              <a:t>Two types of grants:  $3,000 to hire a worker to temporarily replace an employee on leave or $1,000 to increase wages or provide training to an existing employee.</a:t>
            </a:r>
          </a:p>
          <a:p>
            <a:r>
              <a:rPr lang="en-US" dirty="0"/>
              <a:t>Can apply for up to 10 grants each year, once per employee</a:t>
            </a:r>
          </a:p>
          <a:p>
            <a:r>
              <a:rPr lang="en-US" dirty="0"/>
              <a:t>Not required to pay these back (unless OED finds your organization ineligible later) </a:t>
            </a:r>
          </a:p>
          <a:p>
            <a:endParaRPr lang="en-US" dirty="0"/>
          </a:p>
        </p:txBody>
      </p:sp>
    </p:spTree>
    <p:extLst>
      <p:ext uri="{BB962C8B-B14F-4D97-AF65-F5344CB8AC3E}">
        <p14:creationId xmlns:p14="http://schemas.microsoft.com/office/powerpoint/2010/main" val="215568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6F7E1-650A-E4DC-6556-336410C93B72}"/>
              </a:ext>
            </a:extLst>
          </p:cNvPr>
          <p:cNvSpPr>
            <a:spLocks noGrp="1"/>
          </p:cNvSpPr>
          <p:nvPr>
            <p:ph type="title"/>
          </p:nvPr>
        </p:nvSpPr>
        <p:spPr/>
        <p:txBody>
          <a:bodyPr/>
          <a:lstStyle/>
          <a:p>
            <a:r>
              <a:rPr lang="en-US" dirty="0"/>
              <a:t>Questions</a:t>
            </a:r>
          </a:p>
        </p:txBody>
      </p:sp>
      <p:pic>
        <p:nvPicPr>
          <p:cNvPr id="5" name="Content Placeholder 4" descr="Questions outline">
            <a:extLst>
              <a:ext uri="{FF2B5EF4-FFF2-40B4-BE49-F238E27FC236}">
                <a16:creationId xmlns:a16="http://schemas.microsoft.com/office/drawing/2014/main" id="{5183F25C-131F-E4AC-493D-D78445EB3E2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52257" y="2587738"/>
            <a:ext cx="2688772" cy="2688772"/>
          </a:xfrm>
        </p:spPr>
      </p:pic>
      <p:pic>
        <p:nvPicPr>
          <p:cNvPr id="7" name="Picture 6" descr="Close-up of hands raised in the air&#10;&#10;Description automatically generated">
            <a:extLst>
              <a:ext uri="{FF2B5EF4-FFF2-40B4-BE49-F238E27FC236}">
                <a16:creationId xmlns:a16="http://schemas.microsoft.com/office/drawing/2014/main" id="{F09AE38E-1F02-6B11-ED70-648B3523F4F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52257" y="1331119"/>
            <a:ext cx="7093527" cy="4139738"/>
          </a:xfrm>
          <a:prstGeom prst="rect">
            <a:avLst/>
          </a:prstGeom>
        </p:spPr>
      </p:pic>
    </p:spTree>
    <p:extLst>
      <p:ext uri="{BB962C8B-B14F-4D97-AF65-F5344CB8AC3E}">
        <p14:creationId xmlns:p14="http://schemas.microsoft.com/office/powerpoint/2010/main" val="3432165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9F1F6E2E-E2E7-4689-9E5D-51F37CB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B728A18-FF26-43E9-AF31-9608EBA3D5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20" name="Picture 19">
              <a:extLst>
                <a:ext uri="{FF2B5EF4-FFF2-40B4-BE49-F238E27FC236}">
                  <a16:creationId xmlns:a16="http://schemas.microsoft.com/office/drawing/2014/main" id="{D418D479-7A49-4E09-A270-87C36ABE505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F55AC523-B142-409D-BB68-747EDDCE6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98FD6A06-A68E-49C5-8F1D-8945DD8C00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A6794A3D-A7E9-4DC9-98E4-02104E24AC3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BA67C8A-BA15-6618-4097-6CCAA2EA12C1}"/>
              </a:ext>
            </a:extLst>
          </p:cNvPr>
          <p:cNvSpPr>
            <a:spLocks noGrp="1"/>
          </p:cNvSpPr>
          <p:nvPr>
            <p:ph type="title"/>
          </p:nvPr>
        </p:nvSpPr>
        <p:spPr>
          <a:xfrm>
            <a:off x="6553770" y="1041401"/>
            <a:ext cx="4538526" cy="2345264"/>
          </a:xfrm>
        </p:spPr>
        <p:txBody>
          <a:bodyPr vert="horz" lIns="91440" tIns="45720" rIns="91440" bIns="45720" rtlCol="0" anchor="b">
            <a:normAutofit/>
          </a:bodyPr>
          <a:lstStyle/>
          <a:p>
            <a:r>
              <a:rPr lang="en-US" sz="5400"/>
              <a:t>Employees</a:t>
            </a:r>
          </a:p>
        </p:txBody>
      </p:sp>
      <p:sp>
        <p:nvSpPr>
          <p:cNvPr id="25" name="Rectangle 24">
            <a:extLst>
              <a:ext uri="{FF2B5EF4-FFF2-40B4-BE49-F238E27FC236}">
                <a16:creationId xmlns:a16="http://schemas.microsoft.com/office/drawing/2014/main" id="{7731DD8B-7A0A-47A0-BF6B-EBB4F970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ard on a keyboard&#10;&#10;Description automatically generated">
            <a:extLst>
              <a:ext uri="{FF2B5EF4-FFF2-40B4-BE49-F238E27FC236}">
                <a16:creationId xmlns:a16="http://schemas.microsoft.com/office/drawing/2014/main" id="{5D9E2DF4-6207-AE65-7162-E64A48C2BFB8}"/>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7862" r="7046" b="-3"/>
          <a:stretch/>
        </p:blipFill>
        <p:spPr>
          <a:xfrm>
            <a:off x="1412683" y="1410208"/>
            <a:ext cx="4348925" cy="3858780"/>
          </a:xfrm>
          <a:prstGeom prst="rect">
            <a:avLst/>
          </a:prstGeom>
        </p:spPr>
      </p:pic>
      <p:cxnSp>
        <p:nvCxnSpPr>
          <p:cNvPr id="27" name="Straight Connector 26">
            <a:extLst>
              <a:ext uri="{FF2B5EF4-FFF2-40B4-BE49-F238E27FC236}">
                <a16:creationId xmlns:a16="http://schemas.microsoft.com/office/drawing/2014/main" id="{10A370BF-9768-4FA0-8887-C3777F3A9C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4130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D4AFDE-FBF5-A590-A6CA-CD351969FF3F}"/>
              </a:ext>
            </a:extLst>
          </p:cNvPr>
          <p:cNvSpPr>
            <a:spLocks noGrp="1"/>
          </p:cNvSpPr>
          <p:nvPr>
            <p:ph type="title"/>
          </p:nvPr>
        </p:nvSpPr>
        <p:spPr/>
        <p:txBody>
          <a:bodyPr/>
          <a:lstStyle/>
          <a:p>
            <a:r>
              <a:rPr lang="en-US" dirty="0"/>
              <a:t>Employee Toolkit</a:t>
            </a:r>
          </a:p>
        </p:txBody>
      </p:sp>
      <p:pic>
        <p:nvPicPr>
          <p:cNvPr id="6" name="Picture 5">
            <a:extLst>
              <a:ext uri="{FF2B5EF4-FFF2-40B4-BE49-F238E27FC236}">
                <a16:creationId xmlns:a16="http://schemas.microsoft.com/office/drawing/2014/main" id="{A0030137-179B-56E9-676F-DE851B3E88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3950" y="2779569"/>
            <a:ext cx="2173432" cy="2173432"/>
          </a:xfrm>
          <a:prstGeom prst="rect">
            <a:avLst/>
          </a:prstGeom>
          <a:noFill/>
          <a:ln>
            <a:noFill/>
          </a:ln>
        </p:spPr>
      </p:pic>
    </p:spTree>
    <p:extLst>
      <p:ext uri="{BB962C8B-B14F-4D97-AF65-F5344CB8AC3E}">
        <p14:creationId xmlns:p14="http://schemas.microsoft.com/office/powerpoint/2010/main" val="3306317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EB3C6-558E-0ECB-7302-B329A6C9A75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8B1FCFA-361A-4957-62A8-D8504DA5F200}"/>
              </a:ext>
            </a:extLst>
          </p:cNvPr>
          <p:cNvSpPr>
            <a:spLocks noGrp="1"/>
          </p:cNvSpPr>
          <p:nvPr>
            <p:ph idx="1"/>
          </p:nvPr>
        </p:nvSpPr>
        <p:spPr/>
        <p:txBody>
          <a:bodyPr numCol="2">
            <a:normAutofit fontScale="92500" lnSpcReduction="10000"/>
          </a:bodyPr>
          <a:lstStyle/>
          <a:p>
            <a:r>
              <a:rPr lang="en-US" dirty="0"/>
              <a:t>General Overview</a:t>
            </a:r>
          </a:p>
          <a:p>
            <a:r>
              <a:rPr lang="en-US" dirty="0"/>
              <a:t>Latest Updates</a:t>
            </a:r>
          </a:p>
          <a:p>
            <a:r>
              <a:rPr lang="en-US" dirty="0"/>
              <a:t>Employers</a:t>
            </a:r>
          </a:p>
          <a:p>
            <a:r>
              <a:rPr lang="en-US" dirty="0"/>
              <a:t>Employees</a:t>
            </a:r>
          </a:p>
          <a:p>
            <a:endParaRPr lang="en-US" dirty="0"/>
          </a:p>
          <a:p>
            <a:endParaRPr lang="en-US" dirty="0"/>
          </a:p>
          <a:p>
            <a:endParaRPr lang="en-US" dirty="0"/>
          </a:p>
          <a:p>
            <a:r>
              <a:rPr lang="en-US" dirty="0"/>
              <a:t>Other Leaves</a:t>
            </a:r>
          </a:p>
          <a:p>
            <a:r>
              <a:rPr lang="en-US" dirty="0"/>
              <a:t>Policy</a:t>
            </a:r>
          </a:p>
          <a:p>
            <a:r>
              <a:rPr lang="en-US" dirty="0"/>
              <a:t>Notice</a:t>
            </a:r>
          </a:p>
          <a:p>
            <a:r>
              <a:rPr lang="en-US" dirty="0"/>
              <a:t>Resources</a:t>
            </a:r>
          </a:p>
          <a:p>
            <a:r>
              <a:rPr lang="en-US" dirty="0"/>
              <a:t>Q&amp;A</a:t>
            </a:r>
          </a:p>
          <a:p>
            <a:endParaRPr lang="en-US" dirty="0"/>
          </a:p>
        </p:txBody>
      </p:sp>
    </p:spTree>
    <p:extLst>
      <p:ext uri="{BB962C8B-B14F-4D97-AF65-F5344CB8AC3E}">
        <p14:creationId xmlns:p14="http://schemas.microsoft.com/office/powerpoint/2010/main" val="3643489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9415A4BD-48C5-2A54-2C67-7877C15328B9}"/>
              </a:ext>
            </a:extLst>
          </p:cNvPr>
          <p:cNvSpPr>
            <a:spLocks noGrp="1"/>
          </p:cNvSpPr>
          <p:nvPr>
            <p:ph type="title"/>
          </p:nvPr>
        </p:nvSpPr>
        <p:spPr>
          <a:xfrm>
            <a:off x="952108" y="954756"/>
            <a:ext cx="2730414" cy="4946003"/>
          </a:xfrm>
        </p:spPr>
        <p:txBody>
          <a:bodyPr>
            <a:normAutofit/>
          </a:bodyPr>
          <a:lstStyle/>
          <a:p>
            <a:r>
              <a:rPr lang="en-US">
                <a:solidFill>
                  <a:srgbClr val="FFFFFF"/>
                </a:solidFill>
              </a:rPr>
              <a:t>Important Dates</a:t>
            </a:r>
          </a:p>
        </p:txBody>
      </p:sp>
      <p:sp>
        <p:nvSpPr>
          <p:cNvPr id="1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3D48E0AC-550D-3CB1-B247-92B1654F2DE4}"/>
              </a:ext>
            </a:extLst>
          </p:cNvPr>
          <p:cNvSpPr>
            <a:spLocks noGrp="1"/>
          </p:cNvSpPr>
          <p:nvPr>
            <p:ph idx="1"/>
          </p:nvPr>
        </p:nvSpPr>
        <p:spPr>
          <a:xfrm>
            <a:off x="5140934" y="1607930"/>
            <a:ext cx="5953630" cy="4267938"/>
          </a:xfrm>
        </p:spPr>
        <p:txBody>
          <a:bodyPr anchor="ctr">
            <a:normAutofit fontScale="92500" lnSpcReduction="10000"/>
          </a:bodyPr>
          <a:lstStyle/>
          <a:p>
            <a:pPr>
              <a:lnSpc>
                <a:spcPct val="90000"/>
              </a:lnSpc>
            </a:pPr>
            <a:r>
              <a:rPr lang="en-US" dirty="0"/>
              <a:t>Claim window open 8/14 (for Oregon Employment Department)</a:t>
            </a:r>
          </a:p>
          <a:p>
            <a:pPr>
              <a:lnSpc>
                <a:spcPct val="90000"/>
              </a:lnSpc>
            </a:pPr>
            <a:r>
              <a:rPr lang="en-US" dirty="0"/>
              <a:t>Benefits begin 9/3/2023</a:t>
            </a:r>
          </a:p>
          <a:p>
            <a:pPr>
              <a:lnSpc>
                <a:spcPct val="90000"/>
              </a:lnSpc>
            </a:pPr>
            <a:endParaRPr lang="en-US" dirty="0"/>
          </a:p>
          <a:p>
            <a:pPr>
              <a:lnSpc>
                <a:spcPct val="90000"/>
              </a:lnSpc>
            </a:pPr>
            <a:endParaRPr lang="en-US" dirty="0"/>
          </a:p>
          <a:p>
            <a:pPr marL="0" indent="0">
              <a:lnSpc>
                <a:spcPct val="90000"/>
              </a:lnSpc>
              <a:buNone/>
            </a:pPr>
            <a:r>
              <a:rPr lang="en-US" dirty="0"/>
              <a:t>NOTES: </a:t>
            </a:r>
          </a:p>
          <a:p>
            <a:pPr marL="342900" indent="-342900">
              <a:lnSpc>
                <a:spcPct val="90000"/>
              </a:lnSpc>
              <a:buFont typeface="+mj-lt"/>
              <a:buAutoNum type="arabicPeriod"/>
            </a:pPr>
            <a:r>
              <a:rPr lang="en-US" dirty="0"/>
              <a:t>Employees are responsible for their own application and application materials.  </a:t>
            </a:r>
          </a:p>
          <a:p>
            <a:pPr marL="342900" indent="-342900">
              <a:lnSpc>
                <a:spcPct val="90000"/>
              </a:lnSpc>
              <a:buFont typeface="+mj-lt"/>
              <a:buAutoNum type="arabicPeriod"/>
            </a:pPr>
            <a:r>
              <a:rPr lang="en-US" dirty="0"/>
              <a:t>Insurers are responsible for claim determination including; length of time, intermittent or continuous, and amount of benefit.</a:t>
            </a:r>
          </a:p>
          <a:p>
            <a:pPr marL="0" indent="0">
              <a:lnSpc>
                <a:spcPct val="90000"/>
              </a:lnSpc>
              <a:buNone/>
            </a:pPr>
            <a:endParaRPr lang="en-US" dirty="0"/>
          </a:p>
        </p:txBody>
      </p:sp>
    </p:spTree>
    <p:extLst>
      <p:ext uri="{BB962C8B-B14F-4D97-AF65-F5344CB8AC3E}">
        <p14:creationId xmlns:p14="http://schemas.microsoft.com/office/powerpoint/2010/main" val="2068293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832EE63-435E-0681-E083-97F5213EE887}"/>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Types of Leave</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DABC02E-6AE7-9DF5-9B58-EE94286B9200}"/>
              </a:ext>
            </a:extLst>
          </p:cNvPr>
          <p:cNvSpPr>
            <a:spLocks noGrp="1"/>
          </p:cNvSpPr>
          <p:nvPr>
            <p:ph idx="1"/>
          </p:nvPr>
        </p:nvSpPr>
        <p:spPr>
          <a:xfrm>
            <a:off x="5140934" y="469900"/>
            <a:ext cx="5953630" cy="5405968"/>
          </a:xfrm>
        </p:spPr>
        <p:txBody>
          <a:bodyPr anchor="ctr">
            <a:normAutofit/>
          </a:bodyPr>
          <a:lstStyle/>
          <a:p>
            <a:pPr marL="0" indent="0">
              <a:lnSpc>
                <a:spcPct val="90000"/>
              </a:lnSpc>
              <a:buNone/>
            </a:pPr>
            <a:r>
              <a:rPr lang="en-US" sz="1700" dirty="0"/>
              <a:t>Employees can take time off for three different kinds of life events:</a:t>
            </a:r>
          </a:p>
          <a:p>
            <a:pPr>
              <a:lnSpc>
                <a:spcPct val="90000"/>
              </a:lnSpc>
            </a:pPr>
            <a:r>
              <a:rPr lang="en-US" sz="1700" dirty="0"/>
              <a:t>Family leave:</a:t>
            </a:r>
          </a:p>
          <a:p>
            <a:pPr lvl="1">
              <a:lnSpc>
                <a:spcPct val="90000"/>
              </a:lnSpc>
            </a:pPr>
            <a:r>
              <a:rPr lang="en-US" sz="1700" b="0" dirty="0"/>
              <a:t>To care for a family member with a serious illness or injury</a:t>
            </a:r>
          </a:p>
          <a:p>
            <a:pPr lvl="1">
              <a:lnSpc>
                <a:spcPct val="90000"/>
              </a:lnSpc>
            </a:pPr>
            <a:r>
              <a:rPr lang="en-US" sz="1700" b="0" dirty="0"/>
              <a:t>Birth of a child</a:t>
            </a:r>
          </a:p>
          <a:p>
            <a:pPr lvl="1">
              <a:lnSpc>
                <a:spcPct val="90000"/>
              </a:lnSpc>
            </a:pPr>
            <a:r>
              <a:rPr lang="en-US" sz="1700" b="0" dirty="0"/>
              <a:t>Bonding with a child In the first year after birth, after adoption, when they’re placed in your home through foster care</a:t>
            </a:r>
          </a:p>
          <a:p>
            <a:pPr>
              <a:lnSpc>
                <a:spcPct val="90000"/>
              </a:lnSpc>
            </a:pPr>
            <a:r>
              <a:rPr lang="en-US" sz="1700" dirty="0"/>
              <a:t>Medical leave: </a:t>
            </a:r>
          </a:p>
          <a:p>
            <a:pPr lvl="1">
              <a:lnSpc>
                <a:spcPct val="90000"/>
              </a:lnSpc>
            </a:pPr>
            <a:r>
              <a:rPr lang="en-US" sz="1700" b="0" dirty="0"/>
              <a:t>To care for yourself when you have a serious health condition</a:t>
            </a:r>
          </a:p>
          <a:p>
            <a:pPr>
              <a:lnSpc>
                <a:spcPct val="90000"/>
              </a:lnSpc>
            </a:pPr>
            <a:r>
              <a:rPr lang="en-US" sz="1700" dirty="0"/>
              <a:t>Safe leave: </a:t>
            </a:r>
          </a:p>
          <a:p>
            <a:pPr lvl="1">
              <a:lnSpc>
                <a:spcPct val="90000"/>
              </a:lnSpc>
            </a:pPr>
            <a:r>
              <a:rPr lang="en-US" sz="1700" b="0" dirty="0"/>
              <a:t>For survivors of sexual assault, domestic violence, harassment, or stalking.</a:t>
            </a:r>
          </a:p>
        </p:txBody>
      </p:sp>
    </p:spTree>
    <p:extLst>
      <p:ext uri="{BB962C8B-B14F-4D97-AF65-F5344CB8AC3E}">
        <p14:creationId xmlns:p14="http://schemas.microsoft.com/office/powerpoint/2010/main" val="2540568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723B-A92C-E257-1E3C-D358A37865B0}"/>
              </a:ext>
            </a:extLst>
          </p:cNvPr>
          <p:cNvSpPr>
            <a:spLocks noGrp="1"/>
          </p:cNvSpPr>
          <p:nvPr>
            <p:ph type="title"/>
          </p:nvPr>
        </p:nvSpPr>
        <p:spPr>
          <a:xfrm>
            <a:off x="1298864" y="696965"/>
            <a:ext cx="9601196" cy="1303867"/>
          </a:xfrm>
        </p:spPr>
        <p:txBody>
          <a:bodyPr/>
          <a:lstStyle/>
          <a:p>
            <a:r>
              <a:rPr lang="en-US" dirty="0">
                <a:hlinkClick r:id="rId2"/>
              </a:rPr>
              <a:t>Employee Forms &amp; Application</a:t>
            </a:r>
            <a:endParaRPr lang="en-US" dirty="0"/>
          </a:p>
        </p:txBody>
      </p:sp>
      <p:pic>
        <p:nvPicPr>
          <p:cNvPr id="5" name="Picture 4">
            <a:extLst>
              <a:ext uri="{FF2B5EF4-FFF2-40B4-BE49-F238E27FC236}">
                <a16:creationId xmlns:a16="http://schemas.microsoft.com/office/drawing/2014/main" id="{F2230EBC-70A9-E12D-53BB-D0F5A36FCA63}"/>
              </a:ext>
            </a:extLst>
          </p:cNvPr>
          <p:cNvPicPr>
            <a:picLocks noChangeAspect="1"/>
          </p:cNvPicPr>
          <p:nvPr/>
        </p:nvPicPr>
        <p:blipFill>
          <a:blip r:embed="rId3"/>
          <a:stretch>
            <a:fillRect/>
          </a:stretch>
        </p:blipFill>
        <p:spPr>
          <a:xfrm>
            <a:off x="1305788" y="1810919"/>
            <a:ext cx="9594272" cy="4857168"/>
          </a:xfrm>
          <a:prstGeom prst="rect">
            <a:avLst/>
          </a:prstGeom>
        </p:spPr>
      </p:pic>
    </p:spTree>
    <p:extLst>
      <p:ext uri="{BB962C8B-B14F-4D97-AF65-F5344CB8AC3E}">
        <p14:creationId xmlns:p14="http://schemas.microsoft.com/office/powerpoint/2010/main" val="1264542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6F7E1-650A-E4DC-6556-336410C93B72}"/>
              </a:ext>
            </a:extLst>
          </p:cNvPr>
          <p:cNvSpPr>
            <a:spLocks noGrp="1"/>
          </p:cNvSpPr>
          <p:nvPr>
            <p:ph type="title"/>
          </p:nvPr>
        </p:nvSpPr>
        <p:spPr/>
        <p:txBody>
          <a:bodyPr/>
          <a:lstStyle/>
          <a:p>
            <a:r>
              <a:rPr lang="en-US" dirty="0"/>
              <a:t>Questions</a:t>
            </a:r>
          </a:p>
        </p:txBody>
      </p:sp>
      <p:pic>
        <p:nvPicPr>
          <p:cNvPr id="5" name="Content Placeholder 4" descr="Questions outline">
            <a:extLst>
              <a:ext uri="{FF2B5EF4-FFF2-40B4-BE49-F238E27FC236}">
                <a16:creationId xmlns:a16="http://schemas.microsoft.com/office/drawing/2014/main" id="{5183F25C-131F-E4AC-493D-D78445EB3E2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52257" y="2587738"/>
            <a:ext cx="2688772" cy="2688772"/>
          </a:xfrm>
        </p:spPr>
      </p:pic>
      <p:pic>
        <p:nvPicPr>
          <p:cNvPr id="7" name="Picture 6" descr="Close-up of hands raised in the air&#10;&#10;Description automatically generated">
            <a:extLst>
              <a:ext uri="{FF2B5EF4-FFF2-40B4-BE49-F238E27FC236}">
                <a16:creationId xmlns:a16="http://schemas.microsoft.com/office/drawing/2014/main" id="{F09AE38E-1F02-6B11-ED70-648B3523F4F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52257" y="1331119"/>
            <a:ext cx="7093527" cy="4139738"/>
          </a:xfrm>
          <a:prstGeom prst="rect">
            <a:avLst/>
          </a:prstGeom>
        </p:spPr>
      </p:pic>
    </p:spTree>
    <p:extLst>
      <p:ext uri="{BB962C8B-B14F-4D97-AF65-F5344CB8AC3E}">
        <p14:creationId xmlns:p14="http://schemas.microsoft.com/office/powerpoint/2010/main" val="3960685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3" name="Picture 12">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6" name="Picture 15">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8" name="Straight Connector 17">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0" name="Rectangle 19">
            <a:extLst>
              <a:ext uri="{FF2B5EF4-FFF2-40B4-BE49-F238E27FC236}">
                <a16:creationId xmlns:a16="http://schemas.microsoft.com/office/drawing/2014/main" id="{9F1F6E2E-E2E7-4689-9E5D-51F37CB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728A18-FF26-43E9-AF31-9608EBA3D5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23" name="Picture 22">
              <a:extLst>
                <a:ext uri="{FF2B5EF4-FFF2-40B4-BE49-F238E27FC236}">
                  <a16:creationId xmlns:a16="http://schemas.microsoft.com/office/drawing/2014/main" id="{D418D479-7A49-4E09-A270-87C36ABE505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4" name="Rectangle 23">
              <a:extLst>
                <a:ext uri="{FF2B5EF4-FFF2-40B4-BE49-F238E27FC236}">
                  <a16:creationId xmlns:a16="http://schemas.microsoft.com/office/drawing/2014/main" id="{F55AC523-B142-409D-BB68-747EDDCE6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98FD6A06-A68E-49C5-8F1D-8945DD8C00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6" name="Picture 25">
              <a:extLst>
                <a:ext uri="{FF2B5EF4-FFF2-40B4-BE49-F238E27FC236}">
                  <a16:creationId xmlns:a16="http://schemas.microsoft.com/office/drawing/2014/main" id="{A6794A3D-A7E9-4DC9-98E4-02104E24AC3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A75BB4F6-6486-844A-81F1-D5EDA76308A7}"/>
              </a:ext>
            </a:extLst>
          </p:cNvPr>
          <p:cNvSpPr>
            <a:spLocks noGrp="1"/>
          </p:cNvSpPr>
          <p:nvPr>
            <p:ph type="title"/>
          </p:nvPr>
        </p:nvSpPr>
        <p:spPr>
          <a:xfrm>
            <a:off x="6553770" y="1041401"/>
            <a:ext cx="4538526" cy="2345264"/>
          </a:xfrm>
        </p:spPr>
        <p:txBody>
          <a:bodyPr vert="horz" lIns="91440" tIns="45720" rIns="91440" bIns="45720" rtlCol="0" anchor="b">
            <a:normAutofit/>
          </a:bodyPr>
          <a:lstStyle/>
          <a:p>
            <a:r>
              <a:rPr lang="en-US" sz="5400"/>
              <a:t>Other Leaves</a:t>
            </a:r>
          </a:p>
        </p:txBody>
      </p:sp>
      <p:sp>
        <p:nvSpPr>
          <p:cNvPr id="28" name="Rectangle 27">
            <a:extLst>
              <a:ext uri="{FF2B5EF4-FFF2-40B4-BE49-F238E27FC236}">
                <a16:creationId xmlns:a16="http://schemas.microsoft.com/office/drawing/2014/main" id="{7731DD8B-7A0A-47A0-BF6B-EBB4F970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lass building with people walking in the sun&#10;&#10;Description automatically generated">
            <a:extLst>
              <a:ext uri="{FF2B5EF4-FFF2-40B4-BE49-F238E27FC236}">
                <a16:creationId xmlns:a16="http://schemas.microsoft.com/office/drawing/2014/main" id="{0C41A4DB-58E3-E45C-E2A3-D3AEEBA3E275}"/>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0082" r="25402" b="1"/>
          <a:stretch/>
        </p:blipFill>
        <p:spPr>
          <a:xfrm>
            <a:off x="1412683" y="1410208"/>
            <a:ext cx="4348925" cy="3858780"/>
          </a:xfrm>
          <a:prstGeom prst="rect">
            <a:avLst/>
          </a:prstGeom>
        </p:spPr>
      </p:pic>
      <p:cxnSp>
        <p:nvCxnSpPr>
          <p:cNvPr id="30" name="Straight Connector 29">
            <a:extLst>
              <a:ext uri="{FF2B5EF4-FFF2-40B4-BE49-F238E27FC236}">
                <a16:creationId xmlns:a16="http://schemas.microsoft.com/office/drawing/2014/main" id="{10A370BF-9768-4FA0-8887-C3777F3A9C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2527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07D18-0BAC-ACC8-4D2E-C35B1A74ACA5}"/>
              </a:ext>
            </a:extLst>
          </p:cNvPr>
          <p:cNvSpPr>
            <a:spLocks noGrp="1"/>
          </p:cNvSpPr>
          <p:nvPr>
            <p:ph type="title"/>
          </p:nvPr>
        </p:nvSpPr>
        <p:spPr>
          <a:xfrm>
            <a:off x="1009926" y="757238"/>
            <a:ext cx="10287000" cy="1147762"/>
          </a:xfrm>
        </p:spPr>
        <p:txBody>
          <a:bodyPr/>
          <a:lstStyle/>
          <a:p>
            <a:r>
              <a:rPr lang="en-US" dirty="0"/>
              <a:t>Consideration must be given…</a:t>
            </a:r>
          </a:p>
        </p:txBody>
      </p:sp>
      <p:graphicFrame>
        <p:nvGraphicFramePr>
          <p:cNvPr id="5" name="Diagram 4">
            <a:extLst>
              <a:ext uri="{FF2B5EF4-FFF2-40B4-BE49-F238E27FC236}">
                <a16:creationId xmlns:a16="http://schemas.microsoft.com/office/drawing/2014/main" id="{01D59F3F-F3D9-2226-9677-CE2BC1D5E38E}"/>
              </a:ext>
            </a:extLst>
          </p:cNvPr>
          <p:cNvGraphicFramePr/>
          <p:nvPr>
            <p:extLst>
              <p:ext uri="{D42A27DB-BD31-4B8C-83A1-F6EECF244321}">
                <p14:modId xmlns:p14="http://schemas.microsoft.com/office/powerpoint/2010/main" val="441733849"/>
              </p:ext>
            </p:extLst>
          </p:nvPr>
        </p:nvGraphicFramePr>
        <p:xfrm>
          <a:off x="2623208" y="2122305"/>
          <a:ext cx="7190826" cy="3978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955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6FA63D4-F786-0CB1-DE4B-066B30864326}"/>
              </a:ext>
            </a:extLst>
          </p:cNvPr>
          <p:cNvSpPr>
            <a:spLocks noGrp="1"/>
          </p:cNvSpPr>
          <p:nvPr>
            <p:ph type="title"/>
          </p:nvPr>
        </p:nvSpPr>
        <p:spPr>
          <a:xfrm>
            <a:off x="952108" y="954756"/>
            <a:ext cx="2730414" cy="4946003"/>
          </a:xfrm>
        </p:spPr>
        <p:txBody>
          <a:bodyPr>
            <a:normAutofit/>
          </a:bodyPr>
          <a:lstStyle/>
          <a:p>
            <a:r>
              <a:rPr lang="en-US">
                <a:solidFill>
                  <a:srgbClr val="FFFFFF"/>
                </a:solidFill>
              </a:rPr>
              <a:t>Sick Time (2016 law)</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33653D-2905-B009-264A-EF090037D8FA}"/>
              </a:ext>
            </a:extLst>
          </p:cNvPr>
          <p:cNvSpPr>
            <a:spLocks noGrp="1"/>
          </p:cNvSpPr>
          <p:nvPr>
            <p:ph idx="1"/>
          </p:nvPr>
        </p:nvSpPr>
        <p:spPr>
          <a:xfrm>
            <a:off x="5140934" y="469900"/>
            <a:ext cx="5953630" cy="5405968"/>
          </a:xfrm>
        </p:spPr>
        <p:txBody>
          <a:bodyPr anchor="ctr">
            <a:normAutofit/>
          </a:bodyPr>
          <a:lstStyle/>
          <a:p>
            <a:r>
              <a:rPr lang="en-US" dirty="0"/>
              <a:t>Employees may use up to 40 hours per year at their discretion. (prorated for PT employees if using an accrual method)</a:t>
            </a:r>
          </a:p>
          <a:p>
            <a:r>
              <a:rPr lang="en-US" dirty="0"/>
              <a:t>If not allowing employees to use “other leaves” provide an exception for Sick Leave</a:t>
            </a:r>
          </a:p>
          <a:p>
            <a:endParaRPr lang="en-US" dirty="0"/>
          </a:p>
        </p:txBody>
      </p:sp>
    </p:spTree>
    <p:extLst>
      <p:ext uri="{BB962C8B-B14F-4D97-AF65-F5344CB8AC3E}">
        <p14:creationId xmlns:p14="http://schemas.microsoft.com/office/powerpoint/2010/main" val="1133670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6FA63D4-F786-0CB1-DE4B-066B30864326}"/>
              </a:ext>
            </a:extLst>
          </p:cNvPr>
          <p:cNvSpPr>
            <a:spLocks noGrp="1"/>
          </p:cNvSpPr>
          <p:nvPr>
            <p:ph type="title"/>
          </p:nvPr>
        </p:nvSpPr>
        <p:spPr>
          <a:xfrm>
            <a:off x="952108" y="954756"/>
            <a:ext cx="2730414" cy="4946003"/>
          </a:xfrm>
        </p:spPr>
        <p:txBody>
          <a:bodyPr>
            <a:normAutofit/>
          </a:bodyPr>
          <a:lstStyle/>
          <a:p>
            <a:r>
              <a:rPr lang="en-US">
                <a:solidFill>
                  <a:srgbClr val="FFFFFF"/>
                </a:solidFill>
              </a:rPr>
              <a:t>OFLA – Oregon Family Leave Act</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33653D-2905-B009-264A-EF090037D8FA}"/>
              </a:ext>
            </a:extLst>
          </p:cNvPr>
          <p:cNvSpPr>
            <a:spLocks noGrp="1"/>
          </p:cNvSpPr>
          <p:nvPr>
            <p:ph idx="1"/>
          </p:nvPr>
        </p:nvSpPr>
        <p:spPr>
          <a:xfrm>
            <a:off x="5140934" y="469900"/>
            <a:ext cx="5953630" cy="5405968"/>
          </a:xfrm>
        </p:spPr>
        <p:txBody>
          <a:bodyPr anchor="ctr">
            <a:normAutofit/>
          </a:bodyPr>
          <a:lstStyle/>
          <a:p>
            <a:pPr>
              <a:lnSpc>
                <a:spcPct val="90000"/>
              </a:lnSpc>
            </a:pPr>
            <a:r>
              <a:rPr lang="en-US" sz="2000" dirty="0"/>
              <a:t>With the passing of SB 999, there is better alignment</a:t>
            </a:r>
          </a:p>
          <a:p>
            <a:pPr>
              <a:lnSpc>
                <a:spcPct val="90000"/>
              </a:lnSpc>
            </a:pPr>
            <a:r>
              <a:rPr lang="en-US" sz="2000" dirty="0"/>
              <a:t>When alignment occurs (meaning the employee has chosen to apply for both PLO and OFLA and is qualified)  the clocks will run concurrently.</a:t>
            </a:r>
          </a:p>
          <a:p>
            <a:pPr marL="0" indent="0">
              <a:lnSpc>
                <a:spcPct val="90000"/>
              </a:lnSpc>
              <a:buNone/>
            </a:pPr>
            <a:r>
              <a:rPr lang="en-US" sz="2000" dirty="0"/>
              <a:t>	NOTE:  You cannot require an employee to 	apply/participate in either.  </a:t>
            </a:r>
          </a:p>
          <a:p>
            <a:pPr marL="0" indent="0">
              <a:lnSpc>
                <a:spcPct val="90000"/>
              </a:lnSpc>
              <a:buNone/>
            </a:pPr>
            <a:endParaRPr lang="en-US" sz="2000" dirty="0"/>
          </a:p>
          <a:p>
            <a:pPr marL="0" indent="0">
              <a:lnSpc>
                <a:spcPct val="90000"/>
              </a:lnSpc>
              <a:buNone/>
            </a:pPr>
            <a:r>
              <a:rPr lang="en-US" sz="2000" dirty="0"/>
              <a:t>Specific differences:  </a:t>
            </a:r>
          </a:p>
          <a:p>
            <a:pPr>
              <a:lnSpc>
                <a:spcPct val="90000"/>
              </a:lnSpc>
            </a:pPr>
            <a:r>
              <a:rPr lang="en-US" sz="2000" dirty="0"/>
              <a:t>12 Week Clock: Until 7/1/2024 or when you organization chooses to make the change – whichever is sooner.</a:t>
            </a:r>
          </a:p>
          <a:p>
            <a:pPr>
              <a:lnSpc>
                <a:spcPct val="90000"/>
              </a:lnSpc>
            </a:pPr>
            <a:r>
              <a:rPr lang="en-US" sz="2000" dirty="0"/>
              <a:t>Bonding time:  OFLA allows an organization to choose/deny intermittent bonding.  PLO allows either.  </a:t>
            </a:r>
          </a:p>
        </p:txBody>
      </p:sp>
    </p:spTree>
    <p:extLst>
      <p:ext uri="{BB962C8B-B14F-4D97-AF65-F5344CB8AC3E}">
        <p14:creationId xmlns:p14="http://schemas.microsoft.com/office/powerpoint/2010/main" val="1465287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F62BD8F-D2DB-834A-485A-995F547BE572}"/>
              </a:ext>
            </a:extLst>
          </p:cNvPr>
          <p:cNvSpPr>
            <a:spLocks noGrp="1"/>
          </p:cNvSpPr>
          <p:nvPr>
            <p:ph type="title"/>
          </p:nvPr>
        </p:nvSpPr>
        <p:spPr>
          <a:xfrm>
            <a:off x="952108" y="954756"/>
            <a:ext cx="2730414" cy="4946003"/>
          </a:xfrm>
        </p:spPr>
        <p:txBody>
          <a:bodyPr>
            <a:normAutofit/>
          </a:bodyPr>
          <a:lstStyle/>
          <a:p>
            <a:r>
              <a:rPr lang="en-US">
                <a:solidFill>
                  <a:srgbClr val="FFFFFF"/>
                </a:solidFill>
              </a:rPr>
              <a:t>FMLA – Family Medical Leave Act (federal)</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889645-85F0-EA02-3772-7B3A35BE1474}"/>
              </a:ext>
            </a:extLst>
          </p:cNvPr>
          <p:cNvSpPr>
            <a:spLocks noGrp="1"/>
          </p:cNvSpPr>
          <p:nvPr>
            <p:ph idx="1"/>
          </p:nvPr>
        </p:nvSpPr>
        <p:spPr>
          <a:xfrm>
            <a:off x="5140934" y="469900"/>
            <a:ext cx="5953630" cy="5405968"/>
          </a:xfrm>
        </p:spPr>
        <p:txBody>
          <a:bodyPr anchor="ctr">
            <a:normAutofit/>
          </a:bodyPr>
          <a:lstStyle/>
          <a:p>
            <a:r>
              <a:rPr lang="en-US" dirty="0"/>
              <a:t>The reason for leave are limited. </a:t>
            </a:r>
          </a:p>
          <a:p>
            <a:r>
              <a:rPr lang="en-US" dirty="0"/>
              <a:t>The definition of family is narrower.</a:t>
            </a:r>
          </a:p>
          <a:p>
            <a:r>
              <a:rPr lang="en-US" dirty="0"/>
              <a:t>The 12-week clock will not align.</a:t>
            </a:r>
          </a:p>
          <a:p>
            <a:pPr marL="0" indent="0">
              <a:buNone/>
            </a:pPr>
            <a:endParaRPr lang="en-US" dirty="0"/>
          </a:p>
        </p:txBody>
      </p:sp>
    </p:spTree>
    <p:extLst>
      <p:ext uri="{BB962C8B-B14F-4D97-AF65-F5344CB8AC3E}">
        <p14:creationId xmlns:p14="http://schemas.microsoft.com/office/powerpoint/2010/main" val="539788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EA8C6C7-CDF1-D2D1-CE73-555C841AA455}"/>
              </a:ext>
            </a:extLst>
          </p:cNvPr>
          <p:cNvSpPr>
            <a:spLocks noGrp="1"/>
          </p:cNvSpPr>
          <p:nvPr>
            <p:ph type="title"/>
          </p:nvPr>
        </p:nvSpPr>
        <p:spPr>
          <a:xfrm>
            <a:off x="952108" y="954756"/>
            <a:ext cx="2730414" cy="4946003"/>
          </a:xfrm>
        </p:spPr>
        <p:txBody>
          <a:bodyPr>
            <a:normAutofit/>
          </a:bodyPr>
          <a:lstStyle/>
          <a:p>
            <a:r>
              <a:rPr lang="en-US" sz="3700">
                <a:solidFill>
                  <a:srgbClr val="FFFFFF"/>
                </a:solidFill>
              </a:rPr>
              <a:t>Discretionary Leaves</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9E2AF8-EBDC-E5EE-F6B4-04C591453D1D}"/>
              </a:ext>
            </a:extLst>
          </p:cNvPr>
          <p:cNvSpPr>
            <a:spLocks noGrp="1"/>
          </p:cNvSpPr>
          <p:nvPr>
            <p:ph idx="1"/>
          </p:nvPr>
        </p:nvSpPr>
        <p:spPr>
          <a:xfrm>
            <a:off x="5140934" y="469900"/>
            <a:ext cx="5953630" cy="5405968"/>
          </a:xfrm>
        </p:spPr>
        <p:txBody>
          <a:bodyPr anchor="ctr">
            <a:normAutofit/>
          </a:bodyPr>
          <a:lstStyle/>
          <a:p>
            <a:pPr lvl="0"/>
            <a:r>
              <a:rPr lang="en-US"/>
              <a:t>Vacation</a:t>
            </a:r>
          </a:p>
          <a:p>
            <a:pPr lvl="0"/>
            <a:r>
              <a:rPr lang="en-US"/>
              <a:t>PTO</a:t>
            </a:r>
          </a:p>
          <a:p>
            <a:pPr lvl="0"/>
            <a:r>
              <a:rPr lang="en-US"/>
              <a:t>Administrative Leave</a:t>
            </a:r>
          </a:p>
          <a:p>
            <a:pPr lvl="0"/>
            <a:r>
              <a:rPr lang="en-US"/>
              <a:t>Unpaid Time</a:t>
            </a:r>
          </a:p>
          <a:p>
            <a:pPr lvl="0"/>
            <a:r>
              <a:rPr lang="en-US"/>
              <a:t>Donated Time</a:t>
            </a:r>
          </a:p>
          <a:p>
            <a:pPr marL="0" lvl="0" indent="0">
              <a:buNone/>
            </a:pPr>
            <a:endParaRPr lang="en-US"/>
          </a:p>
          <a:p>
            <a:pPr marL="0" lvl="0" indent="0">
              <a:buNone/>
            </a:pPr>
            <a:r>
              <a:rPr lang="en-US"/>
              <a:t>NOTE:  Review your policy for each an ensure the intention to allow or exclude during use of PLO is identified.</a:t>
            </a:r>
          </a:p>
          <a:p>
            <a:endParaRPr lang="en-US"/>
          </a:p>
        </p:txBody>
      </p:sp>
    </p:spTree>
    <p:extLst>
      <p:ext uri="{BB962C8B-B14F-4D97-AF65-F5344CB8AC3E}">
        <p14:creationId xmlns:p14="http://schemas.microsoft.com/office/powerpoint/2010/main" val="2592790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9BA4-DE11-94CA-55EA-9466E4FCA224}"/>
              </a:ext>
            </a:extLst>
          </p:cNvPr>
          <p:cNvSpPr>
            <a:spLocks noGrp="1"/>
          </p:cNvSpPr>
          <p:nvPr>
            <p:ph type="ctrTitle"/>
          </p:nvPr>
        </p:nvSpPr>
        <p:spPr/>
        <p:txBody>
          <a:bodyPr/>
          <a:lstStyle/>
          <a:p>
            <a:r>
              <a:rPr lang="en-US" dirty="0"/>
              <a:t>General Overview</a:t>
            </a:r>
          </a:p>
        </p:txBody>
      </p:sp>
    </p:spTree>
    <p:extLst>
      <p:ext uri="{BB962C8B-B14F-4D97-AF65-F5344CB8AC3E}">
        <p14:creationId xmlns:p14="http://schemas.microsoft.com/office/powerpoint/2010/main" val="1293022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6F7E1-650A-E4DC-6556-336410C93B72}"/>
              </a:ext>
            </a:extLst>
          </p:cNvPr>
          <p:cNvSpPr>
            <a:spLocks noGrp="1"/>
          </p:cNvSpPr>
          <p:nvPr>
            <p:ph type="title"/>
          </p:nvPr>
        </p:nvSpPr>
        <p:spPr/>
        <p:txBody>
          <a:bodyPr/>
          <a:lstStyle/>
          <a:p>
            <a:r>
              <a:rPr lang="en-US" dirty="0"/>
              <a:t>Questions</a:t>
            </a:r>
          </a:p>
        </p:txBody>
      </p:sp>
      <p:pic>
        <p:nvPicPr>
          <p:cNvPr id="5" name="Content Placeholder 4" descr="Questions outline">
            <a:extLst>
              <a:ext uri="{FF2B5EF4-FFF2-40B4-BE49-F238E27FC236}">
                <a16:creationId xmlns:a16="http://schemas.microsoft.com/office/drawing/2014/main" id="{5183F25C-131F-E4AC-493D-D78445EB3E2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52257" y="2587738"/>
            <a:ext cx="2688772" cy="2688772"/>
          </a:xfrm>
        </p:spPr>
      </p:pic>
      <p:pic>
        <p:nvPicPr>
          <p:cNvPr id="7" name="Picture 6" descr="Close-up of hands raised in the air&#10;&#10;Description automatically generated">
            <a:extLst>
              <a:ext uri="{FF2B5EF4-FFF2-40B4-BE49-F238E27FC236}">
                <a16:creationId xmlns:a16="http://schemas.microsoft.com/office/drawing/2014/main" id="{F09AE38E-1F02-6B11-ED70-648B3523F4F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52257" y="1331119"/>
            <a:ext cx="7093527" cy="4139738"/>
          </a:xfrm>
          <a:prstGeom prst="rect">
            <a:avLst/>
          </a:prstGeom>
        </p:spPr>
      </p:pic>
    </p:spTree>
    <p:extLst>
      <p:ext uri="{BB962C8B-B14F-4D97-AF65-F5344CB8AC3E}">
        <p14:creationId xmlns:p14="http://schemas.microsoft.com/office/powerpoint/2010/main" val="1251555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24" name="Picture 23">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26" name="Picture 25">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7" name="Picture 26">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9" name="Straight Connector 28">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31" name="Rectangle 30">
            <a:extLst>
              <a:ext uri="{FF2B5EF4-FFF2-40B4-BE49-F238E27FC236}">
                <a16:creationId xmlns:a16="http://schemas.microsoft.com/office/drawing/2014/main" id="{9F1F6E2E-E2E7-4689-9E5D-51F37CB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BB728A18-FF26-43E9-AF31-9608EBA3D5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34" name="Picture 33">
              <a:extLst>
                <a:ext uri="{FF2B5EF4-FFF2-40B4-BE49-F238E27FC236}">
                  <a16:creationId xmlns:a16="http://schemas.microsoft.com/office/drawing/2014/main" id="{D418D479-7A49-4E09-A270-87C36ABE505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5" name="Rectangle 34">
              <a:extLst>
                <a:ext uri="{FF2B5EF4-FFF2-40B4-BE49-F238E27FC236}">
                  <a16:creationId xmlns:a16="http://schemas.microsoft.com/office/drawing/2014/main" id="{F55AC523-B142-409D-BB68-747EDDCE6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6" name="Picture 35">
              <a:extLst>
                <a:ext uri="{FF2B5EF4-FFF2-40B4-BE49-F238E27FC236}">
                  <a16:creationId xmlns:a16="http://schemas.microsoft.com/office/drawing/2014/main" id="{98FD6A06-A68E-49C5-8F1D-8945DD8C00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7" name="Picture 36">
              <a:extLst>
                <a:ext uri="{FF2B5EF4-FFF2-40B4-BE49-F238E27FC236}">
                  <a16:creationId xmlns:a16="http://schemas.microsoft.com/office/drawing/2014/main" id="{A6794A3D-A7E9-4DC9-98E4-02104E24AC3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371A9F8-6FEF-DF74-1488-73BC18C30070}"/>
              </a:ext>
            </a:extLst>
          </p:cNvPr>
          <p:cNvSpPr>
            <a:spLocks noGrp="1"/>
          </p:cNvSpPr>
          <p:nvPr>
            <p:ph type="title"/>
          </p:nvPr>
        </p:nvSpPr>
        <p:spPr>
          <a:xfrm>
            <a:off x="6553770" y="1041401"/>
            <a:ext cx="4538526" cy="2345264"/>
          </a:xfrm>
        </p:spPr>
        <p:txBody>
          <a:bodyPr vert="horz" lIns="91440" tIns="45720" rIns="91440" bIns="45720" rtlCol="0" anchor="b">
            <a:normAutofit/>
          </a:bodyPr>
          <a:lstStyle/>
          <a:p>
            <a:r>
              <a:rPr lang="en-US" sz="5400"/>
              <a:t>Policy</a:t>
            </a:r>
          </a:p>
        </p:txBody>
      </p:sp>
      <p:sp>
        <p:nvSpPr>
          <p:cNvPr id="39" name="Rectangle 38">
            <a:extLst>
              <a:ext uri="{FF2B5EF4-FFF2-40B4-BE49-F238E27FC236}">
                <a16:creationId xmlns:a16="http://schemas.microsoft.com/office/drawing/2014/main" id="{7731DD8B-7A0A-47A0-BF6B-EBB4F970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n placed on top of a signature line">
            <a:extLst>
              <a:ext uri="{FF2B5EF4-FFF2-40B4-BE49-F238E27FC236}">
                <a16:creationId xmlns:a16="http://schemas.microsoft.com/office/drawing/2014/main" id="{A62FFA2C-E565-8052-374C-3574798EA952}"/>
              </a:ext>
            </a:extLst>
          </p:cNvPr>
          <p:cNvPicPr>
            <a:picLocks noChangeAspect="1"/>
          </p:cNvPicPr>
          <p:nvPr/>
        </p:nvPicPr>
        <p:blipFill rotWithShape="1">
          <a:blip r:embed="rId7"/>
          <a:srcRect l="24772" r="-2" b="-2"/>
          <a:stretch/>
        </p:blipFill>
        <p:spPr>
          <a:xfrm>
            <a:off x="1412683" y="1410208"/>
            <a:ext cx="4348925" cy="3858780"/>
          </a:xfrm>
          <a:prstGeom prst="rect">
            <a:avLst/>
          </a:prstGeom>
        </p:spPr>
      </p:pic>
      <p:cxnSp>
        <p:nvCxnSpPr>
          <p:cNvPr id="41" name="Straight Connector 40">
            <a:extLst>
              <a:ext uri="{FF2B5EF4-FFF2-40B4-BE49-F238E27FC236}">
                <a16:creationId xmlns:a16="http://schemas.microsoft.com/office/drawing/2014/main" id="{10A370BF-9768-4FA0-8887-C3777F3A9C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8236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EC4EC9BC-C1EA-94FE-5C4E-C9CFC9F87ED4}"/>
              </a:ext>
            </a:extLst>
          </p:cNvPr>
          <p:cNvSpPr>
            <a:spLocks noGrp="1"/>
          </p:cNvSpPr>
          <p:nvPr>
            <p:ph type="title"/>
          </p:nvPr>
        </p:nvSpPr>
        <p:spPr>
          <a:xfrm>
            <a:off x="952108" y="954756"/>
            <a:ext cx="2730414" cy="4946003"/>
          </a:xfrm>
        </p:spPr>
        <p:txBody>
          <a:bodyPr>
            <a:normAutofit/>
          </a:bodyPr>
          <a:lstStyle/>
          <a:p>
            <a:r>
              <a:rPr lang="en-US">
                <a:solidFill>
                  <a:srgbClr val="FFFFFF"/>
                </a:solidFill>
              </a:rPr>
              <a:t>Contents of your Policy</a:t>
            </a:r>
          </a:p>
        </p:txBody>
      </p:sp>
      <p:sp>
        <p:nvSpPr>
          <p:cNvPr id="1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AE0A91D-56F9-7826-8560-56DB3015CF89}"/>
              </a:ext>
            </a:extLst>
          </p:cNvPr>
          <p:cNvSpPr>
            <a:spLocks noGrp="1"/>
          </p:cNvSpPr>
          <p:nvPr>
            <p:ph idx="1"/>
          </p:nvPr>
        </p:nvSpPr>
        <p:spPr>
          <a:xfrm>
            <a:off x="5140934" y="469900"/>
            <a:ext cx="5953630" cy="5405968"/>
          </a:xfrm>
        </p:spPr>
        <p:txBody>
          <a:bodyPr anchor="ctr">
            <a:normAutofit/>
          </a:bodyPr>
          <a:lstStyle/>
          <a:p>
            <a:r>
              <a:rPr lang="en-US" dirty="0"/>
              <a:t>Notice of Benefit Offering</a:t>
            </a:r>
          </a:p>
          <a:p>
            <a:r>
              <a:rPr lang="en-US" dirty="0"/>
              <a:t>Cost</a:t>
            </a:r>
          </a:p>
          <a:p>
            <a:r>
              <a:rPr lang="en-US" dirty="0"/>
              <a:t>Eligibility</a:t>
            </a:r>
          </a:p>
          <a:p>
            <a:r>
              <a:rPr lang="en-US" dirty="0"/>
              <a:t>Length of Leave</a:t>
            </a:r>
          </a:p>
          <a:p>
            <a:r>
              <a:rPr lang="en-US" dirty="0"/>
              <a:t>Reasons for Leave</a:t>
            </a:r>
          </a:p>
          <a:p>
            <a:r>
              <a:rPr lang="en-US" dirty="0"/>
              <a:t>Insurance Benefit While on Leave</a:t>
            </a:r>
          </a:p>
          <a:p>
            <a:r>
              <a:rPr lang="en-US" dirty="0"/>
              <a:t>Notification of Need for Leave</a:t>
            </a:r>
          </a:p>
          <a:p>
            <a:r>
              <a:rPr lang="en-US" dirty="0"/>
              <a:t>Filing a Claim</a:t>
            </a:r>
          </a:p>
          <a:p>
            <a:r>
              <a:rPr lang="en-US" dirty="0"/>
              <a:t>Complaints Procedure</a:t>
            </a:r>
          </a:p>
        </p:txBody>
      </p:sp>
    </p:spTree>
    <p:extLst>
      <p:ext uri="{BB962C8B-B14F-4D97-AF65-F5344CB8AC3E}">
        <p14:creationId xmlns:p14="http://schemas.microsoft.com/office/powerpoint/2010/main" val="3778659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BA391F10-53B4-EA06-7F54-E21852D46C4A}"/>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Contents of your Notice</a:t>
            </a:r>
          </a:p>
        </p:txBody>
      </p:sp>
      <p:sp>
        <p:nvSpPr>
          <p:cNvPr id="1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D3599416-9467-2B63-EAE8-0FBE5119357B}"/>
              </a:ext>
            </a:extLst>
          </p:cNvPr>
          <p:cNvSpPr>
            <a:spLocks noGrp="1"/>
          </p:cNvSpPr>
          <p:nvPr>
            <p:ph idx="1"/>
          </p:nvPr>
        </p:nvSpPr>
        <p:spPr>
          <a:xfrm>
            <a:off x="5140934" y="469900"/>
            <a:ext cx="5953630" cy="5405968"/>
          </a:xfrm>
        </p:spPr>
        <p:txBody>
          <a:bodyPr anchor="ctr">
            <a:normAutofit/>
          </a:bodyPr>
          <a:lstStyle/>
          <a:p>
            <a:r>
              <a:rPr lang="en-US"/>
              <a:t>First and Last name</a:t>
            </a:r>
          </a:p>
          <a:p>
            <a:r>
              <a:rPr lang="en-US"/>
              <a:t>Type of leave</a:t>
            </a:r>
          </a:p>
          <a:p>
            <a:r>
              <a:rPr lang="en-US"/>
              <a:t>Explanation of the need for leave (this may also trigger OFLA/FMLA processes)</a:t>
            </a:r>
          </a:p>
          <a:p>
            <a:r>
              <a:rPr lang="en-US"/>
              <a:t>Anticipated start date</a:t>
            </a:r>
          </a:p>
          <a:p>
            <a:r>
              <a:rPr lang="en-US"/>
              <a:t>Anticipated end date</a:t>
            </a:r>
          </a:p>
          <a:p>
            <a:r>
              <a:rPr lang="en-US"/>
              <a:t>Anticipated return date, if different from end date</a:t>
            </a:r>
          </a:p>
          <a:p>
            <a:r>
              <a:rPr lang="en-US"/>
              <a:t>Signature and date (employee and received by)</a:t>
            </a:r>
          </a:p>
          <a:p>
            <a:r>
              <a:rPr lang="en-US" dirty="0"/>
              <a:t>Disclaimers about payment for insurance premiums and the use of leaves (if allowed)</a:t>
            </a:r>
          </a:p>
        </p:txBody>
      </p:sp>
    </p:spTree>
    <p:extLst>
      <p:ext uri="{BB962C8B-B14F-4D97-AF65-F5344CB8AC3E}">
        <p14:creationId xmlns:p14="http://schemas.microsoft.com/office/powerpoint/2010/main" val="2699276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6F7E1-650A-E4DC-6556-336410C93B72}"/>
              </a:ext>
            </a:extLst>
          </p:cNvPr>
          <p:cNvSpPr>
            <a:spLocks noGrp="1"/>
          </p:cNvSpPr>
          <p:nvPr>
            <p:ph type="title"/>
          </p:nvPr>
        </p:nvSpPr>
        <p:spPr/>
        <p:txBody>
          <a:bodyPr/>
          <a:lstStyle/>
          <a:p>
            <a:r>
              <a:rPr lang="en-US" dirty="0"/>
              <a:t>Questions</a:t>
            </a:r>
          </a:p>
        </p:txBody>
      </p:sp>
      <p:pic>
        <p:nvPicPr>
          <p:cNvPr id="5" name="Content Placeholder 4" descr="Questions outline">
            <a:extLst>
              <a:ext uri="{FF2B5EF4-FFF2-40B4-BE49-F238E27FC236}">
                <a16:creationId xmlns:a16="http://schemas.microsoft.com/office/drawing/2014/main" id="{5183F25C-131F-E4AC-493D-D78445EB3E21}"/>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52257" y="2587738"/>
            <a:ext cx="2688772" cy="2688772"/>
          </a:xfrm>
        </p:spPr>
      </p:pic>
      <p:pic>
        <p:nvPicPr>
          <p:cNvPr id="7" name="Picture 6" descr="Close-up of hands raised in the air&#10;&#10;Description automatically generated">
            <a:extLst>
              <a:ext uri="{FF2B5EF4-FFF2-40B4-BE49-F238E27FC236}">
                <a16:creationId xmlns:a16="http://schemas.microsoft.com/office/drawing/2014/main" id="{F09AE38E-1F02-6B11-ED70-648B3523F4F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52257" y="1331119"/>
            <a:ext cx="7093527" cy="4139738"/>
          </a:xfrm>
          <a:prstGeom prst="rect">
            <a:avLst/>
          </a:prstGeom>
        </p:spPr>
      </p:pic>
    </p:spTree>
    <p:extLst>
      <p:ext uri="{BB962C8B-B14F-4D97-AF65-F5344CB8AC3E}">
        <p14:creationId xmlns:p14="http://schemas.microsoft.com/office/powerpoint/2010/main" val="1924497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0D267-0BDB-1945-AEBE-65720CB81865}"/>
              </a:ext>
            </a:extLst>
          </p:cNvPr>
          <p:cNvSpPr>
            <a:spLocks noGrp="1"/>
          </p:cNvSpPr>
          <p:nvPr>
            <p:ph type="title"/>
          </p:nvPr>
        </p:nvSpPr>
        <p:spPr/>
        <p:txBody>
          <a:bodyPr/>
          <a:lstStyle/>
          <a:p>
            <a:r>
              <a:rPr lang="en-US"/>
              <a:t>New </a:t>
            </a:r>
            <a:r>
              <a:rPr lang="en-US" dirty="0"/>
              <a:t>from BOLI</a:t>
            </a:r>
          </a:p>
        </p:txBody>
      </p:sp>
    </p:spTree>
    <p:extLst>
      <p:ext uri="{BB962C8B-B14F-4D97-AF65-F5344CB8AC3E}">
        <p14:creationId xmlns:p14="http://schemas.microsoft.com/office/powerpoint/2010/main" val="3098030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0629-81BF-FFE3-AFF5-0F7315747C8F}"/>
              </a:ext>
            </a:extLst>
          </p:cNvPr>
          <p:cNvSpPr>
            <a:spLocks noGrp="1"/>
          </p:cNvSpPr>
          <p:nvPr>
            <p:ph type="title"/>
          </p:nvPr>
        </p:nvSpPr>
        <p:spPr/>
        <p:txBody>
          <a:bodyPr/>
          <a:lstStyle/>
          <a:p>
            <a:r>
              <a:rPr lang="en-US" dirty="0"/>
              <a:t>Contact us</a:t>
            </a:r>
          </a:p>
        </p:txBody>
      </p:sp>
      <p:sp>
        <p:nvSpPr>
          <p:cNvPr id="3" name="Content Placeholder 2">
            <a:extLst>
              <a:ext uri="{FF2B5EF4-FFF2-40B4-BE49-F238E27FC236}">
                <a16:creationId xmlns:a16="http://schemas.microsoft.com/office/drawing/2014/main" id="{F8706C38-6066-B9DA-64B8-4DE115F21FA2}"/>
              </a:ext>
            </a:extLst>
          </p:cNvPr>
          <p:cNvSpPr>
            <a:spLocks noGrp="1"/>
          </p:cNvSpPr>
          <p:nvPr>
            <p:ph idx="1"/>
          </p:nvPr>
        </p:nvSpPr>
        <p:spPr/>
        <p:txBody>
          <a:bodyPr/>
          <a:lstStyle/>
          <a:p>
            <a:pPr marL="0" indent="0">
              <a:buNone/>
            </a:pPr>
            <a:r>
              <a:rPr lang="en-US" dirty="0">
                <a:hlinkClick r:id="rId2"/>
              </a:rPr>
              <a:t>www.hranswers.com</a:t>
            </a:r>
            <a:endParaRPr lang="en-US" dirty="0"/>
          </a:p>
          <a:p>
            <a:pPr marL="0" indent="0">
              <a:buNone/>
            </a:pPr>
            <a:endParaRPr lang="en-US" dirty="0"/>
          </a:p>
          <a:p>
            <a:pPr marL="0" indent="0">
              <a:buNone/>
            </a:pPr>
            <a:r>
              <a:rPr lang="en-US" dirty="0"/>
              <a:t>503-885-9815</a:t>
            </a:r>
          </a:p>
          <a:p>
            <a:pPr marL="0" indent="0">
              <a:buNone/>
            </a:pPr>
            <a:endParaRPr lang="en-US" dirty="0"/>
          </a:p>
          <a:p>
            <a:pPr marL="0" indent="0">
              <a:buNone/>
            </a:pPr>
            <a:r>
              <a:rPr lang="en-US" dirty="0">
                <a:hlinkClick r:id="rId3"/>
              </a:rPr>
              <a:t>info@hranswers.com</a:t>
            </a:r>
            <a:r>
              <a:rPr lang="en-US" dirty="0"/>
              <a:t>	</a:t>
            </a:r>
          </a:p>
        </p:txBody>
      </p:sp>
      <p:pic>
        <p:nvPicPr>
          <p:cNvPr id="5" name="Picture 4" descr="A close-up of colorful text&#10;&#10;Description automatically generated">
            <a:extLst>
              <a:ext uri="{FF2B5EF4-FFF2-40B4-BE49-F238E27FC236}">
                <a16:creationId xmlns:a16="http://schemas.microsoft.com/office/drawing/2014/main" id="{4278DC6F-7799-EDCD-A9D4-6F72A6D0C824}"/>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95999" y="2847145"/>
            <a:ext cx="4104558" cy="2738510"/>
          </a:xfrm>
          <a:prstGeom prst="rect">
            <a:avLst/>
          </a:prstGeom>
        </p:spPr>
      </p:pic>
    </p:spTree>
    <p:extLst>
      <p:ext uri="{BB962C8B-B14F-4D97-AF65-F5344CB8AC3E}">
        <p14:creationId xmlns:p14="http://schemas.microsoft.com/office/powerpoint/2010/main" val="4039177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7EB5-624D-0A9D-AAA0-ED7A98262FDD}"/>
              </a:ext>
            </a:extLst>
          </p:cNvPr>
          <p:cNvSpPr>
            <a:spLocks noGrp="1"/>
          </p:cNvSpPr>
          <p:nvPr>
            <p:ph type="title"/>
          </p:nvPr>
        </p:nvSpPr>
        <p:spPr/>
        <p:txBody>
          <a:bodyPr/>
          <a:lstStyle/>
          <a:p>
            <a:r>
              <a:rPr lang="en-US" dirty="0"/>
              <a:t>Paid Leave Oregon </a:t>
            </a:r>
          </a:p>
        </p:txBody>
      </p:sp>
      <p:sp>
        <p:nvSpPr>
          <p:cNvPr id="3" name="Content Placeholder 2">
            <a:extLst>
              <a:ext uri="{FF2B5EF4-FFF2-40B4-BE49-F238E27FC236}">
                <a16:creationId xmlns:a16="http://schemas.microsoft.com/office/drawing/2014/main" id="{D9D8158F-E028-82DE-83A5-7CFB320351F0}"/>
              </a:ext>
            </a:extLst>
          </p:cNvPr>
          <p:cNvSpPr>
            <a:spLocks noGrp="1"/>
          </p:cNvSpPr>
          <p:nvPr>
            <p:ph idx="1"/>
          </p:nvPr>
        </p:nvSpPr>
        <p:spPr/>
        <p:txBody>
          <a:bodyPr>
            <a:normAutofit fontScale="85000" lnSpcReduction="20000"/>
          </a:bodyPr>
          <a:lstStyle/>
          <a:p>
            <a:r>
              <a:rPr lang="en-US" dirty="0"/>
              <a:t>Legislated in 2019</a:t>
            </a:r>
          </a:p>
          <a:p>
            <a:pPr marL="541782" lvl="1" indent="-285750">
              <a:buFont typeface="Arial" panose="020B0604020202020204" pitchFamily="34" charset="0"/>
              <a:buChar char="•"/>
            </a:pPr>
            <a:r>
              <a:rPr lang="en-US" dirty="0">
                <a:hlinkClick r:id="rId2"/>
              </a:rPr>
              <a:t>Oregon Revised Statue 657B</a:t>
            </a:r>
            <a:r>
              <a:rPr lang="en-US" dirty="0"/>
              <a:t>.  (revised by 2023 - SB 999)</a:t>
            </a:r>
          </a:p>
          <a:p>
            <a:pPr marL="541782" lvl="1" indent="-285750">
              <a:buFont typeface="Arial" panose="020B0604020202020204" pitchFamily="34" charset="0"/>
              <a:buChar char="•"/>
            </a:pPr>
            <a:r>
              <a:rPr lang="en-US" dirty="0">
                <a:hlinkClick r:id="rId3"/>
              </a:rPr>
              <a:t>Oregon Administrative Rule  Chapter 47</a:t>
            </a:r>
            <a:r>
              <a:rPr lang="en-US" u="sng" dirty="0">
                <a:hlinkClick r:id="rId3"/>
              </a:rPr>
              <a:t>1</a:t>
            </a:r>
            <a:r>
              <a:rPr lang="en-US" u="sng" dirty="0"/>
              <a:t>.70</a:t>
            </a:r>
            <a:r>
              <a:rPr lang="en-US" dirty="0"/>
              <a:t>  (still being revised)</a:t>
            </a:r>
          </a:p>
          <a:p>
            <a:pPr marL="541782" lvl="1" indent="-285750">
              <a:buFont typeface="Arial" panose="020B0604020202020204" pitchFamily="34" charset="0"/>
              <a:buChar char="•"/>
            </a:pPr>
            <a:endParaRPr lang="en-US" dirty="0"/>
          </a:p>
          <a:p>
            <a:pPr marL="0" marR="0" indent="0" algn="l">
              <a:spcBef>
                <a:spcPts val="0"/>
              </a:spcBef>
              <a:spcAft>
                <a:spcPts val="0"/>
              </a:spcAft>
              <a:buNone/>
            </a:pPr>
            <a:r>
              <a:rPr lang="en-US" dirty="0"/>
              <a:t> The Legislative Assembly finds that:</a:t>
            </a:r>
          </a:p>
          <a:p>
            <a:pPr marL="0" marR="0" indent="0" algn="l">
              <a:spcBef>
                <a:spcPts val="0"/>
              </a:spcBef>
              <a:spcAft>
                <a:spcPts val="0"/>
              </a:spcAft>
              <a:buNone/>
            </a:pPr>
            <a:r>
              <a:rPr lang="en-US" dirty="0"/>
              <a:t>      (1) Employees experience a variety of caregiving obligations that interfere with work time.</a:t>
            </a:r>
          </a:p>
          <a:p>
            <a:pPr marL="0" marR="0" indent="0" algn="l">
              <a:spcBef>
                <a:spcPts val="0"/>
              </a:spcBef>
              <a:spcAft>
                <a:spcPts val="0"/>
              </a:spcAft>
              <a:buNone/>
            </a:pPr>
            <a:r>
              <a:rPr lang="en-US" dirty="0"/>
              <a:t>      (2) It is in the public interest to create a family and medical leave insurance program to provide to employees and certain other individuals compensated time off from work to care for and bond with a child during the first year after the child’s birth or arrival through adoption or foster care, to provide care for a family member who has a serious health condition or to recover from an employee’s or an individual’s own serious health condition.</a:t>
            </a:r>
          </a:p>
          <a:p>
            <a:pPr lvl="1"/>
            <a:endParaRPr lang="en-US" dirty="0"/>
          </a:p>
          <a:p>
            <a:pPr marL="541782"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302115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9F1F6E2E-E2E7-4689-9E5D-51F37CB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B728A18-FF26-43E9-AF31-9608EBA3D5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21" name="Picture 20">
              <a:extLst>
                <a:ext uri="{FF2B5EF4-FFF2-40B4-BE49-F238E27FC236}">
                  <a16:creationId xmlns:a16="http://schemas.microsoft.com/office/drawing/2014/main" id="{D418D479-7A49-4E09-A270-87C36ABE505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F55AC523-B142-409D-BB68-747EDDCE6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98FD6A06-A68E-49C5-8F1D-8945DD8C004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A6794A3D-A7E9-4DC9-98E4-02104E24AC3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21676DDC-30E7-611C-B613-9FBC1D0B5A1C}"/>
              </a:ext>
            </a:extLst>
          </p:cNvPr>
          <p:cNvSpPr>
            <a:spLocks noGrp="1"/>
          </p:cNvSpPr>
          <p:nvPr>
            <p:ph type="title"/>
          </p:nvPr>
        </p:nvSpPr>
        <p:spPr>
          <a:xfrm>
            <a:off x="6553770" y="1041401"/>
            <a:ext cx="4538526" cy="2345264"/>
          </a:xfrm>
        </p:spPr>
        <p:txBody>
          <a:bodyPr vert="horz" lIns="91440" tIns="45720" rIns="91440" bIns="45720" rtlCol="0" anchor="b">
            <a:normAutofit/>
          </a:bodyPr>
          <a:lstStyle/>
          <a:p>
            <a:r>
              <a:rPr lang="en-US" sz="5400"/>
              <a:t>Latest Updates</a:t>
            </a:r>
          </a:p>
        </p:txBody>
      </p:sp>
      <p:sp>
        <p:nvSpPr>
          <p:cNvPr id="26" name="Rectangle 25">
            <a:extLst>
              <a:ext uri="{FF2B5EF4-FFF2-40B4-BE49-F238E27FC236}">
                <a16:creationId xmlns:a16="http://schemas.microsoft.com/office/drawing/2014/main" id="{7731DD8B-7A0A-47A0-BF6B-EBB4F970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arrows painted on the ground&#10;&#10;Description automatically generated">
            <a:extLst>
              <a:ext uri="{FF2B5EF4-FFF2-40B4-BE49-F238E27FC236}">
                <a16:creationId xmlns:a16="http://schemas.microsoft.com/office/drawing/2014/main" id="{84C09F04-D6F4-8133-CDE0-D7E0E652C089}"/>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2065" r="12989" b="2"/>
          <a:stretch/>
        </p:blipFill>
        <p:spPr>
          <a:xfrm>
            <a:off x="1412683" y="1410208"/>
            <a:ext cx="4348925" cy="3858780"/>
          </a:xfrm>
          <a:prstGeom prst="rect">
            <a:avLst/>
          </a:prstGeom>
        </p:spPr>
      </p:pic>
      <p:cxnSp>
        <p:nvCxnSpPr>
          <p:cNvPr id="28" name="Straight Connector 27">
            <a:extLst>
              <a:ext uri="{FF2B5EF4-FFF2-40B4-BE49-F238E27FC236}">
                <a16:creationId xmlns:a16="http://schemas.microsoft.com/office/drawing/2014/main" id="{10A370BF-9768-4FA0-8887-C3777F3A9C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6639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84CA7E-4232-777D-108E-860DE2457492}"/>
              </a:ext>
            </a:extLst>
          </p:cNvPr>
          <p:cNvSpPr>
            <a:spLocks noGrp="1"/>
          </p:cNvSpPr>
          <p:nvPr>
            <p:ph type="title"/>
          </p:nvPr>
        </p:nvSpPr>
        <p:spPr>
          <a:xfrm>
            <a:off x="952108" y="954756"/>
            <a:ext cx="2730414" cy="4946003"/>
          </a:xfrm>
        </p:spPr>
        <p:txBody>
          <a:bodyPr>
            <a:normAutofit/>
          </a:bodyPr>
          <a:lstStyle/>
          <a:p>
            <a:r>
              <a:rPr lang="en-US" sz="3700">
                <a:solidFill>
                  <a:srgbClr val="FFFFFF"/>
                </a:solidFill>
              </a:rPr>
              <a:t>Employee Portal- Employment Department</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D2B782-E74B-C109-B9CE-A9408F4E1000}"/>
              </a:ext>
            </a:extLst>
          </p:cNvPr>
          <p:cNvSpPr>
            <a:spLocks noGrp="1"/>
          </p:cNvSpPr>
          <p:nvPr>
            <p:ph idx="1"/>
          </p:nvPr>
        </p:nvSpPr>
        <p:spPr>
          <a:xfrm>
            <a:off x="5140934" y="469900"/>
            <a:ext cx="5953630" cy="5405968"/>
          </a:xfrm>
        </p:spPr>
        <p:txBody>
          <a:bodyPr anchor="ctr">
            <a:normAutofit/>
          </a:bodyPr>
          <a:lstStyle/>
          <a:p>
            <a:r>
              <a:rPr lang="en-US" dirty="0"/>
              <a:t>The employee portal opened 8/14 for initial claims</a:t>
            </a:r>
          </a:p>
          <a:p>
            <a:pPr marL="0" indent="0">
              <a:buNone/>
            </a:pPr>
            <a:endParaRPr lang="en-US" dirty="0"/>
          </a:p>
          <a:p>
            <a:pPr marL="0" indent="0">
              <a:buNone/>
            </a:pPr>
            <a:r>
              <a:rPr lang="en-US" dirty="0"/>
              <a:t>Note:  If your organization is using a 3</a:t>
            </a:r>
            <a:r>
              <a:rPr lang="en-US" baseline="30000" dirty="0"/>
              <a:t>rd</a:t>
            </a:r>
            <a:r>
              <a:rPr lang="en-US" dirty="0"/>
              <a:t> party insurer, they may be later to open their portal as their review process is more system drive.</a:t>
            </a:r>
          </a:p>
        </p:txBody>
      </p:sp>
    </p:spTree>
    <p:extLst>
      <p:ext uri="{BB962C8B-B14F-4D97-AF65-F5344CB8AC3E}">
        <p14:creationId xmlns:p14="http://schemas.microsoft.com/office/powerpoint/2010/main" val="381291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C0CD698F-8CC7-103D-8B71-AB7B89A481B9}"/>
              </a:ext>
            </a:extLst>
          </p:cNvPr>
          <p:cNvSpPr>
            <a:spLocks noGrp="1"/>
          </p:cNvSpPr>
          <p:nvPr>
            <p:ph type="title"/>
          </p:nvPr>
        </p:nvSpPr>
        <p:spPr>
          <a:xfrm>
            <a:off x="952108" y="954756"/>
            <a:ext cx="2730414" cy="4946003"/>
          </a:xfrm>
        </p:spPr>
        <p:txBody>
          <a:bodyPr>
            <a:normAutofit/>
          </a:bodyPr>
          <a:lstStyle/>
          <a:p>
            <a:r>
              <a:rPr lang="en-US">
                <a:solidFill>
                  <a:srgbClr val="FFFFFF"/>
                </a:solidFill>
              </a:rPr>
              <a:t>Legislative Updates</a:t>
            </a:r>
          </a:p>
        </p:txBody>
      </p:sp>
      <p:sp>
        <p:nvSpPr>
          <p:cNvPr id="1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1199D05-1955-F983-279E-C638917E1522}"/>
              </a:ext>
            </a:extLst>
          </p:cNvPr>
          <p:cNvSpPr>
            <a:spLocks noGrp="1"/>
          </p:cNvSpPr>
          <p:nvPr>
            <p:ph idx="1"/>
          </p:nvPr>
        </p:nvSpPr>
        <p:spPr>
          <a:xfrm>
            <a:off x="5140934" y="469899"/>
            <a:ext cx="5953630" cy="5992743"/>
          </a:xfrm>
        </p:spPr>
        <p:txBody>
          <a:bodyPr anchor="ctr">
            <a:normAutofit fontScale="92500" lnSpcReduction="20000"/>
          </a:bodyPr>
          <a:lstStyle/>
          <a:p>
            <a:pPr>
              <a:lnSpc>
                <a:spcPct val="90000"/>
              </a:lnSpc>
            </a:pPr>
            <a:r>
              <a:rPr lang="en-US" sz="1800" dirty="0"/>
              <a:t>SB 999</a:t>
            </a:r>
          </a:p>
          <a:p>
            <a:pPr marL="541782" lvl="1" indent="-285750">
              <a:lnSpc>
                <a:spcPct val="90000"/>
              </a:lnSpc>
              <a:buFont typeface="Arial" panose="020B0604020202020204" pitchFamily="34" charset="0"/>
              <a:buChar char="•"/>
            </a:pPr>
            <a:r>
              <a:rPr lang="en-US" sz="1800" dirty="0"/>
              <a:t>52-week period – amendment to OFLA</a:t>
            </a:r>
          </a:p>
          <a:p>
            <a:pPr marL="806958" lvl="2" indent="-285750">
              <a:lnSpc>
                <a:spcPct val="90000"/>
              </a:lnSpc>
            </a:pPr>
            <a:r>
              <a:rPr lang="en-US" dirty="0"/>
              <a:t>May change now, must change by July 1, 2024 (don’t forget the required a 60-day notice)</a:t>
            </a:r>
          </a:p>
          <a:p>
            <a:pPr marL="541782" lvl="1" indent="-285750">
              <a:lnSpc>
                <a:spcPct val="90000"/>
              </a:lnSpc>
              <a:buFont typeface="Arial" panose="020B0604020202020204" pitchFamily="34" charset="0"/>
              <a:buChar char="•"/>
            </a:pPr>
            <a:r>
              <a:rPr lang="en-US" sz="1800" dirty="0"/>
              <a:t>Definition of Family – requires alignment between PLO and OFLA</a:t>
            </a:r>
          </a:p>
          <a:p>
            <a:pPr marL="806958" lvl="2" indent="-285750">
              <a:lnSpc>
                <a:spcPct val="90000"/>
              </a:lnSpc>
            </a:pPr>
            <a:r>
              <a:rPr lang="en-US" dirty="0"/>
              <a:t>Expanding to the greater list of family members from PLO</a:t>
            </a:r>
          </a:p>
          <a:p>
            <a:pPr marL="806958" lvl="2" indent="-285750">
              <a:lnSpc>
                <a:spcPct val="90000"/>
              </a:lnSpc>
            </a:pPr>
            <a:r>
              <a:rPr lang="en-US" dirty="0"/>
              <a:t>Requires a joint definition for “affinity” and allows for the creation of an attestation form.</a:t>
            </a:r>
          </a:p>
          <a:p>
            <a:pPr marL="806958" lvl="2" indent="-285750">
              <a:lnSpc>
                <a:spcPct val="90000"/>
              </a:lnSpc>
            </a:pPr>
            <a:r>
              <a:rPr lang="en-US" dirty="0"/>
              <a:t>Adding “ a significant personal bond” as criteria for “family”.</a:t>
            </a:r>
          </a:p>
          <a:p>
            <a:pPr marL="541782" lvl="1" indent="-285750">
              <a:lnSpc>
                <a:spcPct val="90000"/>
              </a:lnSpc>
              <a:buFont typeface="Arial" panose="020B0604020202020204" pitchFamily="34" charset="0"/>
              <a:buChar char="•"/>
            </a:pPr>
            <a:r>
              <a:rPr lang="en-US" sz="1800" dirty="0"/>
              <a:t>Job Restoration</a:t>
            </a:r>
          </a:p>
          <a:p>
            <a:pPr marL="806958" lvl="2" indent="-285750">
              <a:lnSpc>
                <a:spcPct val="90000"/>
              </a:lnSpc>
            </a:pPr>
            <a:r>
              <a:rPr lang="en-US" dirty="0"/>
              <a:t>Equivalent position must be within 50 miles (rather than 20)</a:t>
            </a:r>
          </a:p>
          <a:p>
            <a:pPr marL="806958" lvl="2" indent="-285750">
              <a:lnSpc>
                <a:spcPct val="90000"/>
              </a:lnSpc>
            </a:pPr>
            <a:r>
              <a:rPr lang="en-US" dirty="0"/>
              <a:t>If multiple site are available – offer must be the closest site to their former job site. </a:t>
            </a:r>
          </a:p>
          <a:p>
            <a:pPr marL="541782" lvl="1" indent="-285750">
              <a:lnSpc>
                <a:spcPct val="90000"/>
              </a:lnSpc>
              <a:buFont typeface="Arial" panose="020B0604020202020204" pitchFamily="34" charset="0"/>
              <a:buChar char="•"/>
            </a:pPr>
            <a:r>
              <a:rPr lang="en-US" sz="1800" dirty="0"/>
              <a:t>Multi-protection qualification</a:t>
            </a:r>
          </a:p>
          <a:p>
            <a:pPr marL="806958" lvl="2" indent="-285750">
              <a:lnSpc>
                <a:spcPct val="90000"/>
              </a:lnSpc>
            </a:pPr>
            <a:r>
              <a:rPr lang="en-US" dirty="0"/>
              <a:t>If qualifying for multiple protections (OFLA, FMLA, PLO) the leave will run concurrently.  This assumes the employee has participated in the qualification process for each AND are determined eligible for multiple protections.</a:t>
            </a:r>
            <a:endParaRPr lang="en-US" sz="1400" dirty="0"/>
          </a:p>
        </p:txBody>
      </p:sp>
    </p:spTree>
    <p:extLst>
      <p:ext uri="{BB962C8B-B14F-4D97-AF65-F5344CB8AC3E}">
        <p14:creationId xmlns:p14="http://schemas.microsoft.com/office/powerpoint/2010/main" val="281035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C0CD698F-8CC7-103D-8B71-AB7B89A481B9}"/>
              </a:ext>
            </a:extLst>
          </p:cNvPr>
          <p:cNvSpPr>
            <a:spLocks noGrp="1"/>
          </p:cNvSpPr>
          <p:nvPr>
            <p:ph type="title"/>
          </p:nvPr>
        </p:nvSpPr>
        <p:spPr>
          <a:xfrm>
            <a:off x="952108" y="954756"/>
            <a:ext cx="2730414" cy="4946003"/>
          </a:xfrm>
        </p:spPr>
        <p:txBody>
          <a:bodyPr>
            <a:normAutofit/>
          </a:bodyPr>
          <a:lstStyle/>
          <a:p>
            <a:r>
              <a:rPr lang="en-US">
                <a:solidFill>
                  <a:srgbClr val="FFFFFF"/>
                </a:solidFill>
              </a:rPr>
              <a:t>Legislative Updates</a:t>
            </a:r>
          </a:p>
        </p:txBody>
      </p:sp>
      <p:sp>
        <p:nvSpPr>
          <p:cNvPr id="1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1199D05-1955-F983-279E-C638917E1522}"/>
              </a:ext>
            </a:extLst>
          </p:cNvPr>
          <p:cNvSpPr>
            <a:spLocks noGrp="1"/>
          </p:cNvSpPr>
          <p:nvPr>
            <p:ph idx="1"/>
          </p:nvPr>
        </p:nvSpPr>
        <p:spPr>
          <a:xfrm>
            <a:off x="5140934" y="469900"/>
            <a:ext cx="5953630" cy="5405968"/>
          </a:xfrm>
        </p:spPr>
        <p:txBody>
          <a:bodyPr anchor="ctr">
            <a:normAutofit/>
          </a:bodyPr>
          <a:lstStyle/>
          <a:p>
            <a:pPr>
              <a:lnSpc>
                <a:spcPct val="90000"/>
              </a:lnSpc>
            </a:pPr>
            <a:r>
              <a:rPr lang="en-US" dirty="0"/>
              <a:t>SB 999 - continued</a:t>
            </a:r>
          </a:p>
          <a:p>
            <a:pPr marL="541782" lvl="1" indent="-285750">
              <a:lnSpc>
                <a:spcPct val="90000"/>
              </a:lnSpc>
              <a:buFont typeface="Arial" panose="020B0604020202020204" pitchFamily="34" charset="0"/>
              <a:buChar char="•"/>
            </a:pPr>
            <a:r>
              <a:rPr lang="en-US" dirty="0"/>
              <a:t>Affirmative addition – Employees are required to continue payment of their contribution for health insurance premiums</a:t>
            </a:r>
          </a:p>
          <a:p>
            <a:pPr marL="806958" lvl="2" indent="-285750">
              <a:lnSpc>
                <a:spcPct val="90000"/>
              </a:lnSpc>
            </a:pPr>
            <a:r>
              <a:rPr lang="en-US" u="sng" dirty="0"/>
              <a:t>If</a:t>
            </a:r>
            <a:r>
              <a:rPr lang="en-US" dirty="0"/>
              <a:t> the employer pays the employee portion of any premium (during leave) they may deduct the amount from the employees pay upon return. The amount deducted cannot exceed 10% of the employee’s gross pay per pay period.</a:t>
            </a:r>
          </a:p>
          <a:p>
            <a:pPr lvl="1">
              <a:lnSpc>
                <a:spcPct val="90000"/>
              </a:lnSpc>
            </a:pPr>
            <a:endParaRPr lang="en-US" dirty="0"/>
          </a:p>
          <a:p>
            <a:pPr>
              <a:lnSpc>
                <a:spcPct val="90000"/>
              </a:lnSpc>
            </a:pPr>
            <a:r>
              <a:rPr lang="en-US" dirty="0"/>
              <a:t>SB 913  </a:t>
            </a:r>
          </a:p>
          <a:p>
            <a:pPr marL="541782" lvl="1" indent="-285750">
              <a:lnSpc>
                <a:spcPct val="90000"/>
              </a:lnSpc>
              <a:buFont typeface="Arial" panose="020B0604020202020204" pitchFamily="34" charset="0"/>
              <a:buChar char="•"/>
            </a:pPr>
            <a:r>
              <a:rPr lang="en-US" dirty="0"/>
              <a:t>Remove 100% cap – Employers may allow employees to use other leaves in addition to PLO benefits </a:t>
            </a:r>
            <a:r>
              <a:rPr lang="en-US" i="1" u="sng" dirty="0"/>
              <a:t>without a cap.</a:t>
            </a:r>
          </a:p>
          <a:p>
            <a:pPr marL="541782" lvl="1" indent="-285750">
              <a:lnSpc>
                <a:spcPct val="90000"/>
              </a:lnSpc>
              <a:buFont typeface="Arial" panose="020B0604020202020204" pitchFamily="34" charset="0"/>
              <a:buChar char="•"/>
            </a:pPr>
            <a:r>
              <a:rPr lang="en-US" dirty="0"/>
              <a:t>And much more…about confidentiality and hearings.</a:t>
            </a:r>
          </a:p>
        </p:txBody>
      </p:sp>
    </p:spTree>
    <p:extLst>
      <p:ext uri="{BB962C8B-B14F-4D97-AF65-F5344CB8AC3E}">
        <p14:creationId xmlns:p14="http://schemas.microsoft.com/office/powerpoint/2010/main" val="2113334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364754F-64B0-F564-972F-FEDC3571CFF0}"/>
              </a:ext>
            </a:extLst>
          </p:cNvPr>
          <p:cNvSpPr>
            <a:spLocks noGrp="1"/>
          </p:cNvSpPr>
          <p:nvPr>
            <p:ph type="title"/>
          </p:nvPr>
        </p:nvSpPr>
        <p:spPr>
          <a:xfrm>
            <a:off x="952108" y="954756"/>
            <a:ext cx="2730414" cy="4946003"/>
          </a:xfrm>
        </p:spPr>
        <p:txBody>
          <a:bodyPr>
            <a:normAutofit/>
          </a:bodyPr>
          <a:lstStyle/>
          <a:p>
            <a:r>
              <a:rPr lang="en-US" dirty="0">
                <a:solidFill>
                  <a:srgbClr val="FFFFFF"/>
                </a:solidFill>
                <a:hlinkClick r:id="rId3"/>
              </a:rPr>
              <a:t>Temporary Rule</a:t>
            </a:r>
            <a:endParaRPr lang="en-US" dirty="0">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249702-0878-AD9D-6BDF-E76AFA7BB28F}"/>
              </a:ext>
            </a:extLst>
          </p:cNvPr>
          <p:cNvSpPr>
            <a:spLocks noGrp="1"/>
          </p:cNvSpPr>
          <p:nvPr>
            <p:ph idx="1"/>
          </p:nvPr>
        </p:nvSpPr>
        <p:spPr>
          <a:xfrm>
            <a:off x="5140934" y="469900"/>
            <a:ext cx="5953630" cy="5405968"/>
          </a:xfrm>
        </p:spPr>
        <p:txBody>
          <a:bodyPr anchor="ctr">
            <a:normAutofit/>
          </a:bodyPr>
          <a:lstStyle/>
          <a:p>
            <a:pPr>
              <a:lnSpc>
                <a:spcPct val="90000"/>
              </a:lnSpc>
              <a:spcBef>
                <a:spcPts val="0"/>
              </a:spcBef>
            </a:pPr>
            <a:r>
              <a:rPr lang="en-US" sz="1900" dirty="0"/>
              <a:t>Clarifying the purpose of the chapter 471, division 70 administrative rules</a:t>
            </a:r>
          </a:p>
          <a:p>
            <a:pPr>
              <a:lnSpc>
                <a:spcPct val="90000"/>
              </a:lnSpc>
              <a:spcBef>
                <a:spcPts val="0"/>
              </a:spcBef>
            </a:pPr>
            <a:r>
              <a:rPr lang="en-US" sz="1900" dirty="0"/>
              <a:t>Defining affinity as relates to family relationship</a:t>
            </a:r>
          </a:p>
          <a:p>
            <a:pPr>
              <a:lnSpc>
                <a:spcPct val="90000"/>
              </a:lnSpc>
              <a:spcBef>
                <a:spcPts val="0"/>
              </a:spcBef>
            </a:pPr>
            <a:r>
              <a:rPr lang="en-US" sz="1900" dirty="0"/>
              <a:t>Defining claimant designated representative and clarifying responsibilities and the process for authorization</a:t>
            </a:r>
          </a:p>
          <a:p>
            <a:pPr>
              <a:lnSpc>
                <a:spcPct val="90000"/>
              </a:lnSpc>
              <a:spcBef>
                <a:spcPts val="0"/>
              </a:spcBef>
            </a:pPr>
            <a:r>
              <a:rPr lang="en-US" sz="1900" dirty="0"/>
              <a:t>Clarifying the first year after a child's birth, foster placement, or adoption</a:t>
            </a:r>
          </a:p>
          <a:p>
            <a:pPr>
              <a:lnSpc>
                <a:spcPct val="90000"/>
              </a:lnSpc>
              <a:spcBef>
                <a:spcPts val="0"/>
              </a:spcBef>
            </a:pPr>
            <a:r>
              <a:rPr lang="en-US" sz="1900" dirty="0"/>
              <a:t>Clarifying the requirements of job protection</a:t>
            </a:r>
          </a:p>
          <a:p>
            <a:pPr>
              <a:lnSpc>
                <a:spcPct val="90000"/>
              </a:lnSpc>
              <a:spcBef>
                <a:spcPts val="0"/>
              </a:spcBef>
            </a:pPr>
            <a:r>
              <a:rPr lang="en-US" sz="1900" dirty="0"/>
              <a:t>Clarifying the successor in interest responsibilities regarding assistance grants </a:t>
            </a:r>
          </a:p>
          <a:p>
            <a:pPr>
              <a:lnSpc>
                <a:spcPct val="90000"/>
              </a:lnSpc>
              <a:spcBef>
                <a:spcPts val="0"/>
              </a:spcBef>
            </a:pPr>
            <a:r>
              <a:rPr lang="en-US" sz="1900" dirty="0"/>
              <a:t>Defining confidentiality as relates to Paid Leave Oregon</a:t>
            </a:r>
          </a:p>
          <a:p>
            <a:pPr>
              <a:lnSpc>
                <a:spcPct val="90000"/>
              </a:lnSpc>
              <a:spcBef>
                <a:spcPts val="0"/>
              </a:spcBef>
            </a:pPr>
            <a:r>
              <a:rPr lang="en-US" sz="1900" dirty="0"/>
              <a:t>Clarifying the information that Paid Leave Oregon will collect and how Social Security Numbers and Individual Taxpayer Identification Numbers will be used</a:t>
            </a:r>
          </a:p>
          <a:p>
            <a:pPr>
              <a:lnSpc>
                <a:spcPct val="90000"/>
              </a:lnSpc>
              <a:spcBef>
                <a:spcPts val="0"/>
              </a:spcBef>
            </a:pPr>
            <a:r>
              <a:rPr lang="en-US" sz="1900" dirty="0"/>
              <a:t>Clarifying the responsibility of the Paid Leave Oregon staff to safeguard information</a:t>
            </a:r>
          </a:p>
          <a:p>
            <a:pPr>
              <a:lnSpc>
                <a:spcPct val="90000"/>
              </a:lnSpc>
              <a:spcBef>
                <a:spcPts val="0"/>
              </a:spcBef>
            </a:pPr>
            <a:r>
              <a:rPr lang="en-US" sz="1900" dirty="0"/>
              <a:t>Defining the conditions for disclosing information</a:t>
            </a:r>
          </a:p>
        </p:txBody>
      </p:sp>
    </p:spTree>
    <p:extLst>
      <p:ext uri="{BB962C8B-B14F-4D97-AF65-F5344CB8AC3E}">
        <p14:creationId xmlns:p14="http://schemas.microsoft.com/office/powerpoint/2010/main" val="32605261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ABECB3A-D92D-43E1-9A03-8E889AE86900}">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1761</TotalTime>
  <Words>1478</Words>
  <Application>Microsoft Office PowerPoint</Application>
  <PresentationFormat>Widescreen</PresentationFormat>
  <Paragraphs>187</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Garamond</vt:lpstr>
      <vt:lpstr>Organic</vt:lpstr>
      <vt:lpstr>Paid Leave Oregon</vt:lpstr>
      <vt:lpstr>Agenda</vt:lpstr>
      <vt:lpstr>General Overview</vt:lpstr>
      <vt:lpstr>Paid Leave Oregon </vt:lpstr>
      <vt:lpstr>Latest Updates</vt:lpstr>
      <vt:lpstr>Employee Portal- Employment Department</vt:lpstr>
      <vt:lpstr>Legislative Updates</vt:lpstr>
      <vt:lpstr>Legislative Updates</vt:lpstr>
      <vt:lpstr>Temporary Rule</vt:lpstr>
      <vt:lpstr>Definition of “Affinity”</vt:lpstr>
      <vt:lpstr>Questions</vt:lpstr>
      <vt:lpstr>Employers</vt:lpstr>
      <vt:lpstr>Employer ToolKit</vt:lpstr>
      <vt:lpstr>Employer Responsibilities</vt:lpstr>
      <vt:lpstr>Employer Responsibilities</vt:lpstr>
      <vt:lpstr>Small Employer Assistance Grant</vt:lpstr>
      <vt:lpstr>Questions</vt:lpstr>
      <vt:lpstr>Employees</vt:lpstr>
      <vt:lpstr>Employee Toolkit</vt:lpstr>
      <vt:lpstr>Important Dates</vt:lpstr>
      <vt:lpstr>Types of Leave</vt:lpstr>
      <vt:lpstr>Employee Forms &amp; Application</vt:lpstr>
      <vt:lpstr>Questions</vt:lpstr>
      <vt:lpstr>Other Leaves</vt:lpstr>
      <vt:lpstr>Consideration must be given…</vt:lpstr>
      <vt:lpstr>Sick Time (2016 law)</vt:lpstr>
      <vt:lpstr>OFLA – Oregon Family Leave Act</vt:lpstr>
      <vt:lpstr>FMLA – Family Medical Leave Act (federal)</vt:lpstr>
      <vt:lpstr>Discretionary Leaves</vt:lpstr>
      <vt:lpstr>Questions</vt:lpstr>
      <vt:lpstr>Policy</vt:lpstr>
      <vt:lpstr>Contents of your Policy</vt:lpstr>
      <vt:lpstr>Contents of your Notice</vt:lpstr>
      <vt:lpstr>Questions</vt:lpstr>
      <vt:lpstr>New from BOLI</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Paid Leave ORegon</dc:title>
  <dc:creator>Laurie Grenya</dc:creator>
  <cp:lastModifiedBy>Laurie Grenya</cp:lastModifiedBy>
  <cp:revision>3</cp:revision>
  <dcterms:created xsi:type="dcterms:W3CDTF">2023-08-17T15:52:09Z</dcterms:created>
  <dcterms:modified xsi:type="dcterms:W3CDTF">2023-10-17T03:02:57Z</dcterms:modified>
</cp:coreProperties>
</file>