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Lst>
  <p:notesMasterIdLst>
    <p:notesMasterId r:id="rId34"/>
  </p:notesMasterIdLst>
  <p:sldIdLst>
    <p:sldId id="888" r:id="rId2"/>
    <p:sldId id="1058" r:id="rId3"/>
    <p:sldId id="1059" r:id="rId4"/>
    <p:sldId id="1062" r:id="rId5"/>
    <p:sldId id="1063" r:id="rId6"/>
    <p:sldId id="1107" r:id="rId7"/>
    <p:sldId id="1065" r:id="rId8"/>
    <p:sldId id="1061" r:id="rId9"/>
    <p:sldId id="1069" r:id="rId10"/>
    <p:sldId id="1106" r:id="rId11"/>
    <p:sldId id="1105" r:id="rId12"/>
    <p:sldId id="1104" r:id="rId13"/>
    <p:sldId id="1067" r:id="rId14"/>
    <p:sldId id="1066" r:id="rId15"/>
    <p:sldId id="1093" r:id="rId16"/>
    <p:sldId id="1071" r:id="rId17"/>
    <p:sldId id="1072" r:id="rId18"/>
    <p:sldId id="1075" r:id="rId19"/>
    <p:sldId id="1076" r:id="rId20"/>
    <p:sldId id="1074" r:id="rId21"/>
    <p:sldId id="1079" r:id="rId22"/>
    <p:sldId id="1078" r:id="rId23"/>
    <p:sldId id="1077" r:id="rId24"/>
    <p:sldId id="1080" r:id="rId25"/>
    <p:sldId id="1081" r:id="rId26"/>
    <p:sldId id="1082" r:id="rId27"/>
    <p:sldId id="1083" r:id="rId28"/>
    <p:sldId id="1084" r:id="rId29"/>
    <p:sldId id="1086" r:id="rId30"/>
    <p:sldId id="1085" r:id="rId31"/>
    <p:sldId id="1087" r:id="rId32"/>
    <p:sldId id="10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6F4C49-DEAE-47E4-AFF5-74EE21F82467}">
          <p14:sldIdLst>
            <p14:sldId id="888"/>
          </p14:sldIdLst>
        </p14:section>
        <p14:section name="Untitled Section" id="{2E1CF7E5-6501-437F-B3F9-B71F54255322}">
          <p14:sldIdLst>
            <p14:sldId id="1058"/>
            <p14:sldId id="1059"/>
            <p14:sldId id="1062"/>
            <p14:sldId id="1063"/>
            <p14:sldId id="1107"/>
            <p14:sldId id="1065"/>
            <p14:sldId id="1061"/>
            <p14:sldId id="1069"/>
            <p14:sldId id="1106"/>
            <p14:sldId id="1105"/>
            <p14:sldId id="1104"/>
            <p14:sldId id="1067"/>
            <p14:sldId id="1066"/>
            <p14:sldId id="1093"/>
            <p14:sldId id="1071"/>
            <p14:sldId id="1072"/>
            <p14:sldId id="1075"/>
            <p14:sldId id="1076"/>
            <p14:sldId id="1074"/>
            <p14:sldId id="1079"/>
            <p14:sldId id="1078"/>
            <p14:sldId id="1077"/>
            <p14:sldId id="1080"/>
            <p14:sldId id="1081"/>
            <p14:sldId id="1082"/>
            <p14:sldId id="1083"/>
            <p14:sldId id="1084"/>
            <p14:sldId id="1086"/>
            <p14:sldId id="1085"/>
            <p14:sldId id="1087"/>
          </p14:sldIdLst>
        </p14:section>
        <p14:section name="Untitled Section" id="{C748C689-F65F-45DF-85AB-E9B8154F64B0}">
          <p14:sldIdLst>
            <p14:sldId id="10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 Eakins" initials="EE" lastIdx="1" clrIdx="0">
    <p:extLst>
      <p:ext uri="{19B8F6BF-5375-455C-9EA6-DF929625EA0E}">
        <p15:presenceInfo xmlns:p15="http://schemas.microsoft.com/office/powerpoint/2012/main" userId="9ed976952b0c3a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6" autoAdjust="0"/>
    <p:restoredTop sz="94045" autoAdjust="0"/>
  </p:normalViewPr>
  <p:slideViewPr>
    <p:cSldViewPr snapToGrid="0">
      <p:cViewPr varScale="1">
        <p:scale>
          <a:sx n="58" d="100"/>
          <a:sy n="58" d="100"/>
        </p:scale>
        <p:origin x="108" y="1002"/>
      </p:cViewPr>
      <p:guideLst/>
    </p:cSldViewPr>
  </p:slideViewPr>
  <p:outlineViewPr>
    <p:cViewPr>
      <p:scale>
        <a:sx n="33" d="100"/>
        <a:sy n="33" d="100"/>
      </p:scale>
      <p:origin x="0" y="-628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14T12:58:49.269" idx="1">
    <p:pos x="3181" y="-623"/>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F34DA-8825-42A7-A1DB-CA843877D3A2}"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8DC0A-B545-4A55-8B68-66332C468342}" type="slidenum">
              <a:rPr lang="en-US" smtClean="0"/>
              <a:t>‹#›</a:t>
            </a:fld>
            <a:endParaRPr lang="en-US"/>
          </a:p>
        </p:txBody>
      </p:sp>
    </p:spTree>
    <p:extLst>
      <p:ext uri="{BB962C8B-B14F-4D97-AF65-F5344CB8AC3E}">
        <p14:creationId xmlns:p14="http://schemas.microsoft.com/office/powerpoint/2010/main" val="285393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E0C9FC7-C911-4D08-B853-B7D5F2CD04C1}"/>
              </a:ext>
            </a:extLst>
          </p:cNvPr>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B44B0-8768-40C5-AC39-8B798817F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25BE694C-A6C3-43C5-BE9D-0EE9D1C00204}"/>
              </a:ext>
            </a:extLst>
          </p:cNvPr>
          <p:cNvSpPr>
            <a:spLocks noGrp="1" noRot="1" noChangeAspect="1" noChangeArrowheads="1" noTextEdit="1"/>
          </p:cNvSpPr>
          <p:nvPr>
            <p:ph type="sldImg"/>
          </p:nvPr>
        </p:nvSpPr>
        <p:spPr>
          <a:xfrm>
            <a:off x="685800" y="1143000"/>
            <a:ext cx="5486400" cy="3086100"/>
          </a:xfrm>
          <a:ln/>
        </p:spPr>
      </p:sp>
      <p:sp>
        <p:nvSpPr>
          <p:cNvPr id="165892" name="Rectangle 3">
            <a:extLst>
              <a:ext uri="{FF2B5EF4-FFF2-40B4-BE49-F238E27FC236}">
                <a16:creationId xmlns:a16="http://schemas.microsoft.com/office/drawing/2014/main" id="{2179A65F-8FDE-44BF-AB6E-DFC1D85C4F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0047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10</a:t>
            </a:fld>
            <a:endParaRPr lang="en-US"/>
          </a:p>
        </p:txBody>
      </p:sp>
    </p:spTree>
    <p:extLst>
      <p:ext uri="{BB962C8B-B14F-4D97-AF65-F5344CB8AC3E}">
        <p14:creationId xmlns:p14="http://schemas.microsoft.com/office/powerpoint/2010/main" val="123297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11</a:t>
            </a:fld>
            <a:endParaRPr lang="en-US"/>
          </a:p>
        </p:txBody>
      </p:sp>
    </p:spTree>
    <p:extLst>
      <p:ext uri="{BB962C8B-B14F-4D97-AF65-F5344CB8AC3E}">
        <p14:creationId xmlns:p14="http://schemas.microsoft.com/office/powerpoint/2010/main" val="65759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12</a:t>
            </a:fld>
            <a:endParaRPr lang="en-US"/>
          </a:p>
        </p:txBody>
      </p:sp>
    </p:spTree>
    <p:extLst>
      <p:ext uri="{BB962C8B-B14F-4D97-AF65-F5344CB8AC3E}">
        <p14:creationId xmlns:p14="http://schemas.microsoft.com/office/powerpoint/2010/main" val="334560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13</a:t>
            </a:fld>
            <a:endParaRPr lang="en-US"/>
          </a:p>
        </p:txBody>
      </p:sp>
    </p:spTree>
    <p:extLst>
      <p:ext uri="{BB962C8B-B14F-4D97-AF65-F5344CB8AC3E}">
        <p14:creationId xmlns:p14="http://schemas.microsoft.com/office/powerpoint/2010/main" val="44687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14</a:t>
            </a:fld>
            <a:endParaRPr lang="en-US"/>
          </a:p>
        </p:txBody>
      </p:sp>
    </p:spTree>
    <p:extLst>
      <p:ext uri="{BB962C8B-B14F-4D97-AF65-F5344CB8AC3E}">
        <p14:creationId xmlns:p14="http://schemas.microsoft.com/office/powerpoint/2010/main" val="208432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15</a:t>
            </a:fld>
            <a:endParaRPr lang="en-US"/>
          </a:p>
        </p:txBody>
      </p:sp>
    </p:spTree>
    <p:extLst>
      <p:ext uri="{BB962C8B-B14F-4D97-AF65-F5344CB8AC3E}">
        <p14:creationId xmlns:p14="http://schemas.microsoft.com/office/powerpoint/2010/main" val="320156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16</a:t>
            </a:fld>
            <a:endParaRPr lang="en-US"/>
          </a:p>
        </p:txBody>
      </p:sp>
    </p:spTree>
    <p:extLst>
      <p:ext uri="{BB962C8B-B14F-4D97-AF65-F5344CB8AC3E}">
        <p14:creationId xmlns:p14="http://schemas.microsoft.com/office/powerpoint/2010/main" val="405312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17</a:t>
            </a:fld>
            <a:endParaRPr lang="en-US"/>
          </a:p>
        </p:txBody>
      </p:sp>
    </p:spTree>
    <p:extLst>
      <p:ext uri="{BB962C8B-B14F-4D97-AF65-F5344CB8AC3E}">
        <p14:creationId xmlns:p14="http://schemas.microsoft.com/office/powerpoint/2010/main" val="4001917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18</a:t>
            </a:fld>
            <a:endParaRPr lang="en-US"/>
          </a:p>
        </p:txBody>
      </p:sp>
    </p:spTree>
    <p:extLst>
      <p:ext uri="{BB962C8B-B14F-4D97-AF65-F5344CB8AC3E}">
        <p14:creationId xmlns:p14="http://schemas.microsoft.com/office/powerpoint/2010/main" val="423617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19</a:t>
            </a:fld>
            <a:endParaRPr lang="en-US"/>
          </a:p>
        </p:txBody>
      </p:sp>
    </p:spTree>
    <p:extLst>
      <p:ext uri="{BB962C8B-B14F-4D97-AF65-F5344CB8AC3E}">
        <p14:creationId xmlns:p14="http://schemas.microsoft.com/office/powerpoint/2010/main" val="34606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a:t>
            </a:fld>
            <a:endParaRPr lang="en-US"/>
          </a:p>
        </p:txBody>
      </p:sp>
    </p:spTree>
    <p:extLst>
      <p:ext uri="{BB962C8B-B14F-4D97-AF65-F5344CB8AC3E}">
        <p14:creationId xmlns:p14="http://schemas.microsoft.com/office/powerpoint/2010/main" val="3524249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20</a:t>
            </a:fld>
            <a:endParaRPr lang="en-US"/>
          </a:p>
        </p:txBody>
      </p:sp>
    </p:spTree>
    <p:extLst>
      <p:ext uri="{BB962C8B-B14F-4D97-AF65-F5344CB8AC3E}">
        <p14:creationId xmlns:p14="http://schemas.microsoft.com/office/powerpoint/2010/main" val="354158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21</a:t>
            </a:fld>
            <a:endParaRPr lang="en-US"/>
          </a:p>
        </p:txBody>
      </p:sp>
    </p:spTree>
    <p:extLst>
      <p:ext uri="{BB962C8B-B14F-4D97-AF65-F5344CB8AC3E}">
        <p14:creationId xmlns:p14="http://schemas.microsoft.com/office/powerpoint/2010/main" val="215377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22</a:t>
            </a:fld>
            <a:endParaRPr lang="en-US"/>
          </a:p>
        </p:txBody>
      </p:sp>
    </p:spTree>
    <p:extLst>
      <p:ext uri="{BB962C8B-B14F-4D97-AF65-F5344CB8AC3E}">
        <p14:creationId xmlns:p14="http://schemas.microsoft.com/office/powerpoint/2010/main" val="1064490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23</a:t>
            </a:fld>
            <a:endParaRPr lang="en-US"/>
          </a:p>
        </p:txBody>
      </p:sp>
    </p:spTree>
    <p:extLst>
      <p:ext uri="{BB962C8B-B14F-4D97-AF65-F5344CB8AC3E}">
        <p14:creationId xmlns:p14="http://schemas.microsoft.com/office/powerpoint/2010/main" val="259683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24</a:t>
            </a:fld>
            <a:endParaRPr lang="en-US"/>
          </a:p>
        </p:txBody>
      </p:sp>
    </p:spTree>
    <p:extLst>
      <p:ext uri="{BB962C8B-B14F-4D97-AF65-F5344CB8AC3E}">
        <p14:creationId xmlns:p14="http://schemas.microsoft.com/office/powerpoint/2010/main" val="233749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25</a:t>
            </a:fld>
            <a:endParaRPr lang="en-US"/>
          </a:p>
        </p:txBody>
      </p:sp>
    </p:spTree>
    <p:extLst>
      <p:ext uri="{BB962C8B-B14F-4D97-AF65-F5344CB8AC3E}">
        <p14:creationId xmlns:p14="http://schemas.microsoft.com/office/powerpoint/2010/main" val="2494043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26</a:t>
            </a:fld>
            <a:endParaRPr lang="en-US"/>
          </a:p>
        </p:txBody>
      </p:sp>
    </p:spTree>
    <p:extLst>
      <p:ext uri="{BB962C8B-B14F-4D97-AF65-F5344CB8AC3E}">
        <p14:creationId xmlns:p14="http://schemas.microsoft.com/office/powerpoint/2010/main" val="420656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27</a:t>
            </a:fld>
            <a:endParaRPr lang="en-US"/>
          </a:p>
        </p:txBody>
      </p:sp>
    </p:spTree>
    <p:extLst>
      <p:ext uri="{BB962C8B-B14F-4D97-AF65-F5344CB8AC3E}">
        <p14:creationId xmlns:p14="http://schemas.microsoft.com/office/powerpoint/2010/main" val="1034317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28</a:t>
            </a:fld>
            <a:endParaRPr lang="en-US"/>
          </a:p>
        </p:txBody>
      </p:sp>
    </p:spTree>
    <p:extLst>
      <p:ext uri="{BB962C8B-B14F-4D97-AF65-F5344CB8AC3E}">
        <p14:creationId xmlns:p14="http://schemas.microsoft.com/office/powerpoint/2010/main" val="1292567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29</a:t>
            </a:fld>
            <a:endParaRPr lang="en-US"/>
          </a:p>
        </p:txBody>
      </p:sp>
    </p:spTree>
    <p:extLst>
      <p:ext uri="{BB962C8B-B14F-4D97-AF65-F5344CB8AC3E}">
        <p14:creationId xmlns:p14="http://schemas.microsoft.com/office/powerpoint/2010/main" val="201186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a:t>
            </a:fld>
            <a:endParaRPr lang="en-US"/>
          </a:p>
        </p:txBody>
      </p:sp>
    </p:spTree>
    <p:extLst>
      <p:ext uri="{BB962C8B-B14F-4D97-AF65-F5344CB8AC3E}">
        <p14:creationId xmlns:p14="http://schemas.microsoft.com/office/powerpoint/2010/main" val="1750321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30</a:t>
            </a:fld>
            <a:endParaRPr lang="en-US"/>
          </a:p>
        </p:txBody>
      </p:sp>
    </p:spTree>
    <p:extLst>
      <p:ext uri="{BB962C8B-B14F-4D97-AF65-F5344CB8AC3E}">
        <p14:creationId xmlns:p14="http://schemas.microsoft.com/office/powerpoint/2010/main" val="249415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31</a:t>
            </a:fld>
            <a:endParaRPr lang="en-US"/>
          </a:p>
        </p:txBody>
      </p:sp>
    </p:spTree>
    <p:extLst>
      <p:ext uri="{BB962C8B-B14F-4D97-AF65-F5344CB8AC3E}">
        <p14:creationId xmlns:p14="http://schemas.microsoft.com/office/powerpoint/2010/main" val="80014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E0C9FC7-C911-4D08-B853-B7D5F2CD04C1}"/>
              </a:ext>
            </a:extLst>
          </p:cNvPr>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B44B0-8768-40C5-AC39-8B798817F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25BE694C-A6C3-43C5-BE9D-0EE9D1C00204}"/>
              </a:ext>
            </a:extLst>
          </p:cNvPr>
          <p:cNvSpPr>
            <a:spLocks noGrp="1" noRot="1" noChangeAspect="1" noChangeArrowheads="1" noTextEdit="1"/>
          </p:cNvSpPr>
          <p:nvPr>
            <p:ph type="sldImg"/>
          </p:nvPr>
        </p:nvSpPr>
        <p:spPr>
          <a:xfrm>
            <a:off x="685800" y="1143000"/>
            <a:ext cx="5486400" cy="3086100"/>
          </a:xfrm>
          <a:ln/>
        </p:spPr>
      </p:sp>
      <p:sp>
        <p:nvSpPr>
          <p:cNvPr id="165892" name="Rectangle 3">
            <a:extLst>
              <a:ext uri="{FF2B5EF4-FFF2-40B4-BE49-F238E27FC236}">
                <a16:creationId xmlns:a16="http://schemas.microsoft.com/office/drawing/2014/main" id="{2179A65F-8FDE-44BF-AB6E-DFC1D85C4F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990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4</a:t>
            </a:fld>
            <a:endParaRPr lang="en-US"/>
          </a:p>
        </p:txBody>
      </p:sp>
    </p:spTree>
    <p:extLst>
      <p:ext uri="{BB962C8B-B14F-4D97-AF65-F5344CB8AC3E}">
        <p14:creationId xmlns:p14="http://schemas.microsoft.com/office/powerpoint/2010/main" val="112125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5</a:t>
            </a:fld>
            <a:endParaRPr lang="en-US"/>
          </a:p>
        </p:txBody>
      </p:sp>
    </p:spTree>
    <p:extLst>
      <p:ext uri="{BB962C8B-B14F-4D97-AF65-F5344CB8AC3E}">
        <p14:creationId xmlns:p14="http://schemas.microsoft.com/office/powerpoint/2010/main" val="304668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6</a:t>
            </a:fld>
            <a:endParaRPr lang="en-US"/>
          </a:p>
        </p:txBody>
      </p:sp>
    </p:spTree>
    <p:extLst>
      <p:ext uri="{BB962C8B-B14F-4D97-AF65-F5344CB8AC3E}">
        <p14:creationId xmlns:p14="http://schemas.microsoft.com/office/powerpoint/2010/main" val="176072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7</a:t>
            </a:fld>
            <a:endParaRPr lang="en-US"/>
          </a:p>
        </p:txBody>
      </p:sp>
    </p:spTree>
    <p:extLst>
      <p:ext uri="{BB962C8B-B14F-4D97-AF65-F5344CB8AC3E}">
        <p14:creationId xmlns:p14="http://schemas.microsoft.com/office/powerpoint/2010/main" val="107248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8</a:t>
            </a:fld>
            <a:endParaRPr lang="en-US"/>
          </a:p>
        </p:txBody>
      </p:sp>
    </p:spTree>
    <p:extLst>
      <p:ext uri="{BB962C8B-B14F-4D97-AF65-F5344CB8AC3E}">
        <p14:creationId xmlns:p14="http://schemas.microsoft.com/office/powerpoint/2010/main" val="122827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9</a:t>
            </a:fld>
            <a:endParaRPr lang="en-US"/>
          </a:p>
        </p:txBody>
      </p:sp>
    </p:spTree>
    <p:extLst>
      <p:ext uri="{BB962C8B-B14F-4D97-AF65-F5344CB8AC3E}">
        <p14:creationId xmlns:p14="http://schemas.microsoft.com/office/powerpoint/2010/main" val="86964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60477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50C6C-1EB7-4D66-86D9-EE5BA2D0CF93}"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49899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0995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76742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31936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56143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1901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45395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66529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41034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76931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50C6C-1EB7-4D66-86D9-EE5BA2D0CF93}"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77403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50C6C-1EB7-4D66-86D9-EE5BA2D0CF93}"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94605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18240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13055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550C6C-1EB7-4D66-86D9-EE5BA2D0CF93}" type="datetimeFigureOut">
              <a:rPr lang="en-US" smtClean="0"/>
              <a:t>8/14/2020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89715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50C6C-1EB7-4D66-86D9-EE5BA2D0CF93}"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8125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550C6C-1EB7-4D66-86D9-EE5BA2D0CF93}" type="datetimeFigureOut">
              <a:rPr lang="en-US" smtClean="0"/>
              <a:t>8/14/2020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AE670D-7C7E-4EAC-90D0-51EB16D37CB1}" type="slidenum">
              <a:rPr lang="en-US" smtClean="0"/>
              <a:t>‹#›</a:t>
            </a:fld>
            <a:endParaRPr lang="en-US"/>
          </a:p>
        </p:txBody>
      </p:sp>
    </p:spTree>
    <p:extLst>
      <p:ext uri="{BB962C8B-B14F-4D97-AF65-F5344CB8AC3E}">
        <p14:creationId xmlns:p14="http://schemas.microsoft.com/office/powerpoint/2010/main" val="3144079770"/>
      </p:ext>
    </p:extLst>
  </p:cSld>
  <p:clrMap bg1="dk1" tx1="lt1" bg2="dk2" tx2="lt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3" name="Picture 14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4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4868" name="Footer Placeholder 5">
            <a:extLst>
              <a:ext uri="{FF2B5EF4-FFF2-40B4-BE49-F238E27FC236}">
                <a16:creationId xmlns:a16="http://schemas.microsoft.com/office/drawing/2014/main" id="{AEFD33B0-0A3F-47D2-A3E3-13057B2944F2}"/>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75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557213" indent="-214313">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2pPr>
            <a:lvl3pPr marL="8572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3pPr>
            <a:lvl4pPr marL="12001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4pPr>
            <a:lvl5pPr marL="15430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5pPr>
            <a:lvl6pPr marL="18859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6pPr>
            <a:lvl7pPr marL="22288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7pPr>
            <a:lvl8pPr marL="25717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8pPr>
            <a:lvl9pPr marL="29146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9pPr>
          </a:lstStyle>
          <a:p>
            <a:pPr fontAlgn="base">
              <a:lnSpc>
                <a:spcPct val="90000"/>
              </a:lnSpc>
              <a:spcBef>
                <a:spcPct val="0"/>
              </a:spcBef>
              <a:spcAft>
                <a:spcPts val="600"/>
              </a:spcAft>
              <a:buClr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None/>
            </a:pPr>
            <a:endParaRPr lang="en-US" altLang="en-US" sz="800">
              <a:solidFill>
                <a:schemeClr val="accent1"/>
              </a:solidFill>
              <a:latin typeface="Arial" panose="020B0604020202020204" pitchFamily="34" charset="0"/>
            </a:endParaRPr>
          </a:p>
        </p:txBody>
      </p:sp>
      <p:sp>
        <p:nvSpPr>
          <p:cNvPr id="175106" name="Rectangle 2">
            <a:extLst>
              <a:ext uri="{FF2B5EF4-FFF2-40B4-BE49-F238E27FC236}">
                <a16:creationId xmlns:a16="http://schemas.microsoft.com/office/drawing/2014/main" id="{2C25F600-A212-4DC5-853B-2815707BCA49}"/>
              </a:ext>
            </a:extLst>
          </p:cNvPr>
          <p:cNvSpPr>
            <a:spLocks noGrp="1" noChangeArrowheads="1"/>
          </p:cNvSpPr>
          <p:nvPr>
            <p:ph type="title"/>
          </p:nvPr>
        </p:nvSpPr>
        <p:spPr>
          <a:xfrm>
            <a:off x="806195" y="804672"/>
            <a:ext cx="3521359" cy="5248656"/>
          </a:xfrm>
        </p:spPr>
        <p:txBody>
          <a:bodyPr anchor="ctr">
            <a:normAutofit/>
          </a:bodyPr>
          <a:lstStyle/>
          <a:p>
            <a:pPr marL="228600" lvl="1" indent="0" algn="ctr" eaLnBrk="1" fontAlgn="auto" hangingPunct="1">
              <a:spcBef>
                <a:spcPts val="575"/>
              </a:spcBef>
              <a:spcAft>
                <a:spcPts val="0"/>
              </a:spcAft>
              <a:buFont typeface="Arial" panose="020B0604020202020204" pitchFamily="34" charset="0"/>
              <a:buNone/>
              <a:defRPr/>
            </a:pPr>
            <a:br>
              <a:rPr lang="en-US" altLang="en-US" sz="3600" b="1" cap="all" dirty="0"/>
            </a:br>
            <a:r>
              <a:rPr lang="en-US" altLang="en-US" sz="3600" b="1" cap="all" dirty="0">
                <a:latin typeface="+mn-lt"/>
              </a:rPr>
              <a:t>SDAO </a:t>
            </a:r>
            <a:br>
              <a:rPr lang="en-US" altLang="en-US" sz="3600" b="1" cap="all" dirty="0">
                <a:latin typeface="+mn-lt"/>
              </a:rPr>
            </a:br>
            <a:r>
              <a:rPr lang="en-US" altLang="en-US" sz="3600" b="1" cap="all" dirty="0">
                <a:latin typeface="+mn-lt"/>
              </a:rPr>
              <a:t>board training Webinar series </a:t>
            </a:r>
            <a:br>
              <a:rPr lang="en-US" altLang="en-US" sz="3600" b="1" cap="all" dirty="0">
                <a:latin typeface="+mn-lt"/>
              </a:rPr>
            </a:br>
            <a:r>
              <a:rPr lang="en-US" altLang="en-US" sz="3600" b="1" cap="all" dirty="0">
                <a:latin typeface="+mn-lt"/>
              </a:rPr>
              <a:t>2020</a:t>
            </a:r>
            <a:br>
              <a:rPr lang="en-US" altLang="en-US" sz="3600" b="1" dirty="0">
                <a:latin typeface="+mn-lt"/>
              </a:rPr>
            </a:br>
            <a:br>
              <a:rPr lang="en-US" altLang="en-US" sz="3600" b="1" dirty="0">
                <a:latin typeface="+mn-lt"/>
              </a:rPr>
            </a:br>
            <a:endParaRPr lang="en-US" altLang="en-US" sz="3600" b="1" dirty="0">
              <a:latin typeface="+mn-lt"/>
            </a:endParaRPr>
          </a:p>
        </p:txBody>
      </p:sp>
      <p:sp>
        <p:nvSpPr>
          <p:cNvPr id="294915" name="Rectangle 3">
            <a:extLst>
              <a:ext uri="{FF2B5EF4-FFF2-40B4-BE49-F238E27FC236}">
                <a16:creationId xmlns:a16="http://schemas.microsoft.com/office/drawing/2014/main" id="{9272476B-8CF1-4B58-BC4A-E22C1D28452F}"/>
              </a:ext>
            </a:extLst>
          </p:cNvPr>
          <p:cNvSpPr>
            <a:spLocks noGrp="1" noChangeArrowheads="1"/>
          </p:cNvSpPr>
          <p:nvPr>
            <p:ph idx="1"/>
          </p:nvPr>
        </p:nvSpPr>
        <p:spPr>
          <a:xfrm>
            <a:off x="4779040" y="804671"/>
            <a:ext cx="6866616" cy="5248657"/>
          </a:xfrm>
        </p:spPr>
        <p:txBody>
          <a:bodyPr rtlCol="0" anchor="ctr">
            <a:normAutofit fontScale="85000" lnSpcReduction="10000"/>
          </a:bodyPr>
          <a:lstStyle/>
          <a:p>
            <a:pPr marL="0">
              <a:spcBef>
                <a:spcPts val="575"/>
              </a:spcBef>
              <a:buNone/>
              <a:defRPr/>
            </a:pPr>
            <a:endParaRPr lang="en-US" altLang="en-US" dirty="0">
              <a:latin typeface="Calibri" panose="020F0502020204030204" pitchFamily="34" charset="0"/>
            </a:endParaRPr>
          </a:p>
          <a:p>
            <a:pPr marL="0">
              <a:spcBef>
                <a:spcPts val="575"/>
              </a:spcBef>
              <a:buNone/>
              <a:defRPr/>
            </a:pPr>
            <a:endParaRPr lang="en-US" altLang="en-US" dirty="0">
              <a:latin typeface="Calibri" panose="020F0502020204030204" pitchFamily="34" charset="0"/>
            </a:endParaRPr>
          </a:p>
          <a:p>
            <a:pPr marL="0">
              <a:spcBef>
                <a:spcPts val="575"/>
              </a:spcBef>
              <a:buNone/>
              <a:defRPr/>
            </a:pPr>
            <a:endParaRPr lang="en-US" altLang="en-US" dirty="0">
              <a:latin typeface="Calibri" panose="020F0502020204030204" pitchFamily="34" charset="0"/>
            </a:endParaRPr>
          </a:p>
          <a:p>
            <a:pPr marL="0">
              <a:spcBef>
                <a:spcPts val="575"/>
              </a:spcBef>
              <a:buNone/>
              <a:defRPr/>
            </a:pPr>
            <a:endParaRPr lang="en-US" altLang="en-US" dirty="0">
              <a:latin typeface="Calibri" panose="020F0502020204030204" pitchFamily="34" charset="0"/>
            </a:endParaRPr>
          </a:p>
          <a:p>
            <a:pPr marL="0">
              <a:spcBef>
                <a:spcPts val="575"/>
              </a:spcBef>
              <a:buNone/>
              <a:defRPr/>
            </a:pPr>
            <a:r>
              <a:rPr lang="en-US" altLang="en-US" sz="5400" b="1" dirty="0">
                <a:latin typeface="+mn-lt"/>
              </a:rPr>
              <a:t>Public Records</a:t>
            </a:r>
            <a:endParaRPr lang="en-US" altLang="en-US" sz="5400" dirty="0">
              <a:latin typeface="Calibri" panose="020F0502020204030204" pitchFamily="34" charset="0"/>
            </a:endParaRPr>
          </a:p>
          <a:p>
            <a:pPr marL="0">
              <a:spcBef>
                <a:spcPts val="575"/>
              </a:spcBef>
              <a:buNone/>
              <a:defRPr/>
            </a:pPr>
            <a:endParaRPr lang="en-US" altLang="en-US" dirty="0">
              <a:latin typeface="Calibri" panose="020F0502020204030204" pitchFamily="34" charset="0"/>
            </a:endParaRPr>
          </a:p>
          <a:p>
            <a:pPr marL="0">
              <a:spcBef>
                <a:spcPts val="575"/>
              </a:spcBef>
              <a:buNone/>
              <a:defRPr/>
            </a:pPr>
            <a:endParaRPr lang="en-US" altLang="en-US" sz="2600" dirty="0">
              <a:latin typeface="Calibri" panose="020F0502020204030204" pitchFamily="34" charset="0"/>
            </a:endParaRPr>
          </a:p>
          <a:p>
            <a:pPr marL="0">
              <a:spcBef>
                <a:spcPts val="575"/>
              </a:spcBef>
              <a:buNone/>
              <a:defRPr/>
            </a:pPr>
            <a:r>
              <a:rPr lang="en-US" altLang="en-US" sz="3000" dirty="0">
                <a:solidFill>
                  <a:schemeClr val="bg1"/>
                </a:solidFill>
                <a:latin typeface="Calibri" panose="020F0502020204030204" pitchFamily="34" charset="0"/>
              </a:rPr>
              <a:t>Presented by</a:t>
            </a:r>
          </a:p>
          <a:p>
            <a:pPr marL="0">
              <a:spcBef>
                <a:spcPts val="575"/>
              </a:spcBef>
              <a:buNone/>
              <a:defRPr/>
            </a:pPr>
            <a:br>
              <a:rPr lang="en-US" altLang="en-US" sz="3000" dirty="0">
                <a:solidFill>
                  <a:schemeClr val="bg1"/>
                </a:solidFill>
                <a:latin typeface="Calibri" panose="020F0502020204030204" pitchFamily="34" charset="0"/>
              </a:rPr>
            </a:br>
            <a:r>
              <a:rPr lang="en-US" altLang="en-US" sz="3000" b="1" dirty="0">
                <a:solidFill>
                  <a:schemeClr val="bg1"/>
                </a:solidFill>
                <a:latin typeface="Calibri" panose="020F0502020204030204" pitchFamily="34" charset="0"/>
              </a:rPr>
              <a:t>Eileen G. Eakins</a:t>
            </a:r>
          </a:p>
          <a:p>
            <a:pPr marL="0">
              <a:spcBef>
                <a:spcPts val="575"/>
              </a:spcBef>
              <a:buNone/>
              <a:defRPr/>
            </a:pPr>
            <a:r>
              <a:rPr lang="en-US" altLang="en-US" sz="3000" b="1" dirty="0">
                <a:solidFill>
                  <a:schemeClr val="bg1"/>
                </a:solidFill>
                <a:latin typeface="Calibri" panose="020F0502020204030204" pitchFamily="34" charset="0"/>
              </a:rPr>
              <a:t>Northwest Local Government Legal Advisors, LLC</a:t>
            </a:r>
          </a:p>
          <a:p>
            <a:pPr marL="0">
              <a:spcBef>
                <a:spcPts val="575"/>
              </a:spcBef>
              <a:buNone/>
              <a:defRPr/>
            </a:pPr>
            <a:r>
              <a:rPr lang="en-US" altLang="en-US" sz="3000" b="1" i="1" dirty="0">
                <a:solidFill>
                  <a:schemeClr val="bg1"/>
                </a:solidFill>
                <a:latin typeface="Calibri" panose="020F0502020204030204" pitchFamily="34" charset="0"/>
              </a:rPr>
              <a:t>	eileen@lgl-advisors.com</a:t>
            </a:r>
          </a:p>
          <a:p>
            <a:pPr lvl="1">
              <a:spcBef>
                <a:spcPts val="575"/>
              </a:spcBef>
              <a:buNone/>
              <a:defRPr/>
            </a:pPr>
            <a:r>
              <a:rPr lang="en-US" altLang="en-US" sz="3000" b="1" dirty="0">
                <a:solidFill>
                  <a:schemeClr val="bg1"/>
                </a:solidFill>
                <a:latin typeface="Calibri" panose="020F0502020204030204" pitchFamily="34" charset="0"/>
              </a:rPr>
              <a:t>(503) 607-0517</a:t>
            </a:r>
          </a:p>
          <a:p>
            <a:pPr lvl="1">
              <a:spcBef>
                <a:spcPts val="575"/>
              </a:spcBef>
              <a:buNone/>
              <a:defRPr/>
            </a:pPr>
            <a:endParaRPr lang="en-US" altLang="en-US" i="1" dirty="0">
              <a:latin typeface="Century Schoolbook" panose="02040604050505020304" pitchFamily="18" charset="0"/>
            </a:endParaRPr>
          </a:p>
          <a:p>
            <a:pPr marL="205740" indent="-205740">
              <a:spcBef>
                <a:spcPts val="435"/>
              </a:spcBef>
              <a:defRPr/>
            </a:pPr>
            <a:endParaRPr lang="en-US" dirty="0"/>
          </a:p>
        </p:txBody>
      </p:sp>
    </p:spTree>
    <p:extLst>
      <p:ext uri="{BB962C8B-B14F-4D97-AF65-F5344CB8AC3E}">
        <p14:creationId xmlns:p14="http://schemas.microsoft.com/office/powerpoint/2010/main" val="287440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BA62ABAF-78A7-4FA6-89FB-07D8F522B75B}"/>
              </a:ext>
            </a:extLst>
          </p:cNvPr>
          <p:cNvSpPr/>
          <p:nvPr/>
        </p:nvSpPr>
        <p:spPr>
          <a:xfrm>
            <a:off x="498764" y="698269"/>
            <a:ext cx="11288683" cy="5663089"/>
          </a:xfrm>
          <a:prstGeom prst="rect">
            <a:avLst/>
          </a:prstGeom>
        </p:spPr>
        <p:txBody>
          <a:bodyPr wrap="square">
            <a:spAutoFit/>
          </a:bodyPr>
          <a:lstStyle/>
          <a:p>
            <a:pPr indent="-457200">
              <a:spcBef>
                <a:spcPts val="580"/>
              </a:spcBef>
              <a:buFont typeface="Wingdings" panose="05000000000000000000" pitchFamily="2" charset="2"/>
              <a:buChar char="§"/>
              <a:defRPr/>
            </a:pPr>
            <a:r>
              <a:rPr lang="en-US" sz="2800" dirty="0">
                <a:solidFill>
                  <a:schemeClr val="tx1">
                    <a:lumMod val="85000"/>
                    <a:lumOff val="15000"/>
                  </a:schemeClr>
                </a:solidFill>
              </a:rPr>
              <a:t>Response time can be extended while public body seeks clarification or additional information.</a:t>
            </a:r>
          </a:p>
          <a:p>
            <a:pPr>
              <a:spcBef>
                <a:spcPts val="580"/>
              </a:spcBef>
              <a:defRPr/>
            </a:pPr>
            <a:endParaRPr lang="en-US" sz="2800" dirty="0">
              <a:solidFill>
                <a:schemeClr val="tx1">
                  <a:lumMod val="85000"/>
                  <a:lumOff val="15000"/>
                </a:schemeClr>
              </a:solidFill>
            </a:endParaRPr>
          </a:p>
          <a:p>
            <a:pPr indent="-457200">
              <a:spcBef>
                <a:spcPts val="580"/>
              </a:spcBef>
              <a:buFont typeface="Wingdings" panose="05000000000000000000" pitchFamily="2" charset="2"/>
              <a:buChar char="§"/>
              <a:defRPr/>
            </a:pPr>
            <a:r>
              <a:rPr lang="en-US" sz="2800" dirty="0">
                <a:solidFill>
                  <a:schemeClr val="tx1">
                    <a:lumMod val="85000"/>
                    <a:lumOff val="15000"/>
                  </a:schemeClr>
                </a:solidFill>
              </a:rPr>
              <a:t>Request is complied with if the public body explains where the records are publicly available.</a:t>
            </a:r>
          </a:p>
          <a:p>
            <a:pPr>
              <a:spcBef>
                <a:spcPts val="580"/>
              </a:spcBef>
              <a:defRPr/>
            </a:pPr>
            <a:endParaRPr lang="en-US" sz="2800" dirty="0">
              <a:solidFill>
                <a:schemeClr val="tx1">
                  <a:lumMod val="85000"/>
                  <a:lumOff val="15000"/>
                </a:schemeClr>
              </a:solidFill>
            </a:endParaRPr>
          </a:p>
          <a:p>
            <a:pPr indent="-457200">
              <a:spcBef>
                <a:spcPts val="580"/>
              </a:spcBef>
              <a:buFont typeface="Wingdings" panose="05000000000000000000" pitchFamily="2" charset="2"/>
              <a:buChar char="§"/>
              <a:defRPr/>
            </a:pPr>
            <a:r>
              <a:rPr lang="en-US" sz="2800" dirty="0">
                <a:solidFill>
                  <a:schemeClr val="tx1">
                    <a:lumMod val="85000"/>
                    <a:lumOff val="15000"/>
                  </a:schemeClr>
                </a:solidFill>
              </a:rPr>
              <a:t>Public body is not liable for any damages if a record is disclosed that is not expressly required to be kept confidential.</a:t>
            </a:r>
          </a:p>
          <a:p>
            <a:pPr>
              <a:spcBef>
                <a:spcPts val="580"/>
              </a:spcBef>
              <a:defRPr/>
            </a:pPr>
            <a:endParaRPr lang="en-US" sz="2800" dirty="0">
              <a:solidFill>
                <a:schemeClr val="tx1">
                  <a:lumMod val="85000"/>
                  <a:lumOff val="15000"/>
                </a:schemeClr>
              </a:solidFill>
            </a:endParaRPr>
          </a:p>
          <a:p>
            <a:pPr indent="-457200">
              <a:spcBef>
                <a:spcPts val="580"/>
              </a:spcBef>
              <a:buFont typeface="Wingdings" panose="05000000000000000000" pitchFamily="2" charset="2"/>
              <a:buChar char="§"/>
              <a:defRPr/>
            </a:pPr>
            <a:r>
              <a:rPr lang="en-US" sz="2800" dirty="0">
                <a:solidFill>
                  <a:schemeClr val="tx1">
                    <a:lumMod val="85000"/>
                    <a:lumOff val="15000"/>
                  </a:schemeClr>
                </a:solidFill>
              </a:rPr>
              <a:t>Failure to respond within time frame is considered no response and will allow the requester to seek enforcement.</a:t>
            </a:r>
          </a:p>
          <a:p>
            <a:endParaRPr lang="en-US" altLang="en-US" sz="2400" dirty="0"/>
          </a:p>
        </p:txBody>
      </p:sp>
    </p:spTree>
    <p:extLst>
      <p:ext uri="{BB962C8B-B14F-4D97-AF65-F5344CB8AC3E}">
        <p14:creationId xmlns:p14="http://schemas.microsoft.com/office/powerpoint/2010/main" val="274020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BA62ABAF-78A7-4FA6-89FB-07D8F522B75B}"/>
              </a:ext>
            </a:extLst>
          </p:cNvPr>
          <p:cNvSpPr/>
          <p:nvPr/>
        </p:nvSpPr>
        <p:spPr>
          <a:xfrm>
            <a:off x="831273" y="872459"/>
            <a:ext cx="10374283" cy="4031873"/>
          </a:xfrm>
          <a:prstGeom prst="rect">
            <a:avLst/>
          </a:prstGeom>
        </p:spPr>
        <p:txBody>
          <a:bodyPr wrap="square">
            <a:spAutoFit/>
          </a:bodyPr>
          <a:lstStyle/>
          <a:p>
            <a:r>
              <a:rPr lang="en-US" altLang="en-US" sz="3200" b="1" dirty="0"/>
              <a:t>Responding to records requests</a:t>
            </a:r>
            <a:r>
              <a:rPr lang="en-US" altLang="en-US" sz="2800" b="1" dirty="0"/>
              <a:t>:</a:t>
            </a:r>
            <a:endParaRPr lang="en-US" altLang="en-US" sz="2800" dirty="0"/>
          </a:p>
          <a:p>
            <a:endParaRPr lang="en-US" altLang="en-US" sz="2800" dirty="0"/>
          </a:p>
          <a:p>
            <a:pPr marL="342900" indent="-342900">
              <a:buFont typeface="Wingdings" panose="05000000000000000000" pitchFamily="2" charset="2"/>
              <a:buChar char="§"/>
            </a:pPr>
            <a:r>
              <a:rPr lang="en-US" altLang="en-US" sz="2800" dirty="0"/>
              <a:t>Acknowledge receipt of the request.</a:t>
            </a:r>
          </a:p>
          <a:p>
            <a:pPr marL="342900" indent="-342900">
              <a:buFont typeface="Wingdings" panose="05000000000000000000" pitchFamily="2" charset="2"/>
              <a:buChar char="§"/>
            </a:pPr>
            <a:endParaRPr lang="en-US" altLang="en-US" sz="2800" dirty="0"/>
          </a:p>
          <a:p>
            <a:pPr marL="342900" indent="-342900">
              <a:buFont typeface="Wingdings" panose="05000000000000000000" pitchFamily="2" charset="2"/>
              <a:buChar char="§"/>
            </a:pPr>
            <a:r>
              <a:rPr lang="en-US" altLang="en-US" sz="2800" dirty="0"/>
              <a:t>Ask for more clarification if necessary.</a:t>
            </a:r>
          </a:p>
          <a:p>
            <a:pPr marL="342900" indent="-342900">
              <a:buFont typeface="Wingdings" panose="05000000000000000000" pitchFamily="2" charset="2"/>
              <a:buChar char="§"/>
            </a:pPr>
            <a:endParaRPr lang="en-US" altLang="en-US" sz="2800" dirty="0"/>
          </a:p>
          <a:p>
            <a:pPr marL="342900" indent="-342900">
              <a:buFont typeface="Wingdings" panose="05000000000000000000" pitchFamily="2" charset="2"/>
              <a:buChar char="§"/>
            </a:pPr>
            <a:r>
              <a:rPr lang="en-US" altLang="en-US" sz="2800" dirty="0"/>
              <a:t>Provide information as follows….</a:t>
            </a:r>
          </a:p>
          <a:p>
            <a:endParaRPr lang="en-US" altLang="en-US" sz="2800" dirty="0"/>
          </a:p>
          <a:p>
            <a:endParaRPr lang="en-US" altLang="en-US" sz="2400" dirty="0"/>
          </a:p>
        </p:txBody>
      </p:sp>
    </p:spTree>
    <p:extLst>
      <p:ext uri="{BB962C8B-B14F-4D97-AF65-F5344CB8AC3E}">
        <p14:creationId xmlns:p14="http://schemas.microsoft.com/office/powerpoint/2010/main" val="84358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BA62ABAF-78A7-4FA6-89FB-07D8F522B75B}"/>
              </a:ext>
            </a:extLst>
          </p:cNvPr>
          <p:cNvSpPr/>
          <p:nvPr/>
        </p:nvSpPr>
        <p:spPr>
          <a:xfrm>
            <a:off x="565265" y="320040"/>
            <a:ext cx="10976878" cy="5632311"/>
          </a:xfrm>
          <a:prstGeom prst="rect">
            <a:avLst/>
          </a:prstGeom>
        </p:spPr>
        <p:txBody>
          <a:bodyPr wrap="square">
            <a:spAutoFit/>
          </a:bodyPr>
          <a:lstStyle/>
          <a:p>
            <a:pPr marL="228600" lvl="2" indent="-228600">
              <a:buFont typeface="Wingdings" panose="05000000000000000000" pitchFamily="2" charset="2"/>
              <a:buChar char="§"/>
            </a:pPr>
            <a:endParaRPr lang="en-US" altLang="en-US" sz="2400" dirty="0"/>
          </a:p>
          <a:p>
            <a:pPr marL="228600" lvl="2" indent="-228600">
              <a:buFont typeface="Wingdings" panose="05000000000000000000" pitchFamily="2" charset="2"/>
              <a:buChar char="§"/>
            </a:pPr>
            <a:endParaRPr lang="en-US" altLang="en-US" sz="2400" dirty="0"/>
          </a:p>
          <a:p>
            <a:pPr marL="228600" lvl="2" indent="-228600">
              <a:buFont typeface="Wingdings" panose="05000000000000000000" pitchFamily="2" charset="2"/>
              <a:buChar char="§"/>
            </a:pPr>
            <a:r>
              <a:rPr lang="en-US" altLang="en-US" sz="2400" dirty="0"/>
              <a:t>You do not possess, or are not the custodian of, the record;</a:t>
            </a:r>
          </a:p>
          <a:p>
            <a:pPr marL="228600" lvl="2" indent="-228600">
              <a:buFont typeface="Wingdings" panose="05000000000000000000" pitchFamily="2" charset="2"/>
              <a:buChar char="§"/>
            </a:pPr>
            <a:endParaRPr lang="en-US" altLang="en-US" sz="2400" dirty="0"/>
          </a:p>
          <a:p>
            <a:pPr marL="228600" lvl="2" indent="-228600">
              <a:buFont typeface="Wingdings" panose="05000000000000000000" pitchFamily="2" charset="2"/>
              <a:buChar char="§"/>
            </a:pPr>
            <a:r>
              <a:rPr lang="en-US" altLang="en-US" sz="2400" dirty="0"/>
              <a:t>You have at some of the requested records, and give an estimate of time and fees, or when such an estimate will be given;</a:t>
            </a:r>
          </a:p>
          <a:p>
            <a:pPr marL="228600" lvl="2" indent="-228600">
              <a:buFont typeface="Wingdings" panose="05000000000000000000" pitchFamily="2" charset="2"/>
              <a:buChar char="§"/>
            </a:pPr>
            <a:endParaRPr lang="en-US" altLang="en-US" sz="2400" dirty="0"/>
          </a:p>
          <a:p>
            <a:pPr marL="228600" lvl="2" indent="-228600">
              <a:buFont typeface="Wingdings" panose="05000000000000000000" pitchFamily="2" charset="2"/>
              <a:buChar char="§"/>
            </a:pPr>
            <a:r>
              <a:rPr lang="en-US" altLang="en-US" sz="2400" dirty="0"/>
              <a:t>You’re uncertain whether you possess the public record and that you will search for it and respond as soon as practicable;</a:t>
            </a:r>
          </a:p>
          <a:p>
            <a:pPr marL="228600" lvl="2" indent="-228600">
              <a:buFont typeface="Wingdings" panose="05000000000000000000" pitchFamily="2" charset="2"/>
              <a:buChar char="§"/>
            </a:pPr>
            <a:endParaRPr lang="en-US" altLang="en-US" sz="2400" dirty="0"/>
          </a:p>
          <a:p>
            <a:pPr marL="228600" lvl="2" indent="-228600">
              <a:buFont typeface="Wingdings" panose="05000000000000000000" pitchFamily="2" charset="2"/>
              <a:buChar char="§"/>
            </a:pPr>
            <a:r>
              <a:rPr lang="en-US" altLang="en-US" sz="2400" dirty="0"/>
              <a:t>State or federal law prohibits you from acknowledging whether the record exists or that acknowledging whether the record exists would result in the loss of federal benefits or other sanction. Cite the applicable law.</a:t>
            </a:r>
            <a:r>
              <a:rPr lang="en-US" altLang="en-US" sz="1400" dirty="0"/>
              <a:t>     </a:t>
            </a:r>
            <a:endParaRPr lang="en-US" altLang="en-US" sz="2400" dirty="0"/>
          </a:p>
          <a:p>
            <a:endParaRPr lang="en-US" altLang="en-US" sz="2400" dirty="0"/>
          </a:p>
        </p:txBody>
      </p:sp>
    </p:spTree>
    <p:extLst>
      <p:ext uri="{BB962C8B-B14F-4D97-AF65-F5344CB8AC3E}">
        <p14:creationId xmlns:p14="http://schemas.microsoft.com/office/powerpoint/2010/main" val="320377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eaLnBrk="1" hangingPunct="1">
              <a:buNone/>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EC34B9BC-7FE3-4637-9A20-5B2B237822F3}"/>
              </a:ext>
            </a:extLst>
          </p:cNvPr>
          <p:cNvSpPr/>
          <p:nvPr/>
        </p:nvSpPr>
        <p:spPr>
          <a:xfrm>
            <a:off x="598516" y="1257300"/>
            <a:ext cx="10889673" cy="4185761"/>
          </a:xfrm>
          <a:prstGeom prst="rect">
            <a:avLst/>
          </a:prstGeom>
        </p:spPr>
        <p:txBody>
          <a:bodyPr wrap="square">
            <a:spAutoFit/>
          </a:bodyPr>
          <a:lstStyle/>
          <a:p>
            <a:pPr>
              <a:spcBef>
                <a:spcPts val="580"/>
              </a:spcBef>
              <a:defRPr/>
            </a:pPr>
            <a:r>
              <a:rPr lang="en-US" sz="3200" dirty="0">
                <a:solidFill>
                  <a:schemeClr val="tx1">
                    <a:lumMod val="85000"/>
                    <a:lumOff val="15000"/>
                  </a:schemeClr>
                </a:solidFill>
              </a:rPr>
              <a:t>Provide a copy in the form requested, if available. If it is not available in the form requested, make it available in the form in which it is maintained.</a:t>
            </a:r>
          </a:p>
          <a:p>
            <a:pPr>
              <a:spcBef>
                <a:spcPts val="580"/>
              </a:spcBef>
              <a:defRPr/>
            </a:pPr>
            <a:endParaRPr lang="en-US" sz="3200" b="1" dirty="0">
              <a:solidFill>
                <a:schemeClr val="tx1">
                  <a:lumMod val="85000"/>
                  <a:lumOff val="15000"/>
                </a:schemeClr>
              </a:solidFill>
            </a:endParaRPr>
          </a:p>
          <a:p>
            <a:pPr>
              <a:spcBef>
                <a:spcPts val="580"/>
              </a:spcBef>
              <a:defRPr/>
            </a:pPr>
            <a:r>
              <a:rPr lang="en-US" sz="3200" dirty="0">
                <a:solidFill>
                  <a:schemeClr val="tx1">
                    <a:lumMod val="85000"/>
                    <a:lumOff val="15000"/>
                  </a:schemeClr>
                </a:solidFill>
              </a:rPr>
              <a:t>In lieu of providing a copy of the record, the public body may prepare and release a condensation from the record of the significant facts that are not otherwise exempt from disclosure. [ORS 192.423] </a:t>
            </a:r>
          </a:p>
        </p:txBody>
      </p:sp>
    </p:spTree>
    <p:extLst>
      <p:ext uri="{BB962C8B-B14F-4D97-AF65-F5344CB8AC3E}">
        <p14:creationId xmlns:p14="http://schemas.microsoft.com/office/powerpoint/2010/main" val="13459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D4205C65-1A6E-4845-86ED-C38192B2B503}"/>
              </a:ext>
            </a:extLst>
          </p:cNvPr>
          <p:cNvSpPr/>
          <p:nvPr/>
        </p:nvSpPr>
        <p:spPr>
          <a:xfrm>
            <a:off x="321565" y="828136"/>
            <a:ext cx="11306843" cy="6689011"/>
          </a:xfrm>
          <a:prstGeom prst="rect">
            <a:avLst/>
          </a:prstGeom>
        </p:spPr>
        <p:txBody>
          <a:bodyPr wrap="square">
            <a:spAutoFit/>
          </a:bodyPr>
          <a:lstStyle/>
          <a:p>
            <a:pPr>
              <a:spcBef>
                <a:spcPts val="370"/>
              </a:spcBef>
              <a:tabLst>
                <a:tab pos="1319213" algn="l"/>
              </a:tabLst>
              <a:defRPr/>
            </a:pPr>
            <a:r>
              <a:rPr lang="en-US" sz="2800" dirty="0">
                <a:solidFill>
                  <a:schemeClr val="tx1">
                    <a:lumMod val="85000"/>
                    <a:lumOff val="15000"/>
                  </a:schemeClr>
                </a:solidFill>
              </a:rPr>
              <a:t>A citizen asks for written minutes of a meeting to be transcribed onto an audiotape. Is the district required to do this?</a:t>
            </a:r>
          </a:p>
          <a:p>
            <a:pPr>
              <a:spcBef>
                <a:spcPts val="370"/>
              </a:spcBef>
              <a:tabLst>
                <a:tab pos="1319213" algn="l"/>
              </a:tabLst>
              <a:defRPr/>
            </a:pPr>
            <a:endParaRPr lang="en-US" sz="2800" dirty="0">
              <a:solidFill>
                <a:schemeClr val="tx1">
                  <a:lumMod val="85000"/>
                  <a:lumOff val="15000"/>
                </a:schemeClr>
              </a:solidFill>
            </a:endParaRPr>
          </a:p>
          <a:p>
            <a:pPr lvl="1" indent="-457200">
              <a:spcBef>
                <a:spcPts val="370"/>
              </a:spcBef>
              <a:buClr>
                <a:schemeClr val="tx1"/>
              </a:buClr>
              <a:buFont typeface="+mj-lt"/>
              <a:buAutoNum type="alphaUcPeriod"/>
              <a:tabLst>
                <a:tab pos="1319213" algn="l"/>
              </a:tabLst>
              <a:defRPr/>
            </a:pPr>
            <a:r>
              <a:rPr lang="en-US" sz="2800" dirty="0"/>
              <a:t>No, because this is not the form in which the records are kept.</a:t>
            </a:r>
          </a:p>
          <a:p>
            <a:pPr lvl="1" indent="-457200">
              <a:spcBef>
                <a:spcPts val="370"/>
              </a:spcBef>
              <a:buClr>
                <a:schemeClr val="tx1"/>
              </a:buClr>
              <a:buFont typeface="+mj-lt"/>
              <a:buAutoNum type="alphaUcPeriod"/>
              <a:tabLst>
                <a:tab pos="1319213" algn="l"/>
              </a:tabLst>
              <a:defRPr/>
            </a:pPr>
            <a:endParaRPr lang="en-US" sz="2800" dirty="0"/>
          </a:p>
          <a:p>
            <a:pPr lvl="1" indent="-457200">
              <a:spcBef>
                <a:spcPts val="370"/>
              </a:spcBef>
              <a:buClr>
                <a:schemeClr val="tx1"/>
              </a:buClr>
              <a:buFont typeface="+mj-lt"/>
              <a:buAutoNum type="alphaUcPeriod"/>
              <a:tabLst>
                <a:tab pos="1319213" algn="l"/>
              </a:tabLst>
              <a:defRPr/>
            </a:pPr>
            <a:r>
              <a:rPr lang="en-US" sz="2800" dirty="0"/>
              <a:t>Yes, if the person requesting the audiotape is blind. </a:t>
            </a:r>
          </a:p>
          <a:p>
            <a:pPr marL="0" lvl="1">
              <a:spcBef>
                <a:spcPts val="370"/>
              </a:spcBef>
              <a:buClr>
                <a:schemeClr val="tx1"/>
              </a:buClr>
              <a:tabLst>
                <a:tab pos="1319213" algn="l"/>
              </a:tabLst>
              <a:defRPr/>
            </a:pPr>
            <a:endParaRPr lang="en-US" sz="2800" dirty="0"/>
          </a:p>
          <a:p>
            <a:pPr marL="514350" lvl="1" indent="-514350">
              <a:spcBef>
                <a:spcPts val="370"/>
              </a:spcBef>
              <a:buClr>
                <a:schemeClr val="tx1"/>
              </a:buClr>
              <a:buAutoNum type="alphaUcPeriod" startAt="3"/>
              <a:tabLst>
                <a:tab pos="1319213" algn="l"/>
              </a:tabLst>
              <a:defRPr/>
            </a:pPr>
            <a:r>
              <a:rPr lang="en-US" sz="2800" dirty="0"/>
              <a:t>Yes, if the person doesn’t have email or a mailing address.</a:t>
            </a:r>
          </a:p>
          <a:p>
            <a:pPr marL="0" lvl="1">
              <a:spcBef>
                <a:spcPts val="370"/>
              </a:spcBef>
              <a:buClr>
                <a:schemeClr val="tx1"/>
              </a:buClr>
              <a:tabLst>
                <a:tab pos="1319213" algn="l"/>
              </a:tabLst>
              <a:defRPr/>
            </a:pPr>
            <a:endParaRPr lang="en-US" sz="2800" dirty="0"/>
          </a:p>
          <a:p>
            <a:pPr marL="0" lvl="1">
              <a:spcBef>
                <a:spcPts val="370"/>
              </a:spcBef>
              <a:buClr>
                <a:schemeClr val="tx1"/>
              </a:buClr>
              <a:tabLst>
                <a:tab pos="1319213" algn="l"/>
              </a:tabLst>
              <a:defRPr/>
            </a:pPr>
            <a:r>
              <a:rPr lang="en-US" sz="2800" dirty="0"/>
              <a:t>D.  Yes, the district must accommodate all requests for public records.</a:t>
            </a:r>
          </a:p>
          <a:p>
            <a:pPr marL="514350" lvl="1" indent="-514350">
              <a:spcBef>
                <a:spcPts val="370"/>
              </a:spcBef>
              <a:buClr>
                <a:schemeClr val="tx1"/>
              </a:buClr>
              <a:buAutoNum type="alphaUcPeriod" startAt="3"/>
              <a:tabLst>
                <a:tab pos="1319213" algn="l"/>
              </a:tabLst>
              <a:defRPr/>
            </a:pPr>
            <a:endParaRPr lang="en-US" sz="2800" dirty="0"/>
          </a:p>
          <a:p>
            <a:pPr lvl="1" indent="-457200">
              <a:spcBef>
                <a:spcPts val="370"/>
              </a:spcBef>
              <a:buClr>
                <a:schemeClr val="accent5"/>
              </a:buClr>
              <a:buAutoNum type="alphaUcPeriod"/>
              <a:tabLst>
                <a:tab pos="1319213" algn="l"/>
              </a:tabLst>
              <a:defRPr/>
            </a:pPr>
            <a:endParaRPr lang="en-US" sz="2800" dirty="0"/>
          </a:p>
          <a:p>
            <a:pPr lvl="1" indent="-457200">
              <a:spcBef>
                <a:spcPts val="370"/>
              </a:spcBef>
              <a:buClr>
                <a:schemeClr val="accent5"/>
              </a:buClr>
              <a:buNone/>
              <a:tabLst>
                <a:tab pos="1319213" algn="l"/>
              </a:tabLst>
              <a:defRPr/>
            </a:pPr>
            <a:endParaRPr lang="en-US" sz="2800" dirty="0"/>
          </a:p>
        </p:txBody>
      </p:sp>
    </p:spTree>
    <p:extLst>
      <p:ext uri="{BB962C8B-B14F-4D97-AF65-F5344CB8AC3E}">
        <p14:creationId xmlns:p14="http://schemas.microsoft.com/office/powerpoint/2010/main" val="422918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D4205C65-1A6E-4845-86ED-C38192B2B503}"/>
              </a:ext>
            </a:extLst>
          </p:cNvPr>
          <p:cNvSpPr/>
          <p:nvPr/>
        </p:nvSpPr>
        <p:spPr>
          <a:xfrm>
            <a:off x="321564" y="459396"/>
            <a:ext cx="11543451" cy="6689011"/>
          </a:xfrm>
          <a:prstGeom prst="rect">
            <a:avLst/>
          </a:prstGeom>
        </p:spPr>
        <p:txBody>
          <a:bodyPr wrap="square">
            <a:spAutoFit/>
          </a:bodyPr>
          <a:lstStyle/>
          <a:p>
            <a:pPr>
              <a:spcBef>
                <a:spcPts val="370"/>
              </a:spcBef>
              <a:tabLst>
                <a:tab pos="1319213" algn="l"/>
              </a:tabLst>
              <a:defRPr/>
            </a:pPr>
            <a:endParaRPr lang="en-US" sz="2800" dirty="0">
              <a:solidFill>
                <a:schemeClr val="tx1">
                  <a:lumMod val="85000"/>
                  <a:lumOff val="15000"/>
                </a:schemeClr>
              </a:solidFill>
            </a:endParaRPr>
          </a:p>
          <a:p>
            <a:pPr>
              <a:spcBef>
                <a:spcPts val="370"/>
              </a:spcBef>
              <a:tabLst>
                <a:tab pos="1319213" algn="l"/>
              </a:tabLst>
              <a:defRPr/>
            </a:pPr>
            <a:r>
              <a:rPr lang="en-US" sz="2800" dirty="0">
                <a:solidFill>
                  <a:schemeClr val="tx1">
                    <a:lumMod val="85000"/>
                    <a:lumOff val="15000"/>
                  </a:schemeClr>
                </a:solidFill>
              </a:rPr>
              <a:t>A citizen asks for written minutes of a meeting to be transcribed onto an audiotape. Is the district required to do this?</a:t>
            </a:r>
          </a:p>
          <a:p>
            <a:pPr>
              <a:spcBef>
                <a:spcPts val="370"/>
              </a:spcBef>
              <a:tabLst>
                <a:tab pos="1319213" algn="l"/>
              </a:tabLst>
              <a:defRPr/>
            </a:pPr>
            <a:endParaRPr lang="en-US" sz="2800" dirty="0">
              <a:solidFill>
                <a:schemeClr val="tx1">
                  <a:lumMod val="85000"/>
                  <a:lumOff val="15000"/>
                </a:schemeClr>
              </a:solidFill>
            </a:endParaRPr>
          </a:p>
          <a:p>
            <a:pPr lvl="1" indent="-457200">
              <a:spcBef>
                <a:spcPts val="370"/>
              </a:spcBef>
              <a:buClr>
                <a:schemeClr val="tx1"/>
              </a:buClr>
              <a:buFont typeface="+mj-lt"/>
              <a:buAutoNum type="alphaUcPeriod"/>
              <a:tabLst>
                <a:tab pos="1319213" algn="l"/>
              </a:tabLst>
              <a:defRPr/>
            </a:pPr>
            <a:r>
              <a:rPr lang="en-US" sz="2800" dirty="0"/>
              <a:t>No, because this is not the form in which the records are kept.</a:t>
            </a:r>
          </a:p>
          <a:p>
            <a:pPr lvl="1" indent="-457200">
              <a:spcBef>
                <a:spcPts val="370"/>
              </a:spcBef>
              <a:buClr>
                <a:schemeClr val="tx1"/>
              </a:buClr>
              <a:buFont typeface="+mj-lt"/>
              <a:buAutoNum type="alphaUcPeriod"/>
              <a:tabLst>
                <a:tab pos="1319213" algn="l"/>
              </a:tabLst>
              <a:defRPr/>
            </a:pPr>
            <a:endParaRPr lang="en-US" sz="2800" dirty="0"/>
          </a:p>
          <a:p>
            <a:pPr marL="0" lvl="1">
              <a:spcBef>
                <a:spcPts val="370"/>
              </a:spcBef>
              <a:buClr>
                <a:schemeClr val="tx1"/>
              </a:buClr>
              <a:tabLst>
                <a:tab pos="1319213" algn="l"/>
              </a:tabLst>
              <a:defRPr/>
            </a:pPr>
            <a:r>
              <a:rPr lang="en-US" sz="2800" b="1" dirty="0">
                <a:solidFill>
                  <a:srgbClr val="FFC000"/>
                </a:solidFill>
              </a:rPr>
              <a:t>B.  Yes, if the person requesting the audiotape is blind.</a:t>
            </a:r>
          </a:p>
          <a:p>
            <a:pPr marL="0" lvl="1">
              <a:spcBef>
                <a:spcPts val="370"/>
              </a:spcBef>
              <a:buClr>
                <a:schemeClr val="tx1"/>
              </a:buClr>
              <a:tabLst>
                <a:tab pos="1319213" algn="l"/>
              </a:tabLst>
              <a:defRPr/>
            </a:pPr>
            <a:endParaRPr lang="en-US" sz="2800" dirty="0"/>
          </a:p>
          <a:p>
            <a:pPr marL="0" lvl="1">
              <a:spcBef>
                <a:spcPts val="370"/>
              </a:spcBef>
              <a:buClr>
                <a:schemeClr val="tx1"/>
              </a:buClr>
              <a:tabLst>
                <a:tab pos="1319213" algn="l"/>
              </a:tabLst>
              <a:defRPr/>
            </a:pPr>
            <a:r>
              <a:rPr lang="en-US" sz="2800" dirty="0"/>
              <a:t>C. Yes, if the person doesn’t have email or a mailing address.</a:t>
            </a:r>
          </a:p>
          <a:p>
            <a:pPr marL="0" lvl="1">
              <a:spcBef>
                <a:spcPts val="370"/>
              </a:spcBef>
              <a:buClr>
                <a:schemeClr val="tx1"/>
              </a:buClr>
              <a:tabLst>
                <a:tab pos="1319213" algn="l"/>
              </a:tabLst>
              <a:defRPr/>
            </a:pPr>
            <a:endParaRPr lang="en-US" sz="2800" dirty="0"/>
          </a:p>
          <a:p>
            <a:pPr marL="0" lvl="1">
              <a:spcBef>
                <a:spcPts val="370"/>
              </a:spcBef>
              <a:buClr>
                <a:schemeClr val="tx1"/>
              </a:buClr>
              <a:tabLst>
                <a:tab pos="1319213" algn="l"/>
              </a:tabLst>
              <a:defRPr/>
            </a:pPr>
            <a:r>
              <a:rPr lang="en-US" sz="2800" dirty="0"/>
              <a:t>D. Yes, the district must accommodate all requests for public records.</a:t>
            </a:r>
          </a:p>
          <a:p>
            <a:pPr lvl="1" indent="-457200">
              <a:spcBef>
                <a:spcPts val="370"/>
              </a:spcBef>
              <a:buClr>
                <a:schemeClr val="tx1"/>
              </a:buClr>
              <a:buFont typeface="+mj-lt"/>
              <a:buAutoNum type="alphaUcPeriod"/>
              <a:tabLst>
                <a:tab pos="1319213" algn="l"/>
              </a:tabLst>
              <a:defRPr/>
            </a:pPr>
            <a:endParaRPr lang="en-US" sz="2800" dirty="0"/>
          </a:p>
          <a:p>
            <a:pPr lvl="1" indent="-457200">
              <a:spcBef>
                <a:spcPts val="370"/>
              </a:spcBef>
              <a:buClr>
                <a:schemeClr val="accent5"/>
              </a:buClr>
              <a:buAutoNum type="alphaUcPeriod"/>
              <a:tabLst>
                <a:tab pos="1319213" algn="l"/>
              </a:tabLst>
              <a:defRPr/>
            </a:pPr>
            <a:endParaRPr lang="en-US" sz="2800" dirty="0">
              <a:solidFill>
                <a:srgbClr val="00B0F0"/>
              </a:solidFill>
            </a:endParaRPr>
          </a:p>
        </p:txBody>
      </p:sp>
    </p:spTree>
    <p:extLst>
      <p:ext uri="{BB962C8B-B14F-4D97-AF65-F5344CB8AC3E}">
        <p14:creationId xmlns:p14="http://schemas.microsoft.com/office/powerpoint/2010/main" val="51721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2" name="Rectangle 1">
            <a:extLst>
              <a:ext uri="{FF2B5EF4-FFF2-40B4-BE49-F238E27FC236}">
                <a16:creationId xmlns:a16="http://schemas.microsoft.com/office/drawing/2014/main" id="{2FFB33FE-5C3D-45DB-8866-0947C1193EB5}"/>
              </a:ext>
            </a:extLst>
          </p:cNvPr>
          <p:cNvSpPr/>
          <p:nvPr/>
        </p:nvSpPr>
        <p:spPr>
          <a:xfrm>
            <a:off x="515389" y="643837"/>
            <a:ext cx="11448191" cy="5555367"/>
          </a:xfrm>
          <a:prstGeom prst="rect">
            <a:avLst/>
          </a:prstGeom>
        </p:spPr>
        <p:txBody>
          <a:bodyPr wrap="square">
            <a:spAutoFit/>
          </a:bodyPr>
          <a:lstStyle/>
          <a:p>
            <a:pPr>
              <a:spcBef>
                <a:spcPts val="580"/>
              </a:spcBef>
              <a:defRPr/>
            </a:pPr>
            <a:r>
              <a:rPr lang="en-US" sz="3200" b="1" dirty="0">
                <a:solidFill>
                  <a:schemeClr val="tx1">
                    <a:lumMod val="85000"/>
                    <a:lumOff val="15000"/>
                  </a:schemeClr>
                </a:solidFill>
              </a:rPr>
              <a:t>Fees.</a:t>
            </a: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The Board may establish fees “reasonably calculated to reimburse the public body for the actual cost of making public records available, including costs for summarizing, compiling or tailoring the public records, either in organization or media, to meet the person’s request.”</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Fees may include the cost of time spent by an attorney for District to review the public records, redacting material, or segregating the records into exempt and nonexempt records. Does not include the cost of time spent by an attorney in determining the application of the law.</a:t>
            </a:r>
          </a:p>
        </p:txBody>
      </p:sp>
    </p:spTree>
    <p:extLst>
      <p:ext uri="{BB962C8B-B14F-4D97-AF65-F5344CB8AC3E}">
        <p14:creationId xmlns:p14="http://schemas.microsoft.com/office/powerpoint/2010/main" val="360474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1E23A2C3-5AE2-4D13-9AB0-621A5CB6FE0B}"/>
              </a:ext>
            </a:extLst>
          </p:cNvPr>
          <p:cNvSpPr/>
          <p:nvPr/>
        </p:nvSpPr>
        <p:spPr>
          <a:xfrm>
            <a:off x="482138" y="1181099"/>
            <a:ext cx="11382877" cy="4124206"/>
          </a:xfrm>
          <a:prstGeom prst="rect">
            <a:avLst/>
          </a:prstGeom>
        </p:spPr>
        <p:txBody>
          <a:bodyPr wrap="square">
            <a:spAutoFit/>
          </a:bodyPr>
          <a:lstStyle/>
          <a:p>
            <a:pPr>
              <a:spcBef>
                <a:spcPts val="580"/>
              </a:spcBef>
              <a:defRPr/>
            </a:pPr>
            <a:r>
              <a:rPr lang="en-US" sz="2800" dirty="0">
                <a:solidFill>
                  <a:schemeClr val="tx1">
                    <a:lumMod val="85000"/>
                    <a:lumOff val="15000"/>
                  </a:schemeClr>
                </a:solidFill>
              </a:rPr>
              <a:t>If the fee will be greater than $25, the District first must provide the requestor with a written notification of the estimated amount of the fee and wait for the requestor to confirm that he/she wants to proceed.  </a:t>
            </a:r>
          </a:p>
          <a:p>
            <a:pPr>
              <a:spcBef>
                <a:spcPts val="580"/>
              </a:spcBef>
              <a:defRPr/>
            </a:pPr>
            <a:endParaRPr lang="en-US" sz="2800" dirty="0">
              <a:solidFill>
                <a:schemeClr val="tx1">
                  <a:lumMod val="85000"/>
                  <a:lumOff val="15000"/>
                </a:schemeClr>
              </a:solidFill>
            </a:endParaRPr>
          </a:p>
          <a:p>
            <a:pPr>
              <a:spcBef>
                <a:spcPts val="580"/>
              </a:spcBef>
              <a:defRPr/>
            </a:pPr>
            <a:r>
              <a:rPr lang="en-US" sz="2800" dirty="0">
                <a:solidFill>
                  <a:schemeClr val="tx1">
                    <a:lumMod val="85000"/>
                    <a:lumOff val="15000"/>
                  </a:schemeClr>
                </a:solidFill>
              </a:rPr>
              <a:t>The Custodian may furnish copies without charge or at a substantially reduced fee if the custodian determines that the waiver or reduction of fees is in the public interest because making the record available primarily benefits the general public.</a:t>
            </a:r>
          </a:p>
        </p:txBody>
      </p:sp>
    </p:spTree>
    <p:extLst>
      <p:ext uri="{BB962C8B-B14F-4D97-AF65-F5344CB8AC3E}">
        <p14:creationId xmlns:p14="http://schemas.microsoft.com/office/powerpoint/2010/main" val="204159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5C45918A-1B06-4B9C-BDDA-1205B45B87D5}"/>
              </a:ext>
            </a:extLst>
          </p:cNvPr>
          <p:cNvSpPr/>
          <p:nvPr/>
        </p:nvSpPr>
        <p:spPr>
          <a:xfrm>
            <a:off x="831273" y="952499"/>
            <a:ext cx="10823171" cy="4785926"/>
          </a:xfrm>
          <a:prstGeom prst="rect">
            <a:avLst/>
          </a:prstGeom>
        </p:spPr>
        <p:txBody>
          <a:bodyPr wrap="square">
            <a:spAutoFit/>
          </a:bodyPr>
          <a:lstStyle/>
          <a:p>
            <a:pPr>
              <a:spcBef>
                <a:spcPts val="580"/>
              </a:spcBef>
              <a:buNone/>
              <a:defRPr/>
            </a:pPr>
            <a:r>
              <a:rPr lang="en-US" sz="2800" b="1" dirty="0">
                <a:solidFill>
                  <a:schemeClr val="tx1">
                    <a:lumMod val="85000"/>
                    <a:lumOff val="15000"/>
                  </a:schemeClr>
                </a:solidFill>
              </a:rPr>
              <a:t>Written policy requirements:</a:t>
            </a: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The Board must adopt written procedures for making public record requests that includes:</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lvl="1">
              <a:spcBef>
                <a:spcPts val="580"/>
              </a:spcBef>
              <a:defRPr/>
            </a:pPr>
            <a:r>
              <a:rPr lang="en-US" sz="2800" dirty="0">
                <a:solidFill>
                  <a:schemeClr val="tx1">
                    <a:lumMod val="85000"/>
                    <a:lumOff val="15000"/>
                  </a:schemeClr>
                </a:solidFill>
              </a:rPr>
              <a:t>(a) The name of one or more persons to whom public record requests may be sent, with addresses; and</a:t>
            </a:r>
          </a:p>
          <a:p>
            <a:pPr lvl="1">
              <a:spcBef>
                <a:spcPts val="580"/>
              </a:spcBef>
              <a:defRPr/>
            </a:pPr>
            <a:endParaRPr lang="en-US" sz="2800" dirty="0">
              <a:solidFill>
                <a:schemeClr val="tx1">
                  <a:lumMod val="85000"/>
                  <a:lumOff val="15000"/>
                </a:schemeClr>
              </a:solidFill>
            </a:endParaRPr>
          </a:p>
          <a:p>
            <a:pPr lvl="1">
              <a:spcBef>
                <a:spcPts val="580"/>
              </a:spcBef>
              <a:defRPr/>
            </a:pPr>
            <a:r>
              <a:rPr lang="en-US" sz="2800" dirty="0">
                <a:solidFill>
                  <a:schemeClr val="tx1">
                    <a:lumMod val="85000"/>
                    <a:lumOff val="15000"/>
                  </a:schemeClr>
                </a:solidFill>
              </a:rPr>
              <a:t>(b) The amounts of and the manner of calculating fees that the public body charges for responding to requests for public records.</a:t>
            </a:r>
          </a:p>
        </p:txBody>
      </p:sp>
    </p:spTree>
    <p:extLst>
      <p:ext uri="{BB962C8B-B14F-4D97-AF65-F5344CB8AC3E}">
        <p14:creationId xmlns:p14="http://schemas.microsoft.com/office/powerpoint/2010/main" val="222092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DED2B8B0-7027-4092-9295-EA6D7DB3D276}"/>
              </a:ext>
            </a:extLst>
          </p:cNvPr>
          <p:cNvSpPr/>
          <p:nvPr/>
        </p:nvSpPr>
        <p:spPr>
          <a:xfrm>
            <a:off x="897775" y="711200"/>
            <a:ext cx="10697326" cy="5501955"/>
          </a:xfrm>
          <a:prstGeom prst="rect">
            <a:avLst/>
          </a:prstGeom>
        </p:spPr>
        <p:txBody>
          <a:bodyPr wrap="square">
            <a:spAutoFit/>
          </a:bodyPr>
          <a:lstStyle/>
          <a:p>
            <a:pPr>
              <a:spcBef>
                <a:spcPts val="580"/>
              </a:spcBef>
              <a:buClr>
                <a:schemeClr val="hlink"/>
              </a:buClr>
              <a:buSzPct val="65000"/>
              <a:tabLst>
                <a:tab pos="1319213" algn="l"/>
              </a:tabLst>
              <a:defRPr/>
            </a:pPr>
            <a:r>
              <a:rPr lang="en-US" sz="2800" b="1" dirty="0">
                <a:solidFill>
                  <a:schemeClr val="tx1">
                    <a:lumMod val="85000"/>
                    <a:lumOff val="15000"/>
                  </a:schemeClr>
                </a:solidFill>
              </a:rPr>
              <a:t>Additional recommendations:</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Require requests to be in writing.</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Include times/days when inspection is permitted.</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Describe how fees will be calculated.</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List considerations for waiving or reducing fees.</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Post the policy.</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Apply it uniformly to everyone.</a:t>
            </a:r>
          </a:p>
          <a:p>
            <a:pPr marL="342900" lvl="1" indent="-342900">
              <a:lnSpc>
                <a:spcPct val="150000"/>
              </a:lnSpc>
              <a:spcBef>
                <a:spcPts val="580"/>
              </a:spcBef>
              <a:buClr>
                <a:schemeClr val="tx2"/>
              </a:buClr>
              <a:buSzPct val="65000"/>
              <a:buFont typeface="Wingdings" panose="05000000000000000000" pitchFamily="2" charset="2"/>
              <a:buChar char="§"/>
              <a:tabLst>
                <a:tab pos="1319213" algn="l"/>
              </a:tabLst>
              <a:defRPr/>
            </a:pPr>
            <a:r>
              <a:rPr lang="en-US" sz="2800" dirty="0">
                <a:solidFill>
                  <a:schemeClr val="tx1">
                    <a:lumMod val="85000"/>
                    <a:lumOff val="15000"/>
                  </a:schemeClr>
                </a:solidFill>
              </a:rPr>
              <a:t>If in doubt, don’t respond without a lawyer’s advice.</a:t>
            </a:r>
          </a:p>
        </p:txBody>
      </p:sp>
    </p:spTree>
    <p:extLst>
      <p:ext uri="{BB962C8B-B14F-4D97-AF65-F5344CB8AC3E}">
        <p14:creationId xmlns:p14="http://schemas.microsoft.com/office/powerpoint/2010/main" val="83921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1346662"/>
            <a:ext cx="4228757" cy="4547461"/>
          </a:xfrm>
        </p:spPr>
        <p:txBody>
          <a:bodyPr>
            <a:normAutofit/>
          </a:bodyPr>
          <a:lstStyle/>
          <a:p>
            <a:pPr algn="r">
              <a:defRPr/>
            </a:pPr>
            <a:r>
              <a:rPr lang="en-US" altLang="en-US" dirty="0">
                <a:solidFill>
                  <a:srgbClr val="FFC000"/>
                </a:solidFill>
                <a:ea typeface="Trebuchet MS" panose="020B0603020202020204" pitchFamily="34" charset="0"/>
                <a:cs typeface="Trebuchet MS" panose="020B0603020202020204" pitchFamily="34" charset="0"/>
              </a:rPr>
              <a:t>topics to cover</a:t>
            </a: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1496292"/>
            <a:ext cx="6246151" cy="3108543"/>
          </a:xfrm>
          <a:prstGeom prst="rect">
            <a:avLst/>
          </a:prstGeom>
        </p:spPr>
        <p:txBody>
          <a:bodyPr wrap="square">
            <a:spAutoFit/>
          </a:bodyPr>
          <a:lstStyle/>
          <a:p>
            <a:pPr marL="571500" indent="-457200">
              <a:buFont typeface="Wingdings" panose="05000000000000000000" pitchFamily="2" charset="2"/>
              <a:buChar char="§"/>
            </a:pPr>
            <a:r>
              <a:rPr lang="en-US" altLang="en-US" sz="2800" dirty="0"/>
              <a:t>Application of the law</a:t>
            </a:r>
          </a:p>
          <a:p>
            <a:pPr marL="114300"/>
            <a:endParaRPr lang="en-US" altLang="en-US" sz="2800" dirty="0"/>
          </a:p>
          <a:p>
            <a:pPr marL="571500" indent="-457200">
              <a:buFont typeface="Wingdings" panose="05000000000000000000" pitchFamily="2" charset="2"/>
              <a:buChar char="§"/>
            </a:pPr>
            <a:r>
              <a:rPr lang="en-US" altLang="en-US" sz="2800" dirty="0"/>
              <a:t>Disclosure requirements</a:t>
            </a:r>
          </a:p>
          <a:p>
            <a:pPr marL="114300"/>
            <a:endParaRPr lang="en-US" altLang="en-US" sz="2800" dirty="0"/>
          </a:p>
          <a:p>
            <a:pPr marL="571500" indent="-457200">
              <a:buFont typeface="Wingdings" panose="05000000000000000000" pitchFamily="2" charset="2"/>
              <a:buChar char="§"/>
            </a:pPr>
            <a:r>
              <a:rPr lang="en-US" altLang="en-US" sz="2800" dirty="0"/>
              <a:t>Exemptions from disclosure</a:t>
            </a:r>
          </a:p>
          <a:p>
            <a:pPr marL="114300"/>
            <a:endParaRPr lang="en-US" altLang="en-US" sz="2800" dirty="0"/>
          </a:p>
          <a:p>
            <a:pPr marL="571500" indent="-457200">
              <a:buFont typeface="Wingdings" panose="05000000000000000000" pitchFamily="2" charset="2"/>
              <a:buChar char="§"/>
            </a:pPr>
            <a:r>
              <a:rPr lang="en-US" altLang="en-US" sz="2800" dirty="0"/>
              <a:t>Retention</a:t>
            </a:r>
          </a:p>
        </p:txBody>
      </p:sp>
    </p:spTree>
    <p:extLst>
      <p:ext uri="{BB962C8B-B14F-4D97-AF65-F5344CB8AC3E}">
        <p14:creationId xmlns:p14="http://schemas.microsoft.com/office/powerpoint/2010/main" val="2571812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408823" y="1884872"/>
            <a:ext cx="4228757" cy="3836723"/>
          </a:xfrm>
        </p:spPr>
        <p:txBody>
          <a:bodyPr>
            <a:normAutofit fontScale="90000"/>
          </a:bodyPr>
          <a:lstStyle/>
          <a:p>
            <a:pPr algn="r">
              <a:defRPr/>
            </a:pPr>
            <a:r>
              <a:rPr lang="en-US" altLang="en-US" b="1" dirty="0">
                <a:solidFill>
                  <a:srgbClr val="FFC000"/>
                </a:solidFill>
                <a:ea typeface="Trebuchet MS" panose="020B0603020202020204" pitchFamily="34" charset="0"/>
                <a:cs typeface="Trebuchet MS" panose="020B0603020202020204" pitchFamily="34" charset="0"/>
              </a:rPr>
              <a:t>exemptions from disclosure*</a:t>
            </a:r>
            <a:br>
              <a:rPr lang="en-US" altLang="en-US" b="1" dirty="0">
                <a:solidFill>
                  <a:srgbClr val="FFC000"/>
                </a:solidFill>
                <a:ea typeface="Trebuchet MS" panose="020B0603020202020204" pitchFamily="34" charset="0"/>
                <a:cs typeface="Trebuchet MS" panose="020B0603020202020204" pitchFamily="34" charset="0"/>
              </a:rPr>
            </a:br>
            <a:br>
              <a:rPr lang="en-US" altLang="en-US" dirty="0">
                <a:solidFill>
                  <a:schemeClr val="accent1"/>
                </a:solidFill>
                <a:ea typeface="Trebuchet MS" panose="020B0603020202020204" pitchFamily="34" charset="0"/>
                <a:cs typeface="Trebuchet MS" panose="020B0603020202020204" pitchFamily="34" charset="0"/>
              </a:rPr>
            </a:br>
            <a:r>
              <a:rPr lang="en-US" altLang="en-US" sz="2000" dirty="0"/>
              <a:t>* These are examples, only.  </a:t>
            </a:r>
            <a:br>
              <a:rPr lang="en-US" altLang="en-US" sz="2000" dirty="0"/>
            </a:br>
            <a:r>
              <a:rPr lang="en-US" altLang="en-US" sz="2000" dirty="0"/>
              <a:t>Please don’t rely on these slides and then tell everybody a lawyer </a:t>
            </a:r>
            <a:br>
              <a:rPr lang="en-US" altLang="en-US" sz="2000" dirty="0"/>
            </a:br>
            <a:r>
              <a:rPr lang="en-US" altLang="en-US" sz="2000" dirty="0"/>
              <a:t>told you what to do.</a:t>
            </a:r>
            <a:br>
              <a:rPr lang="en-US" altLang="en-US" sz="2000" dirty="0"/>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4" name="Rectangle 3">
            <a:extLst>
              <a:ext uri="{FF2B5EF4-FFF2-40B4-BE49-F238E27FC236}">
                <a16:creationId xmlns:a16="http://schemas.microsoft.com/office/drawing/2014/main" id="{06DD33F7-8F44-494C-93F0-2A464BD25E61}"/>
              </a:ext>
            </a:extLst>
          </p:cNvPr>
          <p:cNvSpPr/>
          <p:nvPr/>
        </p:nvSpPr>
        <p:spPr>
          <a:xfrm>
            <a:off x="4758273" y="812801"/>
            <a:ext cx="7106742" cy="5927264"/>
          </a:xfrm>
          <a:prstGeom prst="rect">
            <a:avLst/>
          </a:prstGeom>
        </p:spPr>
        <p:txBody>
          <a:bodyPr wrap="square">
            <a:spAutoFit/>
          </a:bodyPr>
          <a:lstStyle/>
          <a:p>
            <a:pPr marL="342900" indent="-342900">
              <a:spcBef>
                <a:spcPts val="580"/>
              </a:spcBef>
              <a:buFont typeface="Wingdings" panose="05000000000000000000" pitchFamily="2" charset="2"/>
              <a:buChar char="§"/>
              <a:defRPr/>
            </a:pPr>
            <a:r>
              <a:rPr lang="en-US" sz="2400" dirty="0">
                <a:solidFill>
                  <a:schemeClr val="tx1">
                    <a:lumMod val="85000"/>
                    <a:lumOff val="15000"/>
                  </a:schemeClr>
                </a:solidFill>
              </a:rPr>
              <a:t>If requested in writing, address, home telephone number and email address if the individual demonstrates to the satisfaction of the public body that doing so could endanger the personal safety of the individual or a family member residing with them.</a:t>
            </a:r>
          </a:p>
          <a:p>
            <a:pPr marL="342900" indent="-342900">
              <a:spcBef>
                <a:spcPts val="500"/>
              </a:spcBef>
              <a:buFont typeface="Wingdings" panose="05000000000000000000" pitchFamily="2" charset="2"/>
              <a:buChar char="§"/>
              <a:defRPr/>
            </a:pPr>
            <a:endParaRPr lang="en-US" sz="2400" dirty="0">
              <a:solidFill>
                <a:schemeClr val="tx1">
                  <a:lumMod val="85000"/>
                  <a:lumOff val="15000"/>
                </a:schemeClr>
              </a:solidFill>
            </a:endParaRPr>
          </a:p>
          <a:p>
            <a:pPr marL="342900" indent="-342900">
              <a:spcBef>
                <a:spcPts val="580"/>
              </a:spcBef>
              <a:buFont typeface="Wingdings" panose="05000000000000000000" pitchFamily="2" charset="2"/>
              <a:buChar char="§"/>
              <a:defRPr/>
            </a:pPr>
            <a:r>
              <a:rPr lang="en-US" sz="2400" dirty="0">
                <a:solidFill>
                  <a:schemeClr val="tx1">
                    <a:lumMod val="85000"/>
                    <a:lumOff val="15000"/>
                  </a:schemeClr>
                </a:solidFill>
              </a:rPr>
              <a:t>Employee photo ID badges.</a:t>
            </a:r>
          </a:p>
          <a:p>
            <a:pPr marL="342900" indent="-342900">
              <a:spcBef>
                <a:spcPts val="580"/>
              </a:spcBef>
              <a:buFont typeface="Wingdings" panose="05000000000000000000" pitchFamily="2" charset="2"/>
              <a:buChar char="§"/>
              <a:defRPr/>
            </a:pPr>
            <a:endParaRPr lang="en-US" sz="2400" dirty="0">
              <a:solidFill>
                <a:schemeClr val="tx1">
                  <a:lumMod val="85000"/>
                  <a:lumOff val="15000"/>
                </a:schemeClr>
              </a:solidFill>
            </a:endParaRPr>
          </a:p>
          <a:p>
            <a:pPr marL="342900" indent="-342900">
              <a:spcBef>
                <a:spcPts val="580"/>
              </a:spcBef>
              <a:buFont typeface="Wingdings" panose="05000000000000000000" pitchFamily="2" charset="2"/>
              <a:buChar char="§"/>
              <a:defRPr/>
            </a:pPr>
            <a:r>
              <a:rPr lang="en-US" sz="2400" dirty="0">
                <a:solidFill>
                  <a:schemeClr val="tx1">
                    <a:lumMod val="85000"/>
                    <a:lumOff val="15000"/>
                  </a:schemeClr>
                </a:solidFill>
              </a:rPr>
              <a:t>Email addresses in possession of local government (e.g., for employees, clients, stakeholders, newsletter subscribers, vendors), except those assigned for official use by public employee.</a:t>
            </a:r>
          </a:p>
        </p:txBody>
      </p:sp>
    </p:spTree>
    <p:extLst>
      <p:ext uri="{BB962C8B-B14F-4D97-AF65-F5344CB8AC3E}">
        <p14:creationId xmlns:p14="http://schemas.microsoft.com/office/powerpoint/2010/main" val="183516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8BD7F3C9-43E4-4719-9804-20EECF88F2BA}"/>
              </a:ext>
            </a:extLst>
          </p:cNvPr>
          <p:cNvSpPr/>
          <p:nvPr/>
        </p:nvSpPr>
        <p:spPr>
          <a:xfrm>
            <a:off x="947651" y="850900"/>
            <a:ext cx="10917364" cy="5493812"/>
          </a:xfrm>
          <a:prstGeom prst="rect">
            <a:avLst/>
          </a:prstGeom>
        </p:spPr>
        <p:txBody>
          <a:bodyPr wrap="square">
            <a:spAutoFit/>
          </a:bodyPr>
          <a:lstStyle/>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Information of a personal nature such as but not limited to that kept in a personal, medical or similar file, if public disclosure would constitute an unreasonable invasion of privacy.</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Personally identifiable information (e.g., home address, SSN, driver’s license number, etc.) of an employee or volunteer, absent a showing of clear and convincing evidence from the requester that the public interest requires disclosure. [Subject must be given at least seven (7) days’ notice before their information is released.]</a:t>
            </a:r>
          </a:p>
          <a:p>
            <a:pPr marL="457200" indent="-457200">
              <a:spcBef>
                <a:spcPts val="580"/>
              </a:spcBef>
              <a:buNone/>
              <a:defRPr/>
            </a:pP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68009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r>
              <a:rPr lang="en-US" sz="2400" dirty="0">
                <a:solidFill>
                  <a:schemeClr val="tx1">
                    <a:lumMod val="85000"/>
                    <a:lumOff val="15000"/>
                  </a:schemeClr>
                </a:solidFill>
              </a:rPr>
              <a:t>.</a:t>
            </a: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4F96D12E-44FE-47F6-88D8-74427B6C940E}"/>
              </a:ext>
            </a:extLst>
          </p:cNvPr>
          <p:cNvSpPr/>
          <p:nvPr/>
        </p:nvSpPr>
        <p:spPr>
          <a:xfrm>
            <a:off x="581891" y="1384300"/>
            <a:ext cx="11178309" cy="4293483"/>
          </a:xfrm>
          <a:prstGeom prst="rect">
            <a:avLst/>
          </a:prstGeom>
        </p:spPr>
        <p:txBody>
          <a:bodyPr wrap="square">
            <a:spAutoFit/>
          </a:bodyPr>
          <a:lstStyle/>
          <a:p>
            <a:pPr>
              <a:spcBef>
                <a:spcPts val="580"/>
              </a:spcBef>
              <a:defRPr/>
            </a:pPr>
            <a:endParaRPr lang="en-US" sz="24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Information submitted in confidence and not otherwise required by law to be submitted (limited).</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Nonfinancial membership records and employee financial records maintained by PERS.</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Library circulation records.</a:t>
            </a:r>
          </a:p>
        </p:txBody>
      </p:sp>
    </p:spTree>
    <p:extLst>
      <p:ext uri="{BB962C8B-B14F-4D97-AF65-F5344CB8AC3E}">
        <p14:creationId xmlns:p14="http://schemas.microsoft.com/office/powerpoint/2010/main" val="370220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7A0AF78B-6D29-4E31-9ACD-0BF3D66F2D13}"/>
              </a:ext>
            </a:extLst>
          </p:cNvPr>
          <p:cNvSpPr/>
          <p:nvPr/>
        </p:nvSpPr>
        <p:spPr>
          <a:xfrm>
            <a:off x="781396" y="1113905"/>
            <a:ext cx="10440786" cy="4047262"/>
          </a:xfrm>
          <a:prstGeom prst="rect">
            <a:avLst/>
          </a:prstGeom>
        </p:spPr>
        <p:txBody>
          <a:bodyPr wrap="square">
            <a:spAutoFit/>
          </a:bodyPr>
          <a:lstStyle/>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Personally identifiable information about customers of a people’s utility district or the names, dates of birth, driver license numbers, telephone numbers, email addresses or Social Security numbers of customers who receive water, sewer or storm drain services from a public body, unless the customer consents, or if doing so is necessary to provide services or to establish and manage customer accounts. </a:t>
            </a:r>
          </a:p>
          <a:p>
            <a:pPr>
              <a:spcBef>
                <a:spcPts val="580"/>
              </a:spcBef>
              <a:defRPr/>
            </a:pP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57326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DB5BF682-16B8-4CF7-A557-7A2F6EB7A8DE}"/>
              </a:ext>
            </a:extLst>
          </p:cNvPr>
          <p:cNvSpPr/>
          <p:nvPr/>
        </p:nvSpPr>
        <p:spPr>
          <a:xfrm>
            <a:off x="615142" y="320040"/>
            <a:ext cx="10756669" cy="6017032"/>
          </a:xfrm>
          <a:prstGeom prst="rect">
            <a:avLst/>
          </a:prstGeom>
        </p:spPr>
        <p:txBody>
          <a:bodyPr wrap="square">
            <a:spAutoFit/>
          </a:bodyPr>
          <a:lstStyle/>
          <a:p>
            <a:pPr>
              <a:spcBef>
                <a:spcPts val="580"/>
              </a:spcBef>
              <a:buNone/>
              <a:defRPr/>
            </a:pPr>
            <a:r>
              <a:rPr lang="en-US" sz="3200" b="1" dirty="0">
                <a:solidFill>
                  <a:schemeClr val="tx1">
                    <a:lumMod val="85000"/>
                    <a:lumOff val="15000"/>
                  </a:schemeClr>
                </a:solidFill>
              </a:rPr>
              <a:t>Unless the public interest requires disclosure:</a:t>
            </a:r>
          </a:p>
          <a:p>
            <a:pPr>
              <a:spcBef>
                <a:spcPts val="580"/>
              </a:spcBef>
              <a:buNone/>
              <a:defRPr/>
            </a:pPr>
            <a:endParaRPr lang="en-US" sz="3200" b="1"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Records pertaining to ongoing or likely litigation or mediation to which the public body is a party. </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Trade secrets.</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Criminal investigatory information. </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Investigatory information for worker’s comp claims and OSHA violations, until the final order is issued.</a:t>
            </a:r>
          </a:p>
          <a:p>
            <a:pPr>
              <a:spcBef>
                <a:spcPts val="580"/>
              </a:spcBef>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76562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BB20E839-2286-4536-A789-EB3FB21D31AE}"/>
              </a:ext>
            </a:extLst>
          </p:cNvPr>
          <p:cNvSpPr/>
          <p:nvPr/>
        </p:nvSpPr>
        <p:spPr>
          <a:xfrm>
            <a:off x="665018" y="952500"/>
            <a:ext cx="10873048" cy="6001643"/>
          </a:xfrm>
          <a:prstGeom prst="rect">
            <a:avLst/>
          </a:prstGeom>
        </p:spPr>
        <p:txBody>
          <a:bodyPr wrap="square">
            <a:spAutoFit/>
          </a:bodyPr>
          <a:lstStyle/>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Personnel discipline records.</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Test questions, scoring keys, etc.</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Real estate appraisal information prior to acquisition.</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Names and signatures of employees relating to some union activities.</a:t>
            </a:r>
          </a:p>
          <a:p>
            <a:pPr>
              <a:spcBef>
                <a:spcPts val="580"/>
              </a:spcBef>
              <a:defRPr/>
            </a:pPr>
            <a:endParaRPr lang="en-US" sz="3200" dirty="0">
              <a:solidFill>
                <a:schemeClr val="tx1">
                  <a:lumMod val="85000"/>
                  <a:lumOff val="15000"/>
                </a:schemeClr>
              </a:solidFill>
            </a:endParaRPr>
          </a:p>
          <a:p>
            <a:pPr>
              <a:spcBef>
                <a:spcPts val="580"/>
              </a:spcBef>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32032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BB20E839-2286-4536-A789-EB3FB21D31AE}"/>
              </a:ext>
            </a:extLst>
          </p:cNvPr>
          <p:cNvSpPr/>
          <p:nvPr/>
        </p:nvSpPr>
        <p:spPr>
          <a:xfrm>
            <a:off x="814647" y="448888"/>
            <a:ext cx="10856422" cy="6340197"/>
          </a:xfrm>
          <a:prstGeom prst="rect">
            <a:avLst/>
          </a:prstGeom>
        </p:spPr>
        <p:txBody>
          <a:bodyPr wrap="square">
            <a:spAutoFit/>
          </a:bodyPr>
          <a:lstStyle/>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Certain information relating to archaeological sites or threatened or endangered species.</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Information about review or approval of programs relating to the security of systems that provide electricity, sewer, water, or other public services.</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3200" dirty="0">
                <a:solidFill>
                  <a:schemeClr val="tx1">
                    <a:lumMod val="85000"/>
                    <a:lumOff val="15000"/>
                  </a:schemeClr>
                </a:solidFill>
              </a:rPr>
              <a:t>Operational plans relating to anticipated threats to public safety, security measures, or records that would allow unauthorized access to, or interference with, property or disrupt services.</a:t>
            </a:r>
            <a:endParaRPr lang="en-US" sz="3200" dirty="0"/>
          </a:p>
          <a:p>
            <a:pPr>
              <a:spcBef>
                <a:spcPts val="580"/>
              </a:spcBef>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129616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1097280"/>
            <a:ext cx="3506431" cy="479684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r>
              <a:rPr lang="en-US" altLang="en-US" b="1" dirty="0">
                <a:solidFill>
                  <a:schemeClr val="accent4"/>
                </a:solidFill>
                <a:ea typeface="Trebuchet MS" panose="020B0603020202020204" pitchFamily="34" charset="0"/>
                <a:cs typeface="Trebuchet MS" panose="020B0603020202020204" pitchFamily="34" charset="0"/>
              </a:rPr>
              <a:t>records storage</a:t>
            </a: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4" name="Rectangle 3">
            <a:extLst>
              <a:ext uri="{FF2B5EF4-FFF2-40B4-BE49-F238E27FC236}">
                <a16:creationId xmlns:a16="http://schemas.microsoft.com/office/drawing/2014/main" id="{1FA0BCB4-06E4-4C40-B6C6-4A058684CAB5}"/>
              </a:ext>
            </a:extLst>
          </p:cNvPr>
          <p:cNvSpPr/>
          <p:nvPr/>
        </p:nvSpPr>
        <p:spPr>
          <a:xfrm>
            <a:off x="4355870" y="320040"/>
            <a:ext cx="7509146" cy="6001643"/>
          </a:xfrm>
          <a:prstGeom prst="rect">
            <a:avLst/>
          </a:prstGeom>
        </p:spPr>
        <p:txBody>
          <a:bodyPr wrap="square">
            <a:spAutoFit/>
          </a:bodyPr>
          <a:lstStyle/>
          <a:p>
            <a:endParaRPr lang="en-US" altLang="en-US" sz="2400" dirty="0"/>
          </a:p>
          <a:p>
            <a:endParaRPr lang="en-US" altLang="en-US" sz="2400" dirty="0"/>
          </a:p>
          <a:p>
            <a:r>
              <a:rPr lang="en-US" altLang="en-US" sz="2800" dirty="0"/>
              <a:t>Stored in secure, fire-resistant structures and in areas in which the temperature and humidity are maintained at the levels required to ensure optimum longevity of the paper, film or medium on which they are recorded. </a:t>
            </a:r>
          </a:p>
          <a:p>
            <a:endParaRPr lang="en-US" altLang="en-US" sz="2800" dirty="0"/>
          </a:p>
          <a:p>
            <a:r>
              <a:rPr lang="en-US" altLang="en-US" sz="2800" dirty="0"/>
              <a:t>Adequate light and access to permit retrieval of public records. </a:t>
            </a:r>
          </a:p>
          <a:p>
            <a:endParaRPr lang="en-US" altLang="en-US" sz="2800" dirty="0"/>
          </a:p>
          <a:p>
            <a:r>
              <a:rPr lang="en-US" altLang="en-US" sz="2800" dirty="0"/>
              <a:t>Adequate ventilation and protection against insect or mold invasion. </a:t>
            </a:r>
          </a:p>
        </p:txBody>
      </p:sp>
    </p:spTree>
    <p:extLst>
      <p:ext uri="{BB962C8B-B14F-4D97-AF65-F5344CB8AC3E}">
        <p14:creationId xmlns:p14="http://schemas.microsoft.com/office/powerpoint/2010/main" val="167678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65BDBA86-660E-451E-A628-002860E85FD4}"/>
              </a:ext>
            </a:extLst>
          </p:cNvPr>
          <p:cNvSpPr/>
          <p:nvPr/>
        </p:nvSpPr>
        <p:spPr>
          <a:xfrm>
            <a:off x="515389" y="459397"/>
            <a:ext cx="11370253" cy="5570756"/>
          </a:xfrm>
          <a:prstGeom prst="rect">
            <a:avLst/>
          </a:prstGeom>
        </p:spPr>
        <p:txBody>
          <a:bodyPr wrap="square">
            <a:spAutoFit/>
          </a:bodyPr>
          <a:lstStyle/>
          <a:p>
            <a:pPr>
              <a:spcBef>
                <a:spcPts val="580"/>
              </a:spcBef>
              <a:defRPr/>
            </a:pPr>
            <a:r>
              <a:rPr lang="en-US" sz="2800" dirty="0">
                <a:solidFill>
                  <a:schemeClr val="tx1">
                    <a:lumMod val="85000"/>
                    <a:lumOff val="15000"/>
                  </a:schemeClr>
                </a:solidFill>
              </a:rPr>
              <a:t>No public records of enduring value should be stored where       heat, breaks, drips or condensation from pipes could damage   them; where windows, doors, walls or roofs are likely to admit moisture; or where they will be exposed to sunlight or extreme temperature variations. </a:t>
            </a:r>
          </a:p>
          <a:p>
            <a:pPr>
              <a:spcBef>
                <a:spcPts val="580"/>
              </a:spcBef>
              <a:defRPr/>
            </a:pPr>
            <a:endParaRPr lang="en-US" sz="2800" dirty="0">
              <a:solidFill>
                <a:schemeClr val="tx1">
                  <a:lumMod val="85000"/>
                  <a:lumOff val="15000"/>
                </a:schemeClr>
              </a:solidFill>
            </a:endParaRPr>
          </a:p>
          <a:p>
            <a:pPr>
              <a:spcBef>
                <a:spcPts val="580"/>
              </a:spcBef>
              <a:defRPr/>
            </a:pPr>
            <a:r>
              <a:rPr lang="en-US" sz="2800" dirty="0">
                <a:solidFill>
                  <a:schemeClr val="tx1">
                    <a:lumMod val="85000"/>
                    <a:lumOff val="15000"/>
                  </a:schemeClr>
                </a:solidFill>
              </a:rPr>
              <a:t>Aisle space in storage areas should be kept free of obstruction and no records should be stacked or piled directly on the floor of any storage area. </a:t>
            </a:r>
          </a:p>
          <a:p>
            <a:pPr>
              <a:spcBef>
                <a:spcPts val="580"/>
              </a:spcBef>
              <a:defRPr/>
            </a:pPr>
            <a:endParaRPr lang="en-US" sz="2800" dirty="0">
              <a:solidFill>
                <a:schemeClr val="tx1">
                  <a:lumMod val="85000"/>
                  <a:lumOff val="15000"/>
                </a:schemeClr>
              </a:solidFill>
            </a:endParaRPr>
          </a:p>
          <a:p>
            <a:pPr>
              <a:spcBef>
                <a:spcPts val="580"/>
              </a:spcBef>
              <a:defRPr/>
            </a:pPr>
            <a:r>
              <a:rPr lang="en-US" sz="2800" dirty="0">
                <a:solidFill>
                  <a:schemeClr val="tx1">
                    <a:lumMod val="85000"/>
                    <a:lumOff val="15000"/>
                  </a:schemeClr>
                </a:solidFill>
              </a:rPr>
              <a:t>All public records should be shelved above initial flood level of any bursting pipe, leaky roof, sprinkler system or other source of water. </a:t>
            </a:r>
          </a:p>
        </p:txBody>
      </p:sp>
    </p:spTree>
    <p:extLst>
      <p:ext uri="{BB962C8B-B14F-4D97-AF65-F5344CB8AC3E}">
        <p14:creationId xmlns:p14="http://schemas.microsoft.com/office/powerpoint/2010/main" val="240367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E0855685-5C10-440F-9132-0C3B609E607B}"/>
              </a:ext>
            </a:extLst>
          </p:cNvPr>
          <p:cNvSpPr/>
          <p:nvPr/>
        </p:nvSpPr>
        <p:spPr>
          <a:xfrm>
            <a:off x="748146" y="643838"/>
            <a:ext cx="10923668" cy="4647426"/>
          </a:xfrm>
          <a:prstGeom prst="rect">
            <a:avLst/>
          </a:prstGeom>
        </p:spPr>
        <p:txBody>
          <a:bodyPr wrap="square">
            <a:spAutoFit/>
          </a:bodyPr>
          <a:lstStyle/>
          <a:p>
            <a:pPr>
              <a:spcBef>
                <a:spcPts val="580"/>
              </a:spcBef>
              <a:buNone/>
              <a:defRPr/>
            </a:pPr>
            <a:endParaRPr lang="en-US" sz="3200" b="1" dirty="0">
              <a:solidFill>
                <a:schemeClr val="tx1">
                  <a:lumMod val="85000"/>
                  <a:lumOff val="15000"/>
                </a:schemeClr>
              </a:solidFill>
            </a:endParaRPr>
          </a:p>
          <a:p>
            <a:pPr>
              <a:spcBef>
                <a:spcPts val="580"/>
              </a:spcBef>
              <a:buNone/>
              <a:defRPr/>
            </a:pPr>
            <a:r>
              <a:rPr lang="en-US" sz="2000" b="1" dirty="0">
                <a:solidFill>
                  <a:schemeClr val="tx1">
                    <a:lumMod val="85000"/>
                    <a:lumOff val="15000"/>
                  </a:schemeClr>
                </a:solidFill>
              </a:rPr>
              <a:t> </a:t>
            </a:r>
            <a:endParaRPr lang="en-US" sz="2000" dirty="0">
              <a:solidFill>
                <a:schemeClr val="tx1">
                  <a:lumMod val="85000"/>
                  <a:lumOff val="15000"/>
                </a:schemeClr>
              </a:solidFill>
            </a:endParaRPr>
          </a:p>
          <a:p>
            <a:pPr>
              <a:spcBef>
                <a:spcPts val="580"/>
              </a:spcBef>
              <a:defRPr/>
            </a:pPr>
            <a:r>
              <a:rPr lang="en-US" sz="2800" dirty="0">
                <a:solidFill>
                  <a:schemeClr val="tx1">
                    <a:lumMod val="85000"/>
                    <a:lumOff val="15000"/>
                  </a:schemeClr>
                </a:solidFill>
              </a:rPr>
              <a:t>Agencies shall, with the advice and assistance of the State Archivist, identify their essential records, regardless of medium or physical format. </a:t>
            </a:r>
          </a:p>
          <a:p>
            <a:pPr>
              <a:spcBef>
                <a:spcPts val="580"/>
              </a:spcBef>
              <a:defRPr/>
            </a:pPr>
            <a:endParaRPr lang="en-US" sz="2800" dirty="0">
              <a:solidFill>
                <a:schemeClr val="tx1">
                  <a:lumMod val="85000"/>
                  <a:lumOff val="15000"/>
                </a:schemeClr>
              </a:solidFill>
            </a:endParaRPr>
          </a:p>
          <a:p>
            <a:pPr>
              <a:spcBef>
                <a:spcPts val="580"/>
              </a:spcBef>
              <a:defRPr/>
            </a:pPr>
            <a:r>
              <a:rPr lang="en-US" sz="2800" dirty="0">
                <a:solidFill>
                  <a:schemeClr val="tx1">
                    <a:lumMod val="85000"/>
                    <a:lumOff val="15000"/>
                  </a:schemeClr>
                </a:solidFill>
              </a:rPr>
              <a:t>Agencies shall store security copies of essential electronic records systems off the premises where the system is used, along with any system documentation necessary to enable recovery of the system in the event of an emergency. </a:t>
            </a:r>
          </a:p>
        </p:txBody>
      </p:sp>
    </p:spTree>
    <p:extLst>
      <p:ext uri="{BB962C8B-B14F-4D97-AF65-F5344CB8AC3E}">
        <p14:creationId xmlns:p14="http://schemas.microsoft.com/office/powerpoint/2010/main" val="381776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5" y="1361664"/>
            <a:ext cx="3592098" cy="4532459"/>
          </a:xfrm>
        </p:spPr>
        <p:txBody>
          <a:bodyPr>
            <a:normAutofit/>
          </a:bodyPr>
          <a:lstStyle/>
          <a:p>
            <a:pPr algn="r">
              <a:defRPr/>
            </a:pPr>
            <a:r>
              <a:rPr lang="en-US" altLang="en-US" dirty="0">
                <a:solidFill>
                  <a:schemeClr val="accent4"/>
                </a:solidFill>
                <a:ea typeface="Trebuchet MS" panose="020B0603020202020204" pitchFamily="34" charset="0"/>
                <a:cs typeface="Trebuchet MS" panose="020B0603020202020204" pitchFamily="34" charset="0"/>
              </a:rPr>
              <a:t>definition</a:t>
            </a: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2F4912D3-1906-443B-BE2D-D5BD0BEA8F40}"/>
              </a:ext>
            </a:extLst>
          </p:cNvPr>
          <p:cNvSpPr/>
          <p:nvPr/>
        </p:nvSpPr>
        <p:spPr>
          <a:xfrm>
            <a:off x="4174111" y="1197033"/>
            <a:ext cx="7430456" cy="4532459"/>
          </a:xfrm>
          <a:prstGeom prst="rect">
            <a:avLst/>
          </a:prstGeom>
        </p:spPr>
        <p:txBody>
          <a:bodyPr wrap="square">
            <a:spAutoFit/>
          </a:bodyPr>
          <a:lstStyle/>
          <a:p>
            <a:pPr>
              <a:lnSpc>
                <a:spcPct val="150000"/>
              </a:lnSpc>
              <a:spcBef>
                <a:spcPts val="580"/>
              </a:spcBef>
              <a:defRPr/>
            </a:pPr>
            <a:r>
              <a:rPr lang="en-US" sz="2800" dirty="0">
                <a:solidFill>
                  <a:schemeClr val="tx1">
                    <a:lumMod val="85000"/>
                    <a:lumOff val="15000"/>
                  </a:schemeClr>
                </a:solidFill>
              </a:rPr>
              <a:t>“Any information in any form capable of retention by a custodian that:  (a) Relates to an activity, transaction or function of a public body; and (b) is necessary to satisfy the fiscal, legal, administrative or historical policies, requirements or needs of the public body.”</a:t>
            </a:r>
          </a:p>
        </p:txBody>
      </p:sp>
    </p:spTree>
    <p:extLst>
      <p:ext uri="{BB962C8B-B14F-4D97-AF65-F5344CB8AC3E}">
        <p14:creationId xmlns:p14="http://schemas.microsoft.com/office/powerpoint/2010/main" val="2575329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6" y="952500"/>
            <a:ext cx="3369286" cy="4941623"/>
          </a:xfrm>
        </p:spPr>
        <p:txBody>
          <a:bodyPr>
            <a:normAutofit/>
          </a:bodyPr>
          <a:lstStyle/>
          <a:p>
            <a:pPr algn="r">
              <a:defRPr/>
            </a:pPr>
            <a:r>
              <a:rPr lang="en-US" altLang="en-US" b="1" dirty="0">
                <a:solidFill>
                  <a:schemeClr val="accent4"/>
                </a:solidFill>
                <a:ea typeface="Trebuchet MS" panose="020B0603020202020204" pitchFamily="34" charset="0"/>
                <a:cs typeface="Trebuchet MS" panose="020B0603020202020204" pitchFamily="34" charset="0"/>
              </a:rPr>
              <a:t>records </a:t>
            </a:r>
            <a:br>
              <a:rPr lang="en-US" altLang="en-US" b="1" dirty="0">
                <a:solidFill>
                  <a:schemeClr val="accent4"/>
                </a:solidFill>
                <a:ea typeface="Trebuchet MS" panose="020B0603020202020204" pitchFamily="34" charset="0"/>
                <a:cs typeface="Trebuchet MS" panose="020B0603020202020204" pitchFamily="34" charset="0"/>
              </a:rPr>
            </a:br>
            <a:r>
              <a:rPr lang="en-US" altLang="en-US" b="1" dirty="0">
                <a:solidFill>
                  <a:schemeClr val="accent4"/>
                </a:solidFill>
                <a:ea typeface="Trebuchet MS" panose="020B0603020202020204" pitchFamily="34" charset="0"/>
                <a:cs typeface="Trebuchet MS" panose="020B0603020202020204" pitchFamily="34" charset="0"/>
              </a:rPr>
              <a:t>retention</a:t>
            </a: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0065C4CF-6515-4681-A58B-03698371CF7E}"/>
              </a:ext>
            </a:extLst>
          </p:cNvPr>
          <p:cNvSpPr/>
          <p:nvPr/>
        </p:nvSpPr>
        <p:spPr>
          <a:xfrm>
            <a:off x="4023361" y="550671"/>
            <a:ext cx="7841654" cy="6124754"/>
          </a:xfrm>
          <a:prstGeom prst="rect">
            <a:avLst/>
          </a:prstGeom>
        </p:spPr>
        <p:txBody>
          <a:bodyPr wrap="square">
            <a:spAutoFit/>
          </a:bodyPr>
          <a:lstStyle/>
          <a:p>
            <a:r>
              <a:rPr lang="en-US" altLang="en-US" sz="2800" dirty="0"/>
              <a:t>Oregon State Archivist establishes             rules and schedules.</a:t>
            </a:r>
          </a:p>
          <a:p>
            <a:endParaRPr lang="en-US" altLang="en-US" sz="2800" dirty="0"/>
          </a:p>
          <a:p>
            <a:r>
              <a:rPr lang="en-US" altLang="en-US" sz="2800" dirty="0"/>
              <a:t>General schedules for special districts located in Oregon Administrative Rules (OAR) </a:t>
            </a:r>
            <a:r>
              <a:rPr lang="en-US" altLang="en-US" sz="2800" dirty="0" err="1"/>
              <a:t>ch.</a:t>
            </a:r>
            <a:r>
              <a:rPr lang="en-US" altLang="en-US" sz="2800" dirty="0"/>
              <a:t> 166, Division 150.</a:t>
            </a:r>
          </a:p>
          <a:p>
            <a:endParaRPr lang="en-US" altLang="en-US" sz="2800" dirty="0"/>
          </a:p>
          <a:p>
            <a:r>
              <a:rPr lang="en-US" altLang="en-US" sz="2800" dirty="0"/>
              <a:t>Local agencies are required to report to the Archivist which documents have been destroyed, per the schedules.</a:t>
            </a:r>
          </a:p>
          <a:p>
            <a:endParaRPr lang="en-US" altLang="en-US" sz="2800" dirty="0"/>
          </a:p>
          <a:p>
            <a:r>
              <a:rPr lang="en-US" altLang="en-US" sz="2800" dirty="0"/>
              <a:t>Upon request, the State Archivist may perform, and charge for, microfilm services for the public body.</a:t>
            </a:r>
          </a:p>
        </p:txBody>
      </p:sp>
    </p:spTree>
    <p:extLst>
      <p:ext uri="{BB962C8B-B14F-4D97-AF65-F5344CB8AC3E}">
        <p14:creationId xmlns:p14="http://schemas.microsoft.com/office/powerpoint/2010/main" val="1564684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5" y="643838"/>
            <a:ext cx="3729599" cy="5250286"/>
          </a:xfrm>
        </p:spPr>
        <p:txBody>
          <a:bodyPr>
            <a:normAutofit/>
          </a:bodyPr>
          <a:lstStyle/>
          <a:p>
            <a:pPr algn="r">
              <a:defRPr/>
            </a:pPr>
            <a:r>
              <a:rPr lang="en-US" altLang="en-US" b="1" dirty="0">
                <a:solidFill>
                  <a:schemeClr val="accent4"/>
                </a:solidFill>
                <a:ea typeface="Trebuchet MS" panose="020B0603020202020204" pitchFamily="34" charset="0"/>
                <a:cs typeface="Trebuchet MS" panose="020B0603020202020204" pitchFamily="34" charset="0"/>
              </a:rPr>
              <a:t>legislative</a:t>
            </a:r>
            <a:br>
              <a:rPr lang="en-US" altLang="en-US" b="1" dirty="0">
                <a:solidFill>
                  <a:schemeClr val="accent4"/>
                </a:solidFill>
                <a:ea typeface="Trebuchet MS" panose="020B0603020202020204" pitchFamily="34" charset="0"/>
                <a:cs typeface="Trebuchet MS" panose="020B0603020202020204" pitchFamily="34" charset="0"/>
              </a:rPr>
            </a:br>
            <a:r>
              <a:rPr lang="en-US" altLang="en-US" b="1" dirty="0">
                <a:solidFill>
                  <a:schemeClr val="accent4"/>
                </a:solidFill>
                <a:ea typeface="Trebuchet MS" panose="020B0603020202020204" pitchFamily="34" charset="0"/>
                <a:cs typeface="Trebuchet MS" panose="020B0603020202020204" pitchFamily="34" charset="0"/>
              </a:rPr>
              <a:t>update</a:t>
            </a: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ADFC0662-ACAB-4A8E-9D4D-A1D4ED7AA296}"/>
              </a:ext>
            </a:extLst>
          </p:cNvPr>
          <p:cNvSpPr/>
          <p:nvPr/>
        </p:nvSpPr>
        <p:spPr>
          <a:xfrm>
            <a:off x="4389120" y="166256"/>
            <a:ext cx="7475895" cy="6124754"/>
          </a:xfrm>
          <a:prstGeom prst="rect">
            <a:avLst/>
          </a:prstGeom>
        </p:spPr>
        <p:txBody>
          <a:bodyPr wrap="square">
            <a:spAutoFit/>
          </a:bodyPr>
          <a:lstStyle/>
          <a:p>
            <a:r>
              <a:rPr lang="en-US" altLang="en-US" sz="2800" b="1" dirty="0"/>
              <a:t>HB 2101A (2017). </a:t>
            </a:r>
            <a:r>
              <a:rPr lang="en-US" altLang="en-US" sz="2800" dirty="0"/>
              <a:t>Established four-member public records subcommittee of Legislative Counsel Committee.  </a:t>
            </a:r>
          </a:p>
          <a:p>
            <a:endParaRPr lang="en-US" altLang="en-US" sz="2800" dirty="0"/>
          </a:p>
          <a:p>
            <a:r>
              <a:rPr lang="en-US" altLang="en-US" sz="2800" dirty="0"/>
              <a:t>Established 15-member Oregon Sunshine Committee supported by DOJ. Tasked with reviewing public records laws and exemptions and making recommendations for changes.</a:t>
            </a:r>
          </a:p>
          <a:p>
            <a:endParaRPr lang="en-US" altLang="en-US" sz="2800" dirty="0"/>
          </a:p>
          <a:p>
            <a:r>
              <a:rPr lang="en-US" altLang="en-US" sz="2800" b="1" dirty="0"/>
              <a:t>SB 106 A (2017). </a:t>
            </a:r>
            <a:r>
              <a:rPr lang="en-US" altLang="en-US" sz="2800" dirty="0"/>
              <a:t>Established Public Records Advocate appointed by Governor to facilitate public records conflicts.</a:t>
            </a:r>
          </a:p>
        </p:txBody>
      </p:sp>
    </p:spTree>
    <p:extLst>
      <p:ext uri="{BB962C8B-B14F-4D97-AF65-F5344CB8AC3E}">
        <p14:creationId xmlns:p14="http://schemas.microsoft.com/office/powerpoint/2010/main" val="3697621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2C25F600-A212-4DC5-853B-2815707BCA49}"/>
              </a:ext>
            </a:extLst>
          </p:cNvPr>
          <p:cNvSpPr>
            <a:spLocks noGrp="1" noChangeArrowheads="1"/>
          </p:cNvSpPr>
          <p:nvPr>
            <p:ph type="title"/>
          </p:nvPr>
        </p:nvSpPr>
        <p:spPr>
          <a:xfrm>
            <a:off x="-1473" y="1"/>
            <a:ext cx="5054601" cy="6857999"/>
          </a:xfrm>
          <a:solidFill>
            <a:srgbClr val="FFFFFF"/>
          </a:solidFill>
          <a:ln w="25400" cap="sq">
            <a:solidFill>
              <a:srgbClr val="404040"/>
            </a:solidFill>
            <a:miter lim="800000"/>
          </a:ln>
        </p:spPr>
        <p:txBody>
          <a:bodyPr>
            <a:normAutofit/>
          </a:bodyPr>
          <a:lstStyle/>
          <a:p>
            <a:pPr marL="228600" lvl="1" indent="0" algn="ctr" eaLnBrk="1" fontAlgn="auto" hangingPunct="1">
              <a:lnSpc>
                <a:spcPct val="110000"/>
              </a:lnSpc>
              <a:spcBef>
                <a:spcPts val="575"/>
              </a:spcBef>
              <a:spcAft>
                <a:spcPts val="0"/>
              </a:spcAft>
              <a:buFont typeface="Arial" panose="020B0604020202020204" pitchFamily="34" charset="0"/>
              <a:buNone/>
              <a:defRPr/>
            </a:pPr>
            <a:br>
              <a:rPr lang="en-US" altLang="en-US" sz="4900" b="1" cap="all" dirty="0">
                <a:solidFill>
                  <a:schemeClr val="bg1"/>
                </a:solidFill>
              </a:rPr>
            </a:br>
            <a:br>
              <a:rPr lang="en-US" altLang="en-US" sz="3600" b="1" cap="all" dirty="0">
                <a:solidFill>
                  <a:schemeClr val="bg1"/>
                </a:solidFill>
                <a:latin typeface="Abadi" panose="020B0604020104020204" pitchFamily="34" charset="0"/>
              </a:rPr>
            </a:br>
            <a:br>
              <a:rPr lang="en-US" altLang="en-US" sz="3600" b="1" cap="all" dirty="0">
                <a:solidFill>
                  <a:schemeClr val="bg1"/>
                </a:solidFill>
                <a:latin typeface="Abadi" panose="020B0604020104020204" pitchFamily="34" charset="0"/>
              </a:rPr>
            </a:br>
            <a:br>
              <a:rPr lang="en-US" altLang="en-US" sz="3600" b="1" cap="all" dirty="0">
                <a:solidFill>
                  <a:schemeClr val="bg1"/>
                </a:solidFill>
                <a:latin typeface="Abadi" panose="020B0604020104020204" pitchFamily="34" charset="0"/>
              </a:rPr>
            </a:br>
            <a:r>
              <a:rPr lang="en-US" altLang="en-US" sz="5300" b="1" dirty="0">
                <a:solidFill>
                  <a:schemeClr val="bg2">
                    <a:lumMod val="75000"/>
                  </a:schemeClr>
                </a:solidFill>
                <a:latin typeface="Abadi" panose="020B0604020104020204" pitchFamily="34" charset="0"/>
              </a:rPr>
              <a:t>Thank you.     </a:t>
            </a:r>
            <a:br>
              <a:rPr lang="en-US" altLang="en-US" sz="2800" b="1" dirty="0"/>
            </a:br>
            <a:endParaRPr lang="en-US" altLang="en-US" sz="2800" b="1" dirty="0"/>
          </a:p>
        </p:txBody>
      </p:sp>
      <p:sp>
        <p:nvSpPr>
          <p:cNvPr id="294915" name="Rectangle 3">
            <a:extLst>
              <a:ext uri="{FF2B5EF4-FFF2-40B4-BE49-F238E27FC236}">
                <a16:creationId xmlns:a16="http://schemas.microsoft.com/office/drawing/2014/main" id="{9272476B-8CF1-4B58-BC4A-E22C1D28452F}"/>
              </a:ext>
            </a:extLst>
          </p:cNvPr>
          <p:cNvSpPr>
            <a:spLocks noGrp="1" noChangeArrowheads="1"/>
          </p:cNvSpPr>
          <p:nvPr>
            <p:ph idx="1"/>
          </p:nvPr>
        </p:nvSpPr>
        <p:spPr>
          <a:xfrm>
            <a:off x="5320144" y="248017"/>
            <a:ext cx="6871855" cy="6361965"/>
          </a:xfrm>
        </p:spPr>
        <p:txBody>
          <a:bodyPr rtlCol="0" anchor="ctr">
            <a:normAutofit/>
          </a:bodyPr>
          <a:lstStyle/>
          <a:p>
            <a:pPr marL="0">
              <a:spcBef>
                <a:spcPts val="575"/>
              </a:spcBef>
              <a:buNone/>
              <a:defRPr/>
            </a:pPr>
            <a:endParaRPr lang="en-US" altLang="en-US" sz="3200" dirty="0">
              <a:solidFill>
                <a:schemeClr val="bg1"/>
              </a:solidFill>
              <a:latin typeface="Abadi" panose="020B0604020104020204" pitchFamily="34" charset="0"/>
            </a:endParaRPr>
          </a:p>
          <a:p>
            <a:pPr marL="0">
              <a:spcBef>
                <a:spcPts val="575"/>
              </a:spcBef>
              <a:buNone/>
              <a:defRPr/>
            </a:pPr>
            <a:endParaRPr lang="en-US" altLang="en-US" sz="3200" dirty="0">
              <a:solidFill>
                <a:schemeClr val="bg1"/>
              </a:solidFill>
              <a:latin typeface="Abadi" panose="020B0604020104020204" pitchFamily="34" charset="0"/>
            </a:endParaRPr>
          </a:p>
          <a:p>
            <a:pPr marL="0">
              <a:spcBef>
                <a:spcPts val="575"/>
              </a:spcBef>
              <a:buNone/>
              <a:defRPr/>
            </a:pPr>
            <a:endParaRPr lang="en-US" altLang="en-US" sz="3600" dirty="0">
              <a:solidFill>
                <a:schemeClr val="bg1"/>
              </a:solidFill>
              <a:latin typeface="Abadi" panose="020B0604020104020204" pitchFamily="34" charset="0"/>
            </a:endParaRPr>
          </a:p>
          <a:p>
            <a:pPr marL="0">
              <a:spcBef>
                <a:spcPts val="575"/>
              </a:spcBef>
              <a:buNone/>
              <a:defRPr/>
            </a:pPr>
            <a:endParaRPr lang="en-US" altLang="en-US" sz="3600" dirty="0">
              <a:solidFill>
                <a:schemeClr val="bg1"/>
              </a:solidFill>
              <a:latin typeface="Abadi" panose="020B0604020104020204" pitchFamily="34" charset="0"/>
            </a:endParaRPr>
          </a:p>
          <a:p>
            <a:pPr marL="0">
              <a:spcBef>
                <a:spcPts val="575"/>
              </a:spcBef>
              <a:buNone/>
              <a:defRPr/>
            </a:pPr>
            <a:r>
              <a:rPr lang="en-US" altLang="en-US" sz="3600" dirty="0">
                <a:solidFill>
                  <a:schemeClr val="bg1"/>
                </a:solidFill>
                <a:latin typeface="Abadi" panose="020B0604020104020204" pitchFamily="34" charset="0"/>
              </a:rPr>
              <a:t>Eileen G. Eakins</a:t>
            </a:r>
            <a:endParaRPr lang="en-US" altLang="en-US" sz="2400" dirty="0">
              <a:solidFill>
                <a:schemeClr val="bg1"/>
              </a:solidFill>
              <a:latin typeface="Abadi" panose="020B0604020104020204" pitchFamily="34" charset="0"/>
            </a:endParaRPr>
          </a:p>
          <a:p>
            <a:pPr marL="0">
              <a:spcBef>
                <a:spcPts val="575"/>
              </a:spcBef>
              <a:buNone/>
              <a:defRPr/>
            </a:pPr>
            <a:r>
              <a:rPr lang="en-US" altLang="en-US" sz="2400" dirty="0">
                <a:solidFill>
                  <a:schemeClr val="bg1"/>
                </a:solidFill>
                <a:latin typeface="Abadi" panose="020B0604020104020204" pitchFamily="34" charset="0"/>
              </a:rPr>
              <a:t>Managing Member</a:t>
            </a:r>
          </a:p>
          <a:p>
            <a:pPr marL="0">
              <a:spcBef>
                <a:spcPts val="575"/>
              </a:spcBef>
              <a:buNone/>
              <a:defRPr/>
            </a:pPr>
            <a:r>
              <a:rPr lang="en-US" altLang="en-US" sz="2400" dirty="0">
                <a:solidFill>
                  <a:schemeClr val="bg1"/>
                </a:solidFill>
                <a:latin typeface="Abadi" panose="020B0604020104020204" pitchFamily="34" charset="0"/>
              </a:rPr>
              <a:t>Northwest Local Government Legal Advisors, LLC</a:t>
            </a:r>
          </a:p>
          <a:p>
            <a:pPr marL="0">
              <a:spcBef>
                <a:spcPts val="575"/>
              </a:spcBef>
              <a:buNone/>
              <a:defRPr/>
            </a:pPr>
            <a:r>
              <a:rPr lang="en-US" altLang="en-US" sz="2400" i="1" dirty="0">
                <a:solidFill>
                  <a:schemeClr val="bg1"/>
                </a:solidFill>
                <a:latin typeface="Abadi" panose="020B0604020104020204" pitchFamily="34" charset="0"/>
              </a:rPr>
              <a:t>	eileen@lgl-advisors.com</a:t>
            </a:r>
          </a:p>
          <a:p>
            <a:pPr lvl="1">
              <a:spcBef>
                <a:spcPts val="575"/>
              </a:spcBef>
              <a:buNone/>
              <a:defRPr/>
            </a:pPr>
            <a:r>
              <a:rPr lang="en-US" altLang="en-US" sz="2000" dirty="0">
                <a:solidFill>
                  <a:schemeClr val="bg1"/>
                </a:solidFill>
                <a:latin typeface="Abadi" panose="020B0604020104020204" pitchFamily="34" charset="0"/>
              </a:rPr>
              <a:t>(503) 607-0517</a:t>
            </a:r>
          </a:p>
          <a:p>
            <a:pPr lvl="1">
              <a:spcBef>
                <a:spcPts val="575"/>
              </a:spcBef>
              <a:buNone/>
              <a:defRPr/>
            </a:pPr>
            <a:endParaRPr lang="en-US" altLang="en-US" i="1" dirty="0">
              <a:solidFill>
                <a:schemeClr val="bg1"/>
              </a:solidFill>
              <a:latin typeface="Abadi" panose="020B0604020104020204" pitchFamily="34" charset="0"/>
            </a:endParaRPr>
          </a:p>
          <a:p>
            <a:pPr marL="205740" indent="-205740">
              <a:spcBef>
                <a:spcPts val="435"/>
              </a:spcBef>
              <a:defRPr/>
            </a:pPr>
            <a:endParaRPr lang="en-US" sz="2400" dirty="0">
              <a:solidFill>
                <a:schemeClr val="bg1"/>
              </a:solidFill>
            </a:endParaRPr>
          </a:p>
        </p:txBody>
      </p:sp>
      <p:sp>
        <p:nvSpPr>
          <p:cNvPr id="164868" name="Footer Placeholder 5">
            <a:extLst>
              <a:ext uri="{FF2B5EF4-FFF2-40B4-BE49-F238E27FC236}">
                <a16:creationId xmlns:a16="http://schemas.microsoft.com/office/drawing/2014/main" id="{AEFD33B0-0A3F-47D2-A3E3-13057B2944F2}"/>
              </a:ext>
            </a:extLst>
          </p:cNvPr>
          <p:cNvSpPr>
            <a:spLocks noGrp="1"/>
          </p:cNvSpPr>
          <p:nvPr>
            <p:ph type="ftr" sz="quarter" idx="11"/>
          </p:nvPr>
        </p:nvSpPr>
        <p:spPr bwMode="auto">
          <a:xfrm>
            <a:off x="6049182" y="6296683"/>
            <a:ext cx="4436815" cy="313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85000" lnSpcReduction="10000"/>
          </a:bodyPr>
          <a:lstStyle>
            <a:lvl1pPr>
              <a:spcBef>
                <a:spcPts val="75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557213" indent="-214313">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2pPr>
            <a:lvl3pPr marL="8572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3pPr>
            <a:lvl4pPr marL="12001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4pPr>
            <a:lvl5pPr marL="15430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5pPr>
            <a:lvl6pPr marL="18859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6pPr>
            <a:lvl7pPr marL="22288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7pPr>
            <a:lvl8pPr marL="25717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8pPr>
            <a:lvl9pPr marL="29146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9pPr>
          </a:lstStyle>
          <a:p>
            <a:pPr algn="l" fontAlgn="base">
              <a:lnSpc>
                <a:spcPct val="90000"/>
              </a:lnSpc>
              <a:spcBef>
                <a:spcPct val="0"/>
              </a:spcBef>
              <a:spcAft>
                <a:spcPts val="600"/>
              </a:spcAft>
              <a:buClr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lnSpc>
                <a:spcPct val="90000"/>
              </a:lnSpc>
              <a:spcBef>
                <a:spcPct val="0"/>
              </a:spcBef>
              <a:spcAft>
                <a:spcPts val="600"/>
              </a:spcAft>
              <a:buClrTx/>
              <a:buNone/>
            </a:pPr>
            <a:endParaRPr lang="en-US" altLang="en-US" sz="1050" dirty="0">
              <a:solidFill>
                <a:schemeClr val="tx1">
                  <a:alpha val="80000"/>
                </a:schemeClr>
              </a:solidFill>
              <a:latin typeface="Arial" panose="020B0604020202020204" pitchFamily="34" charset="0"/>
            </a:endParaRPr>
          </a:p>
        </p:txBody>
      </p:sp>
      <p:pic>
        <p:nvPicPr>
          <p:cNvPr id="3" name="Picture 2" descr="A picture containing table, drawing&#10;&#10;Description automatically generated">
            <a:extLst>
              <a:ext uri="{FF2B5EF4-FFF2-40B4-BE49-F238E27FC236}">
                <a16:creationId xmlns:a16="http://schemas.microsoft.com/office/drawing/2014/main" id="{B3CC6A8A-26C0-471F-AF34-DFD1CD2E7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4" y="937183"/>
            <a:ext cx="2536401" cy="1556778"/>
          </a:xfrm>
          <a:prstGeom prst="rect">
            <a:avLst/>
          </a:prstGeom>
        </p:spPr>
      </p:pic>
    </p:spTree>
    <p:extLst>
      <p:ext uri="{BB962C8B-B14F-4D97-AF65-F5344CB8AC3E}">
        <p14:creationId xmlns:p14="http://schemas.microsoft.com/office/powerpoint/2010/main" val="176567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AC748FFF-F37C-417E-805D-12F7A60D83FB}"/>
              </a:ext>
            </a:extLst>
          </p:cNvPr>
          <p:cNvSpPr/>
          <p:nvPr/>
        </p:nvSpPr>
        <p:spPr>
          <a:xfrm>
            <a:off x="548641" y="643837"/>
            <a:ext cx="11316374" cy="5632311"/>
          </a:xfrm>
          <a:prstGeom prst="rect">
            <a:avLst/>
          </a:prstGeom>
        </p:spPr>
        <p:txBody>
          <a:bodyPr wrap="square">
            <a:spAutoFit/>
          </a:bodyPr>
          <a:lstStyle/>
          <a:p>
            <a:pPr>
              <a:spcBef>
                <a:spcPts val="580"/>
              </a:spcBef>
              <a:buNone/>
              <a:defRPr/>
            </a:pPr>
            <a:r>
              <a:rPr lang="en-US" sz="3200" b="1" dirty="0">
                <a:solidFill>
                  <a:schemeClr val="tx1">
                    <a:lumMod val="85000"/>
                    <a:lumOff val="15000"/>
                  </a:schemeClr>
                </a:solidFill>
              </a:rPr>
              <a:t>Public’s rights.</a:t>
            </a:r>
          </a:p>
          <a:p>
            <a:pPr>
              <a:spcBef>
                <a:spcPts val="580"/>
              </a:spcBef>
              <a:buNone/>
              <a:defRPr/>
            </a:pPr>
            <a:endParaRPr lang="en-US" sz="2800" dirty="0">
              <a:solidFill>
                <a:schemeClr val="tx1">
                  <a:lumMod val="85000"/>
                  <a:lumOff val="15000"/>
                </a:schemeClr>
              </a:solidFill>
            </a:endParaRPr>
          </a:p>
          <a:p>
            <a:pPr>
              <a:spcBef>
                <a:spcPts val="580"/>
              </a:spcBef>
              <a:buNone/>
              <a:defRPr/>
            </a:pPr>
            <a:r>
              <a:rPr lang="en-US" sz="2800" dirty="0">
                <a:solidFill>
                  <a:schemeClr val="tx1">
                    <a:lumMod val="85000"/>
                    <a:lumOff val="15000"/>
                  </a:schemeClr>
                </a:solidFill>
              </a:rPr>
              <a:t>Every person has a right to </a:t>
            </a:r>
            <a:r>
              <a:rPr lang="en-US" sz="2800" u="sng" dirty="0">
                <a:solidFill>
                  <a:schemeClr val="tx1">
                    <a:lumMod val="85000"/>
                    <a:lumOff val="15000"/>
                  </a:schemeClr>
                </a:solidFill>
              </a:rPr>
              <a:t>inspect</a:t>
            </a:r>
            <a:r>
              <a:rPr lang="en-US" sz="2800" dirty="0">
                <a:solidFill>
                  <a:schemeClr val="tx1">
                    <a:lumMod val="85000"/>
                    <a:lumOff val="15000"/>
                  </a:schemeClr>
                </a:solidFill>
              </a:rPr>
              <a:t> any public record of a public body in this state, except as otherwise expressly provided by ORS 192.501 to 192.505.</a:t>
            </a:r>
          </a:p>
          <a:p>
            <a:pPr marL="457200" indent="-457200">
              <a:spcBef>
                <a:spcPts val="580"/>
              </a:spcBef>
              <a:buNone/>
              <a:defRPr/>
            </a:pPr>
            <a:endParaRPr lang="en-US" sz="2800" dirty="0">
              <a:solidFill>
                <a:schemeClr val="tx1">
                  <a:lumMod val="85000"/>
                  <a:lumOff val="15000"/>
                </a:schemeClr>
              </a:solidFill>
            </a:endParaRPr>
          </a:p>
          <a:p>
            <a:pPr>
              <a:spcBef>
                <a:spcPts val="580"/>
              </a:spcBef>
              <a:buNone/>
              <a:defRPr/>
            </a:pPr>
            <a:r>
              <a:rPr lang="en-US" sz="2800" dirty="0">
                <a:solidFill>
                  <a:schemeClr val="tx1">
                    <a:lumMod val="85000"/>
                    <a:lumOff val="15000"/>
                  </a:schemeClr>
                </a:solidFill>
              </a:rPr>
              <a:t>If a person who is a party to a lawsuit in which a public body is a party, or who has filed a tort claim notice, asks to inspect or to receive a copy of a public record that the person knows relates to the proceeding or notice, the person must submit the request in writing to the custodian and, at the same time, to the attorney for the public body.</a:t>
            </a:r>
          </a:p>
        </p:txBody>
      </p:sp>
    </p:spTree>
    <p:extLst>
      <p:ext uri="{BB962C8B-B14F-4D97-AF65-F5344CB8AC3E}">
        <p14:creationId xmlns:p14="http://schemas.microsoft.com/office/powerpoint/2010/main" val="120995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465A3EBA-035C-45B1-B26E-E1ACD29B9EC2}"/>
              </a:ext>
            </a:extLst>
          </p:cNvPr>
          <p:cNvSpPr/>
          <p:nvPr/>
        </p:nvSpPr>
        <p:spPr>
          <a:xfrm>
            <a:off x="1508667" y="1612668"/>
            <a:ext cx="9634022" cy="3570208"/>
          </a:xfrm>
          <a:prstGeom prst="rect">
            <a:avLst/>
          </a:prstGeom>
        </p:spPr>
        <p:txBody>
          <a:bodyPr wrap="square">
            <a:spAutoFit/>
          </a:bodyPr>
          <a:lstStyle/>
          <a:p>
            <a:pPr>
              <a:spcBef>
                <a:spcPts val="580"/>
              </a:spcBef>
              <a:buNone/>
              <a:defRPr/>
            </a:pPr>
            <a:r>
              <a:rPr lang="en-US" sz="3200" b="1" dirty="0">
                <a:solidFill>
                  <a:schemeClr val="tx1">
                    <a:lumMod val="85000"/>
                    <a:lumOff val="15000"/>
                  </a:schemeClr>
                </a:solidFill>
              </a:rPr>
              <a:t>True or false:</a:t>
            </a:r>
          </a:p>
          <a:p>
            <a:pPr>
              <a:spcBef>
                <a:spcPts val="580"/>
              </a:spcBef>
              <a:buNone/>
              <a:defRPr/>
            </a:pPr>
            <a:endParaRPr lang="en-US" sz="3200" dirty="0">
              <a:solidFill>
                <a:schemeClr val="tx1">
                  <a:lumMod val="85000"/>
                  <a:lumOff val="15000"/>
                </a:schemeClr>
              </a:solidFill>
            </a:endParaRPr>
          </a:p>
          <a:p>
            <a:pPr>
              <a:spcBef>
                <a:spcPts val="580"/>
              </a:spcBef>
              <a:buNone/>
              <a:defRPr/>
            </a:pPr>
            <a:r>
              <a:rPr lang="en-US" sz="3200" dirty="0">
                <a:solidFill>
                  <a:schemeClr val="tx1">
                    <a:lumMod val="85000"/>
                    <a:lumOff val="15000"/>
                  </a:schemeClr>
                </a:solidFill>
              </a:rPr>
              <a:t>A request for public records may be denied if the person making the request is just trying to create hassles and cause trouble.</a:t>
            </a:r>
            <a:br>
              <a:rPr lang="en-US" sz="3200" dirty="0">
                <a:solidFill>
                  <a:schemeClr val="tx1">
                    <a:lumMod val="85000"/>
                    <a:lumOff val="15000"/>
                  </a:schemeClr>
                </a:solidFill>
              </a:rPr>
            </a:br>
            <a:br>
              <a:rPr lang="en-US" sz="2800" dirty="0">
                <a:solidFill>
                  <a:schemeClr val="tx1">
                    <a:lumMod val="85000"/>
                    <a:lumOff val="15000"/>
                  </a:schemeClr>
                </a:solidFill>
              </a:rPr>
            </a:b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66464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465A3EBA-035C-45B1-B26E-E1ACD29B9EC2}"/>
              </a:ext>
            </a:extLst>
          </p:cNvPr>
          <p:cNvSpPr/>
          <p:nvPr/>
        </p:nvSpPr>
        <p:spPr>
          <a:xfrm>
            <a:off x="1508667" y="1612668"/>
            <a:ext cx="9634022" cy="2585323"/>
          </a:xfrm>
          <a:prstGeom prst="rect">
            <a:avLst/>
          </a:prstGeom>
        </p:spPr>
        <p:txBody>
          <a:bodyPr wrap="square">
            <a:spAutoFit/>
          </a:bodyPr>
          <a:lstStyle/>
          <a:p>
            <a:pPr>
              <a:spcBef>
                <a:spcPts val="580"/>
              </a:spcBef>
              <a:buNone/>
              <a:defRPr/>
            </a:pPr>
            <a:r>
              <a:rPr lang="en-US" sz="3200" b="1" dirty="0">
                <a:solidFill>
                  <a:schemeClr val="tx1">
                    <a:lumMod val="85000"/>
                    <a:lumOff val="15000"/>
                  </a:schemeClr>
                </a:solidFill>
              </a:rPr>
              <a:t>FALSE.</a:t>
            </a:r>
          </a:p>
          <a:p>
            <a:pPr>
              <a:spcBef>
                <a:spcPts val="580"/>
              </a:spcBef>
              <a:buNone/>
              <a:defRPr/>
            </a:pPr>
            <a:endParaRPr lang="en-US" sz="3200" dirty="0">
              <a:solidFill>
                <a:schemeClr val="tx1">
                  <a:lumMod val="85000"/>
                  <a:lumOff val="15000"/>
                </a:schemeClr>
              </a:solidFill>
            </a:endParaRPr>
          </a:p>
          <a:p>
            <a:pPr>
              <a:spcBef>
                <a:spcPts val="580"/>
              </a:spcBef>
              <a:buNone/>
              <a:defRPr/>
            </a:pPr>
            <a:r>
              <a:rPr lang="en-US" sz="3200" dirty="0">
                <a:solidFill>
                  <a:schemeClr val="tx1">
                    <a:lumMod val="85000"/>
                    <a:lumOff val="15000"/>
                  </a:schemeClr>
                </a:solidFill>
              </a:rPr>
              <a:t>Motive doesn’t matter.</a:t>
            </a:r>
            <a:br>
              <a:rPr lang="en-US" sz="3200" dirty="0">
                <a:solidFill>
                  <a:schemeClr val="tx1">
                    <a:lumMod val="85000"/>
                    <a:lumOff val="15000"/>
                  </a:schemeClr>
                </a:solidFill>
              </a:rPr>
            </a:br>
            <a:br>
              <a:rPr lang="en-US" sz="2800" dirty="0">
                <a:solidFill>
                  <a:schemeClr val="tx1">
                    <a:lumMod val="85000"/>
                    <a:lumOff val="15000"/>
                  </a:schemeClr>
                </a:solidFill>
              </a:rPr>
            </a:b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55819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964276" y="643837"/>
            <a:ext cx="10756669" cy="4416594"/>
          </a:xfrm>
          <a:prstGeom prst="rect">
            <a:avLst/>
          </a:prstGeom>
        </p:spPr>
        <p:txBody>
          <a:bodyPr wrap="square">
            <a:spAutoFit/>
          </a:bodyPr>
          <a:lstStyle/>
          <a:p>
            <a:pPr>
              <a:spcBef>
                <a:spcPts val="580"/>
              </a:spcBef>
              <a:defRPr/>
            </a:pPr>
            <a:r>
              <a:rPr lang="en-US" sz="3200" b="1" dirty="0">
                <a:solidFill>
                  <a:schemeClr val="tx1">
                    <a:lumMod val="85000"/>
                    <a:lumOff val="15000"/>
                  </a:schemeClr>
                </a:solidFill>
              </a:rPr>
              <a:t>Duties of the public records custodian.</a:t>
            </a:r>
          </a:p>
          <a:p>
            <a:pPr>
              <a:spcBef>
                <a:spcPts val="580"/>
              </a:spcBef>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Keep records safe</a:t>
            </a:r>
          </a:p>
          <a:p>
            <a:pPr marL="457200" indent="-457200">
              <a:spcBef>
                <a:spcPts val="580"/>
              </a:spcBef>
              <a:buFont typeface="Wingdings" panose="05000000000000000000" pitchFamily="2" charset="2"/>
              <a:buChar char="§"/>
              <a:defRPr/>
            </a:pPr>
            <a:endParaRPr lang="en-US" sz="32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Furnish </a:t>
            </a:r>
            <a:r>
              <a:rPr lang="en-US" sz="2800" u="sng" dirty="0">
                <a:solidFill>
                  <a:schemeClr val="tx1">
                    <a:lumMod val="85000"/>
                    <a:lumOff val="15000"/>
                  </a:schemeClr>
                </a:solidFill>
              </a:rPr>
              <a:t>proper and reasonable opportunities for inspection and examination </a:t>
            </a:r>
            <a:r>
              <a:rPr lang="en-US" sz="2800" dirty="0">
                <a:solidFill>
                  <a:schemeClr val="tx1">
                    <a:lumMod val="85000"/>
                    <a:lumOff val="15000"/>
                  </a:schemeClr>
                </a:solidFill>
              </a:rPr>
              <a:t>of the records </a:t>
            </a:r>
            <a:r>
              <a:rPr lang="en-US" sz="2800" u="sng" dirty="0">
                <a:solidFill>
                  <a:schemeClr val="tx1">
                    <a:lumMod val="85000"/>
                    <a:lumOff val="15000"/>
                  </a:schemeClr>
                </a:solidFill>
              </a:rPr>
              <a:t>in the office of the custodian</a:t>
            </a:r>
            <a:r>
              <a:rPr lang="en-US" sz="2800" dirty="0">
                <a:solidFill>
                  <a:schemeClr val="tx1">
                    <a:lumMod val="85000"/>
                    <a:lumOff val="15000"/>
                  </a:schemeClr>
                </a:solidFill>
              </a:rPr>
              <a:t>, and </a:t>
            </a:r>
            <a:r>
              <a:rPr lang="en-US" sz="2800" u="sng" dirty="0">
                <a:solidFill>
                  <a:schemeClr val="tx1">
                    <a:lumMod val="85000"/>
                    <a:lumOff val="15000"/>
                  </a:schemeClr>
                </a:solidFill>
              </a:rPr>
              <a:t>reasonable facilities </a:t>
            </a:r>
            <a:r>
              <a:rPr lang="en-US" sz="2800" dirty="0">
                <a:solidFill>
                  <a:schemeClr val="tx1">
                    <a:lumMod val="85000"/>
                    <a:lumOff val="15000"/>
                  </a:schemeClr>
                </a:solidFill>
              </a:rPr>
              <a:t>for making memoranda or abstracts therefrom, </a:t>
            </a:r>
            <a:r>
              <a:rPr lang="en-US" sz="2800" u="sng" dirty="0">
                <a:solidFill>
                  <a:schemeClr val="tx1">
                    <a:lumMod val="85000"/>
                    <a:lumOff val="15000"/>
                  </a:schemeClr>
                </a:solidFill>
              </a:rPr>
              <a:t>during the usual business hours</a:t>
            </a:r>
          </a:p>
          <a:p>
            <a:pPr marL="457200" indent="-457200">
              <a:spcBef>
                <a:spcPts val="580"/>
              </a:spcBef>
              <a:buNone/>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38641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4" y="952500"/>
            <a:ext cx="4228757" cy="4941623"/>
          </a:xfrm>
        </p:spPr>
        <p:txBody>
          <a:bodyPr>
            <a:normAutofit/>
          </a:bodyPr>
          <a:lstStyle/>
          <a:p>
            <a:pPr algn="r">
              <a:defRPr/>
            </a:pP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379C9295-6901-49FC-BBCF-14BFF4A523BA}"/>
              </a:ext>
            </a:extLst>
          </p:cNvPr>
          <p:cNvSpPr/>
          <p:nvPr/>
        </p:nvSpPr>
        <p:spPr>
          <a:xfrm>
            <a:off x="831272" y="1549400"/>
            <a:ext cx="10108875" cy="3262432"/>
          </a:xfrm>
          <a:prstGeom prst="rect">
            <a:avLst/>
          </a:prstGeom>
        </p:spPr>
        <p:txBody>
          <a:bodyPr wrap="square">
            <a:spAutoFit/>
          </a:bodyPr>
          <a:lstStyle/>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If the public record is maintained in machine readable or electronic form, furnish proper and reasonable opportunity to assure access.</a:t>
            </a:r>
          </a:p>
          <a:p>
            <a:pPr marL="457200" indent="-457200">
              <a:spcBef>
                <a:spcPts val="580"/>
              </a:spcBef>
              <a:buFont typeface="Wingdings" panose="05000000000000000000" pitchFamily="2" charset="2"/>
              <a:buChar char="§"/>
              <a:defRPr/>
            </a:pPr>
            <a:endParaRPr lang="en-US" sz="2800" dirty="0">
              <a:solidFill>
                <a:schemeClr val="tx1">
                  <a:lumMod val="85000"/>
                  <a:lumOff val="15000"/>
                </a:schemeClr>
              </a:solidFill>
            </a:endParaRPr>
          </a:p>
          <a:p>
            <a:pPr marL="457200" indent="-457200">
              <a:spcBef>
                <a:spcPts val="580"/>
              </a:spcBef>
              <a:buFont typeface="Wingdings" panose="05000000000000000000" pitchFamily="2" charset="2"/>
              <a:buChar char="§"/>
              <a:defRPr/>
            </a:pPr>
            <a:r>
              <a:rPr lang="en-US" sz="2800" dirty="0">
                <a:solidFill>
                  <a:schemeClr val="tx1">
                    <a:lumMod val="85000"/>
                    <a:lumOff val="15000"/>
                  </a:schemeClr>
                </a:solidFill>
              </a:rPr>
              <a:t>The Custodian may adopt reasonable rules necessary for the protection of the records and to prevent interference with the regular discharge of duties of the Custodian.</a:t>
            </a:r>
          </a:p>
        </p:txBody>
      </p:sp>
    </p:spTree>
    <p:extLst>
      <p:ext uri="{BB962C8B-B14F-4D97-AF65-F5344CB8AC3E}">
        <p14:creationId xmlns:p14="http://schemas.microsoft.com/office/powerpoint/2010/main" val="60061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321565" y="2057400"/>
            <a:ext cx="3729600" cy="3836723"/>
          </a:xfrm>
        </p:spPr>
        <p:txBody>
          <a:bodyPr>
            <a:normAutofit/>
          </a:bodyPr>
          <a:lstStyle/>
          <a:p>
            <a:pPr algn="r">
              <a:defRPr/>
            </a:pPr>
            <a:r>
              <a:rPr lang="en-US" altLang="en-US" b="1" dirty="0">
                <a:solidFill>
                  <a:schemeClr val="accent4"/>
                </a:solidFill>
                <a:ea typeface="Trebuchet MS" panose="020B0603020202020204" pitchFamily="34" charset="0"/>
                <a:cs typeface="Trebuchet MS" panose="020B0603020202020204" pitchFamily="34" charset="0"/>
              </a:rPr>
              <a:t>disclosure requirements</a:t>
            </a:r>
            <a:br>
              <a:rPr lang="en-US" altLang="en-US" dirty="0">
                <a:solidFill>
                  <a:schemeClr val="accent1"/>
                </a:solidFill>
                <a:ea typeface="Trebuchet MS" panose="020B0603020202020204" pitchFamily="34" charset="0"/>
                <a:cs typeface="Trebuchet MS" panose="020B0603020202020204" pitchFamily="34" charset="0"/>
              </a:rPr>
            </a:br>
            <a:endParaRPr lang="en-US" altLang="en-US" dirty="0">
              <a:solidFill>
                <a:schemeClr val="accent1"/>
              </a:solidFill>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752862" y="643837"/>
            <a:ext cx="7112153" cy="5894123"/>
          </a:xfrm>
        </p:spPr>
        <p:txBody>
          <a:bodyPr anchor="ctr">
            <a:normAutofit/>
          </a:bodyPr>
          <a:lstStyle/>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marL="0" indent="0">
              <a:lnSpc>
                <a:spcPct val="80000"/>
              </a:lnSpc>
              <a:spcBef>
                <a:spcPts val="580"/>
              </a:spcBef>
              <a:buClr>
                <a:schemeClr val="tx2"/>
              </a:buClr>
              <a:buNone/>
              <a:defRPr/>
            </a:pPr>
            <a:endParaRPr lang="en-US" sz="2400" dirty="0">
              <a:solidFill>
                <a:schemeClr val="tx1">
                  <a:lumMod val="85000"/>
                  <a:lumOff val="15000"/>
                </a:schemeClr>
              </a:solidFill>
            </a:endParaRPr>
          </a:p>
          <a:p>
            <a:pPr eaLnBrk="1" hangingPunct="1">
              <a:defRPr/>
            </a:pPr>
            <a:endParaRPr lang="en-US" altLang="en-US" sz="2400" dirty="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4976031" y="6033479"/>
            <a:ext cx="52599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algn="l" fontAlgn="base">
              <a:spcBef>
                <a:spcPct val="0"/>
              </a:spcBef>
              <a:spcAft>
                <a:spcPts val="600"/>
              </a:spcAft>
              <a:buClrTx/>
              <a:buFont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spcBef>
                <a:spcPct val="0"/>
              </a:spcBef>
              <a:spcAft>
                <a:spcPts val="600"/>
              </a:spcAft>
              <a:buClrTx/>
              <a:buFontTx/>
              <a:buNone/>
            </a:pPr>
            <a:endParaRPr lang="en-US" altLang="en-US" sz="1050" dirty="0">
              <a:solidFill>
                <a:schemeClr val="tx1">
                  <a:alpha val="80000"/>
                </a:schemeClr>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384995"/>
          </a:xfrm>
          <a:prstGeom prst="rect">
            <a:avLst/>
          </a:prstGeom>
        </p:spPr>
        <p:txBody>
          <a:bodyPr wrap="square">
            <a:spAutoFit/>
          </a:bodyPr>
          <a:lstStyle/>
          <a:p>
            <a:pPr marL="85725">
              <a:buNone/>
            </a:pPr>
            <a:endParaRPr lang="en-US" altLang="en-US" sz="2800" dirty="0"/>
          </a:p>
          <a:p>
            <a:pPr marL="85725">
              <a:buNone/>
            </a:pPr>
            <a:endParaRPr lang="en-US" altLang="en-US" sz="2800" dirty="0"/>
          </a:p>
          <a:p>
            <a:pPr marL="85725">
              <a:buNone/>
            </a:pPr>
            <a:endParaRPr lang="en-US" altLang="en-US" sz="2800" dirty="0"/>
          </a:p>
        </p:txBody>
      </p:sp>
      <p:sp>
        <p:nvSpPr>
          <p:cNvPr id="3" name="Rectangle 2">
            <a:extLst>
              <a:ext uri="{FF2B5EF4-FFF2-40B4-BE49-F238E27FC236}">
                <a16:creationId xmlns:a16="http://schemas.microsoft.com/office/drawing/2014/main" id="{BA62ABAF-78A7-4FA6-89FB-07D8F522B75B}"/>
              </a:ext>
            </a:extLst>
          </p:cNvPr>
          <p:cNvSpPr/>
          <p:nvPr/>
        </p:nvSpPr>
        <p:spPr>
          <a:xfrm>
            <a:off x="4505499" y="1163781"/>
            <a:ext cx="7359516" cy="4524315"/>
          </a:xfrm>
          <a:prstGeom prst="rect">
            <a:avLst/>
          </a:prstGeom>
        </p:spPr>
        <p:txBody>
          <a:bodyPr wrap="square">
            <a:spAutoFit/>
          </a:bodyPr>
          <a:lstStyle/>
          <a:p>
            <a:pPr>
              <a:spcBef>
                <a:spcPts val="580"/>
              </a:spcBef>
              <a:buNone/>
              <a:defRPr/>
            </a:pPr>
            <a:r>
              <a:rPr lang="en-US" sz="3200" b="1" dirty="0">
                <a:solidFill>
                  <a:schemeClr val="tx1">
                    <a:lumMod val="85000"/>
                    <a:lumOff val="15000"/>
                  </a:schemeClr>
                </a:solidFill>
              </a:rPr>
              <a:t>Prior law:  </a:t>
            </a:r>
            <a:r>
              <a:rPr lang="en-US" sz="3200" dirty="0">
                <a:solidFill>
                  <a:schemeClr val="tx1">
                    <a:lumMod val="85000"/>
                    <a:lumOff val="15000"/>
                  </a:schemeClr>
                </a:solidFill>
              </a:rPr>
              <a:t>“As soon as practicable and without unreasonable delay.”</a:t>
            </a:r>
          </a:p>
          <a:p>
            <a:pPr>
              <a:spcBef>
                <a:spcPts val="580"/>
              </a:spcBef>
              <a:buNone/>
              <a:defRPr/>
            </a:pPr>
            <a:endParaRPr lang="en-US" sz="2800" b="1" dirty="0">
              <a:solidFill>
                <a:schemeClr val="tx1">
                  <a:lumMod val="85000"/>
                  <a:lumOff val="15000"/>
                </a:schemeClr>
              </a:solidFill>
            </a:endParaRPr>
          </a:p>
          <a:p>
            <a:pPr>
              <a:spcBef>
                <a:spcPts val="580"/>
              </a:spcBef>
              <a:buNone/>
              <a:defRPr/>
            </a:pPr>
            <a:r>
              <a:rPr lang="en-US" sz="2800" i="1" dirty="0">
                <a:solidFill>
                  <a:schemeClr val="tx1">
                    <a:lumMod val="85000"/>
                    <a:lumOff val="15000"/>
                  </a:schemeClr>
                </a:solidFill>
              </a:rPr>
              <a:t>Effective Jan. 1, 2018:  </a:t>
            </a:r>
          </a:p>
          <a:p>
            <a:pPr>
              <a:spcBef>
                <a:spcPts val="580"/>
              </a:spcBef>
              <a:buNone/>
              <a:defRPr/>
            </a:pPr>
            <a:endParaRPr lang="en-US" sz="2800" i="1" dirty="0">
              <a:solidFill>
                <a:schemeClr val="tx1">
                  <a:lumMod val="85000"/>
                  <a:lumOff val="15000"/>
                </a:schemeClr>
              </a:solidFill>
            </a:endParaRPr>
          </a:p>
          <a:p>
            <a:pPr>
              <a:spcBef>
                <a:spcPts val="580"/>
              </a:spcBef>
              <a:buNone/>
              <a:defRPr/>
            </a:pPr>
            <a:r>
              <a:rPr lang="en-US" sz="2400" dirty="0">
                <a:solidFill>
                  <a:schemeClr val="tx1">
                    <a:lumMod val="85000"/>
                    <a:lumOff val="15000"/>
                  </a:schemeClr>
                </a:solidFill>
              </a:rPr>
              <a:t>Must acknowledge request within </a:t>
            </a:r>
            <a:r>
              <a:rPr lang="en-US" sz="2400" u="sng" dirty="0">
                <a:solidFill>
                  <a:schemeClr val="tx1">
                    <a:lumMod val="85000"/>
                    <a:lumOff val="15000"/>
                  </a:schemeClr>
                </a:solidFill>
              </a:rPr>
              <a:t>five (5) business days</a:t>
            </a:r>
            <a:r>
              <a:rPr lang="en-US" sz="2400" dirty="0">
                <a:solidFill>
                  <a:schemeClr val="tx1">
                    <a:lumMod val="85000"/>
                    <a:lumOff val="15000"/>
                  </a:schemeClr>
                </a:solidFill>
              </a:rPr>
              <a:t>, and complete request “as soon as possible and without unreasonable delay, but </a:t>
            </a:r>
            <a:r>
              <a:rPr lang="en-US" sz="2400" u="sng" dirty="0">
                <a:solidFill>
                  <a:schemeClr val="tx1">
                    <a:lumMod val="85000"/>
                    <a:lumOff val="15000"/>
                  </a:schemeClr>
                </a:solidFill>
              </a:rPr>
              <a:t>no later than ten (10) business days after acknowledgement</a:t>
            </a:r>
            <a:r>
              <a:rPr lang="en-US" sz="2400" dirty="0">
                <a:solidFill>
                  <a:schemeClr val="tx1">
                    <a:lumMod val="85000"/>
                    <a:lumOff val="15000"/>
                  </a:schemeClr>
                </a:solidFill>
              </a:rPr>
              <a:t>.</a:t>
            </a:r>
          </a:p>
          <a:p>
            <a:endParaRPr lang="en-US" altLang="en-US" sz="2400" dirty="0"/>
          </a:p>
        </p:txBody>
      </p:sp>
    </p:spTree>
    <p:extLst>
      <p:ext uri="{BB962C8B-B14F-4D97-AF65-F5344CB8AC3E}">
        <p14:creationId xmlns:p14="http://schemas.microsoft.com/office/powerpoint/2010/main" val="628008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2419</Words>
  <Application>Microsoft Office PowerPoint</Application>
  <PresentationFormat>Widescreen</PresentationFormat>
  <Paragraphs>325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Abadi</vt:lpstr>
      <vt:lpstr>Arial</vt:lpstr>
      <vt:lpstr>Calibri</vt:lpstr>
      <vt:lpstr>Century Gothic</vt:lpstr>
      <vt:lpstr>Century Schoolbook</vt:lpstr>
      <vt:lpstr>Wingdings</vt:lpstr>
      <vt:lpstr>Wingdings 3</vt:lpstr>
      <vt:lpstr>Ion</vt:lpstr>
      <vt:lpstr> SDAO  board training Webinar series  2020  </vt:lpstr>
      <vt:lpstr>topics to cover </vt:lpstr>
      <vt:lpstr>definition </vt:lpstr>
      <vt:lpstr> </vt:lpstr>
      <vt:lpstr> </vt:lpstr>
      <vt:lpstr> </vt:lpstr>
      <vt:lpstr> </vt:lpstr>
      <vt:lpstr> </vt:lpstr>
      <vt:lpstr>disclosure requirements </vt:lpstr>
      <vt:lpstr>PowerPoint Presentation</vt:lpstr>
      <vt:lpstr>PowerPoint Presentation</vt:lpstr>
      <vt:lpstr>PowerPoint Presentation</vt:lpstr>
      <vt:lpstr> </vt:lpstr>
      <vt:lpstr> </vt:lpstr>
      <vt:lpstr> </vt:lpstr>
      <vt:lpstr> </vt:lpstr>
      <vt:lpstr> </vt:lpstr>
      <vt:lpstr> </vt:lpstr>
      <vt:lpstr> </vt:lpstr>
      <vt:lpstr>exemptions from disclosure*  * These are examples, only.   Please don’t rely on these slides and then tell everybody a lawyer  told you what to do. </vt:lpstr>
      <vt:lpstr> </vt:lpstr>
      <vt:lpstr> </vt:lpstr>
      <vt:lpstr> </vt:lpstr>
      <vt:lpstr> </vt:lpstr>
      <vt:lpstr> </vt:lpstr>
      <vt:lpstr> </vt:lpstr>
      <vt:lpstr> records storage</vt:lpstr>
      <vt:lpstr> </vt:lpstr>
      <vt:lpstr> </vt:lpstr>
      <vt:lpstr>records  retention </vt:lpstr>
      <vt:lpstr>legislative update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SDAO board training Webinar series  2020  </dc:title>
  <dc:creator>EG Eakins</dc:creator>
  <cp:lastModifiedBy>EG Eakins</cp:lastModifiedBy>
  <cp:revision>4</cp:revision>
  <dcterms:created xsi:type="dcterms:W3CDTF">2020-08-14T19:58:16Z</dcterms:created>
  <dcterms:modified xsi:type="dcterms:W3CDTF">2020-08-14T20:27:15Z</dcterms:modified>
</cp:coreProperties>
</file>