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3" r:id="rId1"/>
  </p:sldMasterIdLst>
  <p:notesMasterIdLst>
    <p:notesMasterId r:id="rId35"/>
  </p:notesMasterIdLst>
  <p:sldIdLst>
    <p:sldId id="888" r:id="rId2"/>
    <p:sldId id="996" r:id="rId3"/>
    <p:sldId id="1025" r:id="rId4"/>
    <p:sldId id="1026" r:id="rId5"/>
    <p:sldId id="1027" r:id="rId6"/>
    <p:sldId id="1091" r:id="rId7"/>
    <p:sldId id="1030" r:id="rId8"/>
    <p:sldId id="1092" r:id="rId9"/>
    <p:sldId id="1031" r:id="rId10"/>
    <p:sldId id="1032" r:id="rId11"/>
    <p:sldId id="1033" r:id="rId12"/>
    <p:sldId id="1035" r:id="rId13"/>
    <p:sldId id="1036" r:id="rId14"/>
    <p:sldId id="1038" r:id="rId15"/>
    <p:sldId id="1037" r:id="rId16"/>
    <p:sldId id="1040" r:id="rId17"/>
    <p:sldId id="1041" r:id="rId18"/>
    <p:sldId id="1048" r:id="rId19"/>
    <p:sldId id="1042" r:id="rId20"/>
    <p:sldId id="1044" r:id="rId21"/>
    <p:sldId id="1047" r:id="rId22"/>
    <p:sldId id="1046" r:id="rId23"/>
    <p:sldId id="1045" r:id="rId24"/>
    <p:sldId id="1049" r:id="rId25"/>
    <p:sldId id="1050" r:id="rId26"/>
    <p:sldId id="1051" r:id="rId27"/>
    <p:sldId id="1103" r:id="rId28"/>
    <p:sldId id="1053" r:id="rId29"/>
    <p:sldId id="1054" r:id="rId30"/>
    <p:sldId id="1055" r:id="rId31"/>
    <p:sldId id="1056" r:id="rId32"/>
    <p:sldId id="1057" r:id="rId33"/>
    <p:sldId id="10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6F4C49-DEAE-47E4-AFF5-74EE21F82467}">
          <p14:sldIdLst>
            <p14:sldId id="888"/>
          </p14:sldIdLst>
        </p14:section>
        <p14:section name="Untitled Section" id="{2E1CF7E5-6501-437F-B3F9-B71F54255322}">
          <p14:sldIdLst>
            <p14:sldId id="996"/>
            <p14:sldId id="1025"/>
            <p14:sldId id="1026"/>
            <p14:sldId id="1027"/>
            <p14:sldId id="1091"/>
            <p14:sldId id="1030"/>
            <p14:sldId id="1092"/>
            <p14:sldId id="1031"/>
            <p14:sldId id="1032"/>
            <p14:sldId id="1033"/>
            <p14:sldId id="1035"/>
            <p14:sldId id="1036"/>
            <p14:sldId id="1038"/>
            <p14:sldId id="1037"/>
            <p14:sldId id="1040"/>
            <p14:sldId id="1041"/>
            <p14:sldId id="1048"/>
            <p14:sldId id="1042"/>
            <p14:sldId id="1044"/>
            <p14:sldId id="1047"/>
            <p14:sldId id="1046"/>
            <p14:sldId id="1045"/>
            <p14:sldId id="1049"/>
            <p14:sldId id="1050"/>
            <p14:sldId id="1051"/>
            <p14:sldId id="1103"/>
            <p14:sldId id="1053"/>
            <p14:sldId id="1054"/>
            <p14:sldId id="1055"/>
            <p14:sldId id="1056"/>
            <p14:sldId id="1057"/>
          </p14:sldIdLst>
        </p14:section>
        <p14:section name="Untitled Section" id="{C748C689-F65F-45DF-85AB-E9B8154F64B0}">
          <p14:sldIdLst>
            <p14:sldId id="10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36" autoAdjust="0"/>
    <p:restoredTop sz="94045" autoAdjust="0"/>
  </p:normalViewPr>
  <p:slideViewPr>
    <p:cSldViewPr snapToGrid="0">
      <p:cViewPr varScale="1">
        <p:scale>
          <a:sx n="58" d="100"/>
          <a:sy n="58" d="100"/>
        </p:scale>
        <p:origin x="84" y="1002"/>
      </p:cViewPr>
      <p:guideLst/>
    </p:cSldViewPr>
  </p:slideViewPr>
  <p:outlineViewPr>
    <p:cViewPr>
      <p:scale>
        <a:sx n="33" d="100"/>
        <a:sy n="33" d="100"/>
      </p:scale>
      <p:origin x="0" y="-6285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F34DA-8825-42A7-A1DB-CA843877D3A2}" type="datetimeFigureOut">
              <a:rPr lang="en-US" smtClean="0"/>
              <a:t>8/13/2020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8DC0A-B545-4A55-8B68-66332C468342}" type="slidenum">
              <a:rPr lang="en-US" smtClean="0"/>
              <a:t>‹#›</a:t>
            </a:fld>
            <a:endParaRPr lang="en-US"/>
          </a:p>
        </p:txBody>
      </p:sp>
    </p:spTree>
    <p:extLst>
      <p:ext uri="{BB962C8B-B14F-4D97-AF65-F5344CB8AC3E}">
        <p14:creationId xmlns:p14="http://schemas.microsoft.com/office/powerpoint/2010/main" val="2853931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4E0C9FC7-C911-4D08-B853-B7D5F2CD04C1}"/>
              </a:ext>
            </a:extLst>
          </p:cNvPr>
          <p:cNvSpPr>
            <a:spLocks noGrp="1" noChangeArrowheads="1"/>
          </p:cNvSpPr>
          <p:nvPr>
            <p:ph type="sldNum" sz="quarter" idx="5"/>
          </p:nvPr>
        </p:nvSpPr>
        <p:spPr>
          <a:noFill/>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2BB44B0-8768-40C5-AC39-8B798817F2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5891" name="Rectangle 2">
            <a:extLst>
              <a:ext uri="{FF2B5EF4-FFF2-40B4-BE49-F238E27FC236}">
                <a16:creationId xmlns:a16="http://schemas.microsoft.com/office/drawing/2014/main" id="{25BE694C-A6C3-43C5-BE9D-0EE9D1C00204}"/>
              </a:ext>
            </a:extLst>
          </p:cNvPr>
          <p:cNvSpPr>
            <a:spLocks noGrp="1" noRot="1" noChangeAspect="1" noChangeArrowheads="1" noTextEdit="1"/>
          </p:cNvSpPr>
          <p:nvPr>
            <p:ph type="sldImg"/>
          </p:nvPr>
        </p:nvSpPr>
        <p:spPr>
          <a:xfrm>
            <a:off x="685800" y="1143000"/>
            <a:ext cx="5486400" cy="3086100"/>
          </a:xfrm>
          <a:ln/>
        </p:spPr>
      </p:sp>
      <p:sp>
        <p:nvSpPr>
          <p:cNvPr id="165892" name="Rectangle 3">
            <a:extLst>
              <a:ext uri="{FF2B5EF4-FFF2-40B4-BE49-F238E27FC236}">
                <a16:creationId xmlns:a16="http://schemas.microsoft.com/office/drawing/2014/main" id="{2179A65F-8FDE-44BF-AB6E-DFC1D85C4F2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0047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11</a:t>
            </a:fld>
            <a:endParaRPr lang="en-US"/>
          </a:p>
        </p:txBody>
      </p:sp>
    </p:spTree>
    <p:extLst>
      <p:ext uri="{BB962C8B-B14F-4D97-AF65-F5344CB8AC3E}">
        <p14:creationId xmlns:p14="http://schemas.microsoft.com/office/powerpoint/2010/main" val="110094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12</a:t>
            </a:fld>
            <a:endParaRPr lang="en-US"/>
          </a:p>
        </p:txBody>
      </p:sp>
    </p:spTree>
    <p:extLst>
      <p:ext uri="{BB962C8B-B14F-4D97-AF65-F5344CB8AC3E}">
        <p14:creationId xmlns:p14="http://schemas.microsoft.com/office/powerpoint/2010/main" val="269254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13</a:t>
            </a:fld>
            <a:endParaRPr lang="en-US"/>
          </a:p>
        </p:txBody>
      </p:sp>
    </p:spTree>
    <p:extLst>
      <p:ext uri="{BB962C8B-B14F-4D97-AF65-F5344CB8AC3E}">
        <p14:creationId xmlns:p14="http://schemas.microsoft.com/office/powerpoint/2010/main" val="848491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14</a:t>
            </a:fld>
            <a:endParaRPr lang="en-US"/>
          </a:p>
        </p:txBody>
      </p:sp>
    </p:spTree>
    <p:extLst>
      <p:ext uri="{BB962C8B-B14F-4D97-AF65-F5344CB8AC3E}">
        <p14:creationId xmlns:p14="http://schemas.microsoft.com/office/powerpoint/2010/main" val="2301158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15</a:t>
            </a:fld>
            <a:endParaRPr lang="en-US"/>
          </a:p>
        </p:txBody>
      </p:sp>
    </p:spTree>
    <p:extLst>
      <p:ext uri="{BB962C8B-B14F-4D97-AF65-F5344CB8AC3E}">
        <p14:creationId xmlns:p14="http://schemas.microsoft.com/office/powerpoint/2010/main" val="1987882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16</a:t>
            </a:fld>
            <a:endParaRPr lang="en-US"/>
          </a:p>
        </p:txBody>
      </p:sp>
    </p:spTree>
    <p:extLst>
      <p:ext uri="{BB962C8B-B14F-4D97-AF65-F5344CB8AC3E}">
        <p14:creationId xmlns:p14="http://schemas.microsoft.com/office/powerpoint/2010/main" val="196347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17</a:t>
            </a:fld>
            <a:endParaRPr lang="en-US"/>
          </a:p>
        </p:txBody>
      </p:sp>
    </p:spTree>
    <p:extLst>
      <p:ext uri="{BB962C8B-B14F-4D97-AF65-F5344CB8AC3E}">
        <p14:creationId xmlns:p14="http://schemas.microsoft.com/office/powerpoint/2010/main" val="2711092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18</a:t>
            </a:fld>
            <a:endParaRPr lang="en-US"/>
          </a:p>
        </p:txBody>
      </p:sp>
    </p:spTree>
    <p:extLst>
      <p:ext uri="{BB962C8B-B14F-4D97-AF65-F5344CB8AC3E}">
        <p14:creationId xmlns:p14="http://schemas.microsoft.com/office/powerpoint/2010/main" val="2352571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19</a:t>
            </a:fld>
            <a:endParaRPr lang="en-US"/>
          </a:p>
        </p:txBody>
      </p:sp>
    </p:spTree>
    <p:extLst>
      <p:ext uri="{BB962C8B-B14F-4D97-AF65-F5344CB8AC3E}">
        <p14:creationId xmlns:p14="http://schemas.microsoft.com/office/powerpoint/2010/main" val="1567004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20</a:t>
            </a:fld>
            <a:endParaRPr lang="en-US"/>
          </a:p>
        </p:txBody>
      </p:sp>
    </p:spTree>
    <p:extLst>
      <p:ext uri="{BB962C8B-B14F-4D97-AF65-F5344CB8AC3E}">
        <p14:creationId xmlns:p14="http://schemas.microsoft.com/office/powerpoint/2010/main" val="3882146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3</a:t>
            </a:fld>
            <a:endParaRPr lang="en-US"/>
          </a:p>
        </p:txBody>
      </p:sp>
    </p:spTree>
    <p:extLst>
      <p:ext uri="{BB962C8B-B14F-4D97-AF65-F5344CB8AC3E}">
        <p14:creationId xmlns:p14="http://schemas.microsoft.com/office/powerpoint/2010/main" val="19190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21</a:t>
            </a:fld>
            <a:endParaRPr lang="en-US"/>
          </a:p>
        </p:txBody>
      </p:sp>
    </p:spTree>
    <p:extLst>
      <p:ext uri="{BB962C8B-B14F-4D97-AF65-F5344CB8AC3E}">
        <p14:creationId xmlns:p14="http://schemas.microsoft.com/office/powerpoint/2010/main" val="1316168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22</a:t>
            </a:fld>
            <a:endParaRPr lang="en-US"/>
          </a:p>
        </p:txBody>
      </p:sp>
    </p:spTree>
    <p:extLst>
      <p:ext uri="{BB962C8B-B14F-4D97-AF65-F5344CB8AC3E}">
        <p14:creationId xmlns:p14="http://schemas.microsoft.com/office/powerpoint/2010/main" val="1160323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23</a:t>
            </a:fld>
            <a:endParaRPr lang="en-US"/>
          </a:p>
        </p:txBody>
      </p:sp>
    </p:spTree>
    <p:extLst>
      <p:ext uri="{BB962C8B-B14F-4D97-AF65-F5344CB8AC3E}">
        <p14:creationId xmlns:p14="http://schemas.microsoft.com/office/powerpoint/2010/main" val="855947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24</a:t>
            </a:fld>
            <a:endParaRPr lang="en-US"/>
          </a:p>
        </p:txBody>
      </p:sp>
    </p:spTree>
    <p:extLst>
      <p:ext uri="{BB962C8B-B14F-4D97-AF65-F5344CB8AC3E}">
        <p14:creationId xmlns:p14="http://schemas.microsoft.com/office/powerpoint/2010/main" val="1819543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25</a:t>
            </a:fld>
            <a:endParaRPr lang="en-US"/>
          </a:p>
        </p:txBody>
      </p:sp>
    </p:spTree>
    <p:extLst>
      <p:ext uri="{BB962C8B-B14F-4D97-AF65-F5344CB8AC3E}">
        <p14:creationId xmlns:p14="http://schemas.microsoft.com/office/powerpoint/2010/main" val="4095342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26</a:t>
            </a:fld>
            <a:endParaRPr lang="en-US"/>
          </a:p>
        </p:txBody>
      </p:sp>
    </p:spTree>
    <p:extLst>
      <p:ext uri="{BB962C8B-B14F-4D97-AF65-F5344CB8AC3E}">
        <p14:creationId xmlns:p14="http://schemas.microsoft.com/office/powerpoint/2010/main" val="2006289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27</a:t>
            </a:fld>
            <a:endParaRPr lang="en-US"/>
          </a:p>
        </p:txBody>
      </p:sp>
    </p:spTree>
    <p:extLst>
      <p:ext uri="{BB962C8B-B14F-4D97-AF65-F5344CB8AC3E}">
        <p14:creationId xmlns:p14="http://schemas.microsoft.com/office/powerpoint/2010/main" val="3840674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28</a:t>
            </a:fld>
            <a:endParaRPr lang="en-US"/>
          </a:p>
        </p:txBody>
      </p:sp>
    </p:spTree>
    <p:extLst>
      <p:ext uri="{BB962C8B-B14F-4D97-AF65-F5344CB8AC3E}">
        <p14:creationId xmlns:p14="http://schemas.microsoft.com/office/powerpoint/2010/main" val="878331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29</a:t>
            </a:fld>
            <a:endParaRPr lang="en-US"/>
          </a:p>
        </p:txBody>
      </p:sp>
    </p:spTree>
    <p:extLst>
      <p:ext uri="{BB962C8B-B14F-4D97-AF65-F5344CB8AC3E}">
        <p14:creationId xmlns:p14="http://schemas.microsoft.com/office/powerpoint/2010/main" val="3595524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30</a:t>
            </a:fld>
            <a:endParaRPr lang="en-US"/>
          </a:p>
        </p:txBody>
      </p:sp>
    </p:spTree>
    <p:extLst>
      <p:ext uri="{BB962C8B-B14F-4D97-AF65-F5344CB8AC3E}">
        <p14:creationId xmlns:p14="http://schemas.microsoft.com/office/powerpoint/2010/main" val="18001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4</a:t>
            </a:fld>
            <a:endParaRPr lang="en-US"/>
          </a:p>
        </p:txBody>
      </p:sp>
    </p:spTree>
    <p:extLst>
      <p:ext uri="{BB962C8B-B14F-4D97-AF65-F5344CB8AC3E}">
        <p14:creationId xmlns:p14="http://schemas.microsoft.com/office/powerpoint/2010/main" val="377119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31</a:t>
            </a:fld>
            <a:endParaRPr lang="en-US"/>
          </a:p>
        </p:txBody>
      </p:sp>
    </p:spTree>
    <p:extLst>
      <p:ext uri="{BB962C8B-B14F-4D97-AF65-F5344CB8AC3E}">
        <p14:creationId xmlns:p14="http://schemas.microsoft.com/office/powerpoint/2010/main" val="3115722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32</a:t>
            </a:fld>
            <a:endParaRPr lang="en-US"/>
          </a:p>
        </p:txBody>
      </p:sp>
    </p:spTree>
    <p:extLst>
      <p:ext uri="{BB962C8B-B14F-4D97-AF65-F5344CB8AC3E}">
        <p14:creationId xmlns:p14="http://schemas.microsoft.com/office/powerpoint/2010/main" val="565408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4E0C9FC7-C911-4D08-B853-B7D5F2CD04C1}"/>
              </a:ext>
            </a:extLst>
          </p:cNvPr>
          <p:cNvSpPr>
            <a:spLocks noGrp="1" noChangeArrowheads="1"/>
          </p:cNvSpPr>
          <p:nvPr>
            <p:ph type="sldNum" sz="quarter" idx="5"/>
          </p:nvPr>
        </p:nvSpPr>
        <p:spPr>
          <a:noFill/>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2BB44B0-8768-40C5-AC39-8B798817F2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5891" name="Rectangle 2">
            <a:extLst>
              <a:ext uri="{FF2B5EF4-FFF2-40B4-BE49-F238E27FC236}">
                <a16:creationId xmlns:a16="http://schemas.microsoft.com/office/drawing/2014/main" id="{25BE694C-A6C3-43C5-BE9D-0EE9D1C00204}"/>
              </a:ext>
            </a:extLst>
          </p:cNvPr>
          <p:cNvSpPr>
            <a:spLocks noGrp="1" noRot="1" noChangeAspect="1" noChangeArrowheads="1" noTextEdit="1"/>
          </p:cNvSpPr>
          <p:nvPr>
            <p:ph type="sldImg"/>
          </p:nvPr>
        </p:nvSpPr>
        <p:spPr>
          <a:xfrm>
            <a:off x="685800" y="1143000"/>
            <a:ext cx="5486400" cy="3086100"/>
          </a:xfrm>
          <a:ln/>
        </p:spPr>
      </p:sp>
      <p:sp>
        <p:nvSpPr>
          <p:cNvPr id="165892" name="Rectangle 3">
            <a:extLst>
              <a:ext uri="{FF2B5EF4-FFF2-40B4-BE49-F238E27FC236}">
                <a16:creationId xmlns:a16="http://schemas.microsoft.com/office/drawing/2014/main" id="{2179A65F-8FDE-44BF-AB6E-DFC1D85C4F2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2990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5</a:t>
            </a:fld>
            <a:endParaRPr lang="en-US"/>
          </a:p>
        </p:txBody>
      </p:sp>
    </p:spTree>
    <p:extLst>
      <p:ext uri="{BB962C8B-B14F-4D97-AF65-F5344CB8AC3E}">
        <p14:creationId xmlns:p14="http://schemas.microsoft.com/office/powerpoint/2010/main" val="348993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6</a:t>
            </a:fld>
            <a:endParaRPr lang="en-US"/>
          </a:p>
        </p:txBody>
      </p:sp>
    </p:spTree>
    <p:extLst>
      <p:ext uri="{BB962C8B-B14F-4D97-AF65-F5344CB8AC3E}">
        <p14:creationId xmlns:p14="http://schemas.microsoft.com/office/powerpoint/2010/main" val="98566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7</a:t>
            </a:fld>
            <a:endParaRPr lang="en-US"/>
          </a:p>
        </p:txBody>
      </p:sp>
    </p:spTree>
    <p:extLst>
      <p:ext uri="{BB962C8B-B14F-4D97-AF65-F5344CB8AC3E}">
        <p14:creationId xmlns:p14="http://schemas.microsoft.com/office/powerpoint/2010/main" val="1212721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8</a:t>
            </a:fld>
            <a:endParaRPr lang="en-US"/>
          </a:p>
        </p:txBody>
      </p:sp>
    </p:spTree>
    <p:extLst>
      <p:ext uri="{BB962C8B-B14F-4D97-AF65-F5344CB8AC3E}">
        <p14:creationId xmlns:p14="http://schemas.microsoft.com/office/powerpoint/2010/main" val="378736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9</a:t>
            </a:fld>
            <a:endParaRPr lang="en-US"/>
          </a:p>
        </p:txBody>
      </p:sp>
    </p:spTree>
    <p:extLst>
      <p:ext uri="{BB962C8B-B14F-4D97-AF65-F5344CB8AC3E}">
        <p14:creationId xmlns:p14="http://schemas.microsoft.com/office/powerpoint/2010/main" val="273880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10</a:t>
            </a:fld>
            <a:endParaRPr lang="en-US"/>
          </a:p>
        </p:txBody>
      </p:sp>
    </p:spTree>
    <p:extLst>
      <p:ext uri="{BB962C8B-B14F-4D97-AF65-F5344CB8AC3E}">
        <p14:creationId xmlns:p14="http://schemas.microsoft.com/office/powerpoint/2010/main" val="247016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550C6C-1EB7-4D66-86D9-EE5BA2D0CF93}"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382967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50C6C-1EB7-4D66-86D9-EE5BA2D0CF93}" type="datetimeFigureOut">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4648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550C6C-1EB7-4D66-86D9-EE5BA2D0CF93}"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832743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550C6C-1EB7-4D66-86D9-EE5BA2D0CF93}"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900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50C6C-1EB7-4D66-86D9-EE5BA2D0CF93}"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1178660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550C6C-1EB7-4D66-86D9-EE5BA2D0CF93}" type="datetimeFigureOut">
              <a:rPr lang="en-US" smtClean="0"/>
              <a:t>8/13/2020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569657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550C6C-1EB7-4D66-86D9-EE5BA2D0CF93}" type="datetimeFigureOut">
              <a:rPr lang="en-US" smtClean="0"/>
              <a:t>8/13/2020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576960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50C6C-1EB7-4D66-86D9-EE5BA2D0CF93}"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70782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50C6C-1EB7-4D66-86D9-EE5BA2D0CF93}"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388298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50C6C-1EB7-4D66-86D9-EE5BA2D0CF93}"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166142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50C6C-1EB7-4D66-86D9-EE5BA2D0CF93}"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89567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550C6C-1EB7-4D66-86D9-EE5BA2D0CF93}" type="datetimeFigureOut">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90356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50C6C-1EB7-4D66-86D9-EE5BA2D0CF93}" type="datetimeFigureOut">
              <a:rPr lang="en-US" smtClean="0"/>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33818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550C6C-1EB7-4D66-86D9-EE5BA2D0CF93}" type="datetimeFigureOut">
              <a:rPr lang="en-US" smtClean="0"/>
              <a:t>8/13/2020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344033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550C6C-1EB7-4D66-86D9-EE5BA2D0CF93}" type="datetimeFigureOut">
              <a:rPr lang="en-US" smtClean="0"/>
              <a:t>8/13/2020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08742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550C6C-1EB7-4D66-86D9-EE5BA2D0CF93}" type="datetimeFigureOut">
              <a:rPr lang="en-US" smtClean="0"/>
              <a:t>8/13/2020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658190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50C6C-1EB7-4D66-86D9-EE5BA2D0CF93}" type="datetimeFigureOut">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92083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550C6C-1EB7-4D66-86D9-EE5BA2D0CF93}" type="datetimeFigureOut">
              <a:rPr lang="en-US" smtClean="0"/>
              <a:t>8/13/2020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0AE670D-7C7E-4EAC-90D0-51EB16D37CB1}" type="slidenum">
              <a:rPr lang="en-US" smtClean="0"/>
              <a:t>‹#›</a:t>
            </a:fld>
            <a:endParaRPr lang="en-US"/>
          </a:p>
        </p:txBody>
      </p:sp>
    </p:spTree>
    <p:extLst>
      <p:ext uri="{BB962C8B-B14F-4D97-AF65-F5344CB8AC3E}">
        <p14:creationId xmlns:p14="http://schemas.microsoft.com/office/powerpoint/2010/main" val="4095429101"/>
      </p:ext>
    </p:extLst>
  </p:cSld>
  <p:clrMap bg1="dk1" tx1="lt1" bg2="dk2" tx2="lt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 id="2147484216" r:id="rId13"/>
    <p:sldLayoutId id="2147484217" r:id="rId14"/>
    <p:sldLayoutId id="2147484218" r:id="rId15"/>
    <p:sldLayoutId id="2147484219" r:id="rId16"/>
    <p:sldLayoutId id="214748422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2C25F600-A212-4DC5-853B-2815707BCA49}"/>
              </a:ext>
            </a:extLst>
          </p:cNvPr>
          <p:cNvSpPr>
            <a:spLocks noGrp="1" noChangeArrowheads="1"/>
          </p:cNvSpPr>
          <p:nvPr>
            <p:ph type="title"/>
          </p:nvPr>
        </p:nvSpPr>
        <p:spPr>
          <a:xfrm>
            <a:off x="806195" y="804672"/>
            <a:ext cx="3521359" cy="5248656"/>
          </a:xfrm>
        </p:spPr>
        <p:txBody>
          <a:bodyPr anchor="ctr">
            <a:normAutofit fontScale="90000"/>
          </a:bodyPr>
          <a:lstStyle/>
          <a:p>
            <a:pPr marL="228600" lvl="1" indent="0" algn="ctr" eaLnBrk="1" fontAlgn="auto" hangingPunct="1">
              <a:spcBef>
                <a:spcPts val="575"/>
              </a:spcBef>
              <a:spcAft>
                <a:spcPts val="0"/>
              </a:spcAft>
              <a:buFont typeface="Arial" panose="020B0604020202020204" pitchFamily="34" charset="0"/>
              <a:buNone/>
              <a:defRPr/>
            </a:pPr>
            <a:br>
              <a:rPr lang="en-US" altLang="en-US" sz="3200" b="1" cap="all" dirty="0"/>
            </a:br>
            <a:r>
              <a:rPr lang="en-US" altLang="en-US" sz="4400" b="1" cap="all" dirty="0">
                <a:latin typeface="+mn-lt"/>
              </a:rPr>
              <a:t>SDAO board training Webinar series </a:t>
            </a:r>
            <a:br>
              <a:rPr lang="en-US" altLang="en-US" sz="4400" b="1" cap="all" dirty="0">
                <a:latin typeface="+mn-lt"/>
              </a:rPr>
            </a:br>
            <a:r>
              <a:rPr lang="en-US" altLang="en-US" sz="4400" b="1" cap="all" dirty="0">
                <a:latin typeface="+mn-lt"/>
              </a:rPr>
              <a:t>2020</a:t>
            </a:r>
            <a:br>
              <a:rPr lang="en-US" altLang="en-US" sz="4400" b="1" dirty="0">
                <a:latin typeface="+mn-lt"/>
              </a:rPr>
            </a:br>
            <a:br>
              <a:rPr lang="en-US" altLang="en-US" sz="4400" b="1" dirty="0">
                <a:latin typeface="+mn-lt"/>
              </a:rPr>
            </a:br>
            <a:endParaRPr lang="en-US" altLang="en-US" sz="3200" b="1" dirty="0">
              <a:latin typeface="+mn-lt"/>
            </a:endParaRPr>
          </a:p>
        </p:txBody>
      </p:sp>
      <p:sp>
        <p:nvSpPr>
          <p:cNvPr id="294915" name="Rectangle 3">
            <a:extLst>
              <a:ext uri="{FF2B5EF4-FFF2-40B4-BE49-F238E27FC236}">
                <a16:creationId xmlns:a16="http://schemas.microsoft.com/office/drawing/2014/main" id="{9272476B-8CF1-4B58-BC4A-E22C1D28452F}"/>
              </a:ext>
            </a:extLst>
          </p:cNvPr>
          <p:cNvSpPr>
            <a:spLocks noGrp="1" noChangeArrowheads="1"/>
          </p:cNvSpPr>
          <p:nvPr>
            <p:ph idx="1"/>
          </p:nvPr>
        </p:nvSpPr>
        <p:spPr>
          <a:xfrm>
            <a:off x="4975861" y="804671"/>
            <a:ext cx="6399930" cy="5248657"/>
          </a:xfrm>
          <a:noFill/>
        </p:spPr>
        <p:txBody>
          <a:bodyPr rtlCol="0" anchor="ctr">
            <a:normAutofit lnSpcReduction="10000"/>
          </a:bodyPr>
          <a:lstStyle/>
          <a:p>
            <a:pPr marL="0">
              <a:spcBef>
                <a:spcPts val="575"/>
              </a:spcBef>
              <a:buNone/>
              <a:defRPr/>
            </a:pPr>
            <a:endParaRPr lang="en-US" altLang="en-US" dirty="0">
              <a:solidFill>
                <a:schemeClr val="bg1"/>
              </a:solidFill>
              <a:latin typeface="Calibri" panose="020F0502020204030204" pitchFamily="34" charset="0"/>
            </a:endParaRPr>
          </a:p>
          <a:p>
            <a:pPr marL="0">
              <a:spcBef>
                <a:spcPts val="575"/>
              </a:spcBef>
              <a:buNone/>
              <a:defRPr/>
            </a:pPr>
            <a:endParaRPr lang="en-US" altLang="en-US" dirty="0">
              <a:solidFill>
                <a:schemeClr val="bg1"/>
              </a:solidFill>
              <a:latin typeface="Calibri" panose="020F0502020204030204" pitchFamily="34" charset="0"/>
            </a:endParaRPr>
          </a:p>
          <a:p>
            <a:pPr marL="0">
              <a:spcBef>
                <a:spcPts val="575"/>
              </a:spcBef>
              <a:buNone/>
              <a:defRPr/>
            </a:pPr>
            <a:endParaRPr lang="en-US" altLang="en-US" dirty="0">
              <a:solidFill>
                <a:schemeClr val="bg1"/>
              </a:solidFill>
              <a:latin typeface="Calibri" panose="020F0502020204030204" pitchFamily="34" charset="0"/>
            </a:endParaRPr>
          </a:p>
          <a:p>
            <a:pPr marL="0">
              <a:spcBef>
                <a:spcPts val="575"/>
              </a:spcBef>
              <a:buNone/>
              <a:defRPr/>
            </a:pPr>
            <a:endParaRPr lang="en-US" altLang="en-US" dirty="0">
              <a:solidFill>
                <a:schemeClr val="bg1"/>
              </a:solidFill>
              <a:latin typeface="Calibri" panose="020F0502020204030204" pitchFamily="34" charset="0"/>
            </a:endParaRPr>
          </a:p>
          <a:p>
            <a:pPr marL="0">
              <a:spcBef>
                <a:spcPts val="575"/>
              </a:spcBef>
              <a:buNone/>
              <a:defRPr/>
            </a:pPr>
            <a:r>
              <a:rPr lang="en-US" altLang="en-US" sz="5400" b="1" dirty="0">
                <a:latin typeface="+mn-lt"/>
              </a:rPr>
              <a:t>Public Meetings</a:t>
            </a:r>
            <a:endParaRPr lang="en-US" altLang="en-US" sz="5400" dirty="0">
              <a:solidFill>
                <a:schemeClr val="bg1"/>
              </a:solidFill>
              <a:latin typeface="Calibri" panose="020F0502020204030204" pitchFamily="34" charset="0"/>
            </a:endParaRPr>
          </a:p>
          <a:p>
            <a:pPr marL="0">
              <a:spcBef>
                <a:spcPts val="575"/>
              </a:spcBef>
              <a:buNone/>
              <a:defRPr/>
            </a:pPr>
            <a:endParaRPr lang="en-US" altLang="en-US" dirty="0">
              <a:solidFill>
                <a:schemeClr val="bg1"/>
              </a:solidFill>
              <a:latin typeface="Calibri" panose="020F0502020204030204" pitchFamily="34" charset="0"/>
            </a:endParaRPr>
          </a:p>
          <a:p>
            <a:pPr marL="0">
              <a:spcBef>
                <a:spcPts val="575"/>
              </a:spcBef>
              <a:buNone/>
              <a:defRPr/>
            </a:pPr>
            <a:endParaRPr lang="en-US" altLang="en-US" dirty="0">
              <a:solidFill>
                <a:schemeClr val="bg1"/>
              </a:solidFill>
              <a:latin typeface="Calibri" panose="020F0502020204030204" pitchFamily="34" charset="0"/>
            </a:endParaRPr>
          </a:p>
          <a:p>
            <a:pPr marL="0">
              <a:spcBef>
                <a:spcPts val="575"/>
              </a:spcBef>
              <a:buNone/>
              <a:defRPr/>
            </a:pPr>
            <a:r>
              <a:rPr lang="en-US" altLang="en-US" dirty="0">
                <a:solidFill>
                  <a:schemeClr val="bg1"/>
                </a:solidFill>
                <a:latin typeface="Calibri" panose="020F0502020204030204" pitchFamily="34" charset="0"/>
              </a:rPr>
              <a:t>Presented by</a:t>
            </a:r>
          </a:p>
          <a:p>
            <a:pPr marL="0">
              <a:spcBef>
                <a:spcPts val="575"/>
              </a:spcBef>
              <a:buNone/>
              <a:defRPr/>
            </a:pPr>
            <a:br>
              <a:rPr lang="en-US" altLang="en-US" dirty="0">
                <a:solidFill>
                  <a:schemeClr val="bg1"/>
                </a:solidFill>
                <a:latin typeface="Calibri" panose="020F0502020204030204" pitchFamily="34" charset="0"/>
              </a:rPr>
            </a:br>
            <a:r>
              <a:rPr lang="en-US" altLang="en-US" sz="2400" dirty="0">
                <a:solidFill>
                  <a:schemeClr val="bg1"/>
                </a:solidFill>
                <a:latin typeface="Calibri" panose="020F0502020204030204" pitchFamily="34" charset="0"/>
              </a:rPr>
              <a:t>Eileen G. Eakins</a:t>
            </a:r>
          </a:p>
          <a:p>
            <a:pPr marL="0">
              <a:spcBef>
                <a:spcPts val="575"/>
              </a:spcBef>
              <a:buNone/>
              <a:defRPr/>
            </a:pPr>
            <a:r>
              <a:rPr lang="en-US" altLang="en-US" sz="2400" dirty="0">
                <a:solidFill>
                  <a:schemeClr val="bg1"/>
                </a:solidFill>
                <a:latin typeface="Calibri" panose="020F0502020204030204" pitchFamily="34" charset="0"/>
              </a:rPr>
              <a:t>Northwest Local Government Legal Advisors, LLC</a:t>
            </a:r>
          </a:p>
          <a:p>
            <a:pPr marL="0">
              <a:spcBef>
                <a:spcPts val="575"/>
              </a:spcBef>
              <a:buNone/>
              <a:defRPr/>
            </a:pPr>
            <a:r>
              <a:rPr lang="en-US" altLang="en-US" sz="2400" i="1" dirty="0">
                <a:solidFill>
                  <a:schemeClr val="bg1"/>
                </a:solidFill>
                <a:latin typeface="Calibri" panose="020F0502020204030204" pitchFamily="34" charset="0"/>
              </a:rPr>
              <a:t>	eileen@lgl-advisors.com</a:t>
            </a:r>
          </a:p>
          <a:p>
            <a:pPr lvl="1">
              <a:spcBef>
                <a:spcPts val="575"/>
              </a:spcBef>
              <a:buNone/>
              <a:defRPr/>
            </a:pPr>
            <a:r>
              <a:rPr lang="en-US" altLang="en-US" sz="2000" dirty="0">
                <a:solidFill>
                  <a:schemeClr val="bg1"/>
                </a:solidFill>
                <a:latin typeface="Calibri" panose="020F0502020204030204" pitchFamily="34" charset="0"/>
              </a:rPr>
              <a:t>(503) 607-0517</a:t>
            </a:r>
          </a:p>
          <a:p>
            <a:pPr lvl="1">
              <a:spcBef>
                <a:spcPts val="575"/>
              </a:spcBef>
              <a:buNone/>
              <a:defRPr/>
            </a:pPr>
            <a:endParaRPr lang="en-US" altLang="en-US" i="1" dirty="0">
              <a:latin typeface="Century Schoolbook" panose="02040604050505020304" pitchFamily="18" charset="0"/>
            </a:endParaRPr>
          </a:p>
          <a:p>
            <a:pPr marL="205740" indent="-205740">
              <a:spcBef>
                <a:spcPts val="435"/>
              </a:spcBef>
              <a:defRPr/>
            </a:pPr>
            <a:endParaRPr lang="en-US" dirty="0"/>
          </a:p>
        </p:txBody>
      </p:sp>
      <p:sp>
        <p:nvSpPr>
          <p:cNvPr id="164868" name="Footer Placeholder 5">
            <a:extLst>
              <a:ext uri="{FF2B5EF4-FFF2-40B4-BE49-F238E27FC236}">
                <a16:creationId xmlns:a16="http://schemas.microsoft.com/office/drawing/2014/main" id="{AEFD33B0-0A3F-47D2-A3E3-13057B2944F2}"/>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75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557213" indent="-214313">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2pPr>
            <a:lvl3pPr marL="8572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3pPr>
            <a:lvl4pPr marL="12001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4pPr>
            <a:lvl5pPr marL="15430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5pPr>
            <a:lvl6pPr marL="18859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6pPr>
            <a:lvl7pPr marL="22288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7pPr>
            <a:lvl8pPr marL="25717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8pPr>
            <a:lvl9pPr marL="29146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9pPr>
          </a:lstStyle>
          <a:p>
            <a:pPr fontAlgn="base">
              <a:lnSpc>
                <a:spcPct val="90000"/>
              </a:lnSpc>
              <a:spcBef>
                <a:spcPct val="0"/>
              </a:spcBef>
              <a:spcAft>
                <a:spcPts val="600"/>
              </a:spcAft>
              <a:buClr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None/>
            </a:pPr>
            <a:endParaRPr lang="en-US" altLang="en-US" sz="800">
              <a:solidFill>
                <a:schemeClr val="accent1"/>
              </a:solidFill>
              <a:latin typeface="Arial" panose="020B0604020202020204" pitchFamily="34" charset="0"/>
            </a:endParaRPr>
          </a:p>
        </p:txBody>
      </p:sp>
    </p:spTree>
    <p:extLst>
      <p:ext uri="{BB962C8B-B14F-4D97-AF65-F5344CB8AC3E}">
        <p14:creationId xmlns:p14="http://schemas.microsoft.com/office/powerpoint/2010/main" val="2874402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notice</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206241" y="459396"/>
            <a:ext cx="6733908" cy="5159361"/>
          </a:xfrm>
          <a:prstGeom prst="rect">
            <a:avLst/>
          </a:prstGeom>
        </p:spPr>
        <p:txBody>
          <a:bodyPr wrap="square">
            <a:spAutoFit/>
          </a:bodyPr>
          <a:lstStyle/>
          <a:p>
            <a:pPr marL="85725">
              <a:spcBef>
                <a:spcPts val="435"/>
              </a:spcBef>
              <a:buClr>
                <a:schemeClr val="folHlink"/>
              </a:buClr>
              <a:buNone/>
              <a:defRPr/>
            </a:pPr>
            <a:r>
              <a:rPr lang="en-US" sz="2800" b="1" dirty="0"/>
              <a:t>“How much notice is required?”</a:t>
            </a:r>
          </a:p>
          <a:p>
            <a:pPr marL="85725">
              <a:spcBef>
                <a:spcPts val="435"/>
              </a:spcBef>
              <a:buClr>
                <a:schemeClr val="folHlink"/>
              </a:buClr>
              <a:buNone/>
              <a:defRPr/>
            </a:pPr>
            <a:endParaRPr lang="en-US" sz="2100" dirty="0"/>
          </a:p>
          <a:p>
            <a:pPr marL="85725">
              <a:spcBef>
                <a:spcPts val="435"/>
              </a:spcBef>
              <a:buClr>
                <a:schemeClr val="folHlink"/>
              </a:buClr>
              <a:buNone/>
              <a:defRPr/>
            </a:pPr>
            <a:r>
              <a:rPr lang="en-US" sz="2400" dirty="0"/>
              <a:t>Provide </a:t>
            </a:r>
            <a:r>
              <a:rPr lang="en-US" sz="2400" i="1" dirty="0"/>
              <a:t>general</a:t>
            </a:r>
            <a:r>
              <a:rPr lang="en-US" sz="2400" dirty="0"/>
              <a:t> notice to the public at large, and </a:t>
            </a:r>
            <a:r>
              <a:rPr lang="en-US" sz="2400" i="1" dirty="0"/>
              <a:t>actual </a:t>
            </a:r>
            <a:r>
              <a:rPr lang="en-US" sz="2400" dirty="0"/>
              <a:t>notice to specifically interested persons:</a:t>
            </a:r>
          </a:p>
          <a:p>
            <a:pPr marL="754380" lvl="2" indent="-274320">
              <a:spcBef>
                <a:spcPct val="80000"/>
              </a:spcBef>
              <a:buClr>
                <a:schemeClr val="accent3"/>
              </a:buClr>
              <a:buFont typeface="Wingdings" panose="05000000000000000000" pitchFamily="2" charset="2"/>
              <a:buChar char="§"/>
              <a:defRPr/>
            </a:pPr>
            <a:r>
              <a:rPr lang="en-US" sz="2400" u="sng" dirty="0"/>
              <a:t>Executive session only</a:t>
            </a:r>
            <a:r>
              <a:rPr lang="en-US" sz="2400" dirty="0"/>
              <a:t>:  Same as for any other meeting.</a:t>
            </a:r>
          </a:p>
          <a:p>
            <a:pPr marL="754380" lvl="2" indent="-274320">
              <a:spcBef>
                <a:spcPct val="80000"/>
              </a:spcBef>
              <a:buClr>
                <a:schemeClr val="accent3"/>
              </a:buClr>
              <a:buFont typeface="Wingdings" panose="05000000000000000000" pitchFamily="2" charset="2"/>
              <a:buChar char="§"/>
              <a:defRPr/>
            </a:pPr>
            <a:r>
              <a:rPr lang="en-US" sz="2400" u="sng" dirty="0"/>
              <a:t>Special meeting</a:t>
            </a:r>
            <a:r>
              <a:rPr lang="en-US" sz="2400" dirty="0"/>
              <a:t>:  At least 24 hours’ notice to public and media.</a:t>
            </a:r>
          </a:p>
          <a:p>
            <a:pPr marL="754380" lvl="2" indent="-274320">
              <a:spcBef>
                <a:spcPct val="80000"/>
              </a:spcBef>
              <a:buClr>
                <a:schemeClr val="accent3"/>
              </a:buClr>
              <a:buFont typeface="Wingdings" panose="05000000000000000000" pitchFamily="2" charset="2"/>
              <a:buChar char="§"/>
              <a:defRPr/>
            </a:pPr>
            <a:r>
              <a:rPr lang="en-US" sz="2400" u="sng" dirty="0"/>
              <a:t>Emergency meeting</a:t>
            </a:r>
            <a:r>
              <a:rPr lang="en-US" sz="2400" dirty="0"/>
              <a:t>:  As much notice as possible under the circumstances.</a:t>
            </a:r>
          </a:p>
        </p:txBody>
      </p:sp>
    </p:spTree>
    <p:extLst>
      <p:ext uri="{BB962C8B-B14F-4D97-AF65-F5344CB8AC3E}">
        <p14:creationId xmlns:p14="http://schemas.microsoft.com/office/powerpoint/2010/main" val="344969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798023" y="459396"/>
            <a:ext cx="10142126" cy="4047262"/>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r>
              <a:rPr lang="en-US" altLang="en-US" sz="3200" b="1" dirty="0"/>
              <a:t>True or false:</a:t>
            </a:r>
            <a:endParaRPr lang="en-US" altLang="en-US" sz="3200" b="1"/>
          </a:p>
          <a:p>
            <a:pPr marL="85725">
              <a:spcAft>
                <a:spcPts val="600"/>
              </a:spcAft>
              <a:buNone/>
            </a:pPr>
            <a:endParaRPr lang="en-US" altLang="en-US" sz="3200"/>
          </a:p>
          <a:p>
            <a:pPr marL="85725">
              <a:spcAft>
                <a:spcPts val="600"/>
              </a:spcAft>
              <a:buNone/>
            </a:pPr>
            <a:r>
              <a:rPr lang="en-US" altLang="en-US" sz="2800" dirty="0"/>
              <a:t>If no members of the public attend a district’s board meetings for one year, the public body is not required to send out notice for meetings.</a:t>
            </a:r>
            <a:endParaRPr lang="en-US" altLang="en-US" sz="2800"/>
          </a:p>
          <a:p>
            <a:pPr marL="85725">
              <a:spcAft>
                <a:spcPts val="600"/>
              </a:spcAft>
              <a:buNone/>
            </a:pPr>
            <a:endParaRPr lang="en-US" altLang="en-US" sz="2800"/>
          </a:p>
        </p:txBody>
      </p:sp>
    </p:spTree>
    <p:extLst>
      <p:ext uri="{BB962C8B-B14F-4D97-AF65-F5344CB8AC3E}">
        <p14:creationId xmlns:p14="http://schemas.microsoft.com/office/powerpoint/2010/main" val="229596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82139" y="459395"/>
            <a:ext cx="10889672" cy="6771084"/>
          </a:xfrm>
          <a:prstGeom prst="rect">
            <a:avLst/>
          </a:prstGeom>
        </p:spPr>
        <p:txBody>
          <a:bodyPr wrap="square">
            <a:spAutoFit/>
          </a:bodyPr>
          <a:lstStyle/>
          <a:p>
            <a:pPr marL="85725">
              <a:spcBef>
                <a:spcPct val="50000"/>
              </a:spcBef>
              <a:buNone/>
            </a:pPr>
            <a:r>
              <a:rPr lang="en-US" altLang="en-US" sz="2800" b="1" dirty="0"/>
              <a:t>“What if we don’t give proper notice?”</a:t>
            </a:r>
          </a:p>
          <a:p>
            <a:pPr marL="85725">
              <a:spcBef>
                <a:spcPct val="50000"/>
              </a:spcBef>
              <a:buNone/>
            </a:pPr>
            <a:r>
              <a:rPr lang="en-US" altLang="en-US" sz="2800" dirty="0"/>
              <a:t>Any member of the media or anyone affected by a decision of the public body may sue.</a:t>
            </a:r>
          </a:p>
          <a:p>
            <a:pPr marL="532210" lvl="1" indent="-257175">
              <a:spcBef>
                <a:spcPct val="50000"/>
              </a:spcBef>
              <a:buFont typeface="Wingdings" panose="05000000000000000000" pitchFamily="2" charset="2"/>
              <a:buChar char="§"/>
            </a:pPr>
            <a:r>
              <a:rPr lang="en-US" altLang="en-US" sz="2800" dirty="0"/>
              <a:t>A successful suit makes the meeting illegal.</a:t>
            </a:r>
          </a:p>
          <a:p>
            <a:pPr marL="532210" lvl="1" indent="-257175">
              <a:spcBef>
                <a:spcPct val="50000"/>
              </a:spcBef>
              <a:buFont typeface="Wingdings" panose="05000000000000000000" pitchFamily="2" charset="2"/>
              <a:buChar char="§"/>
            </a:pPr>
            <a:r>
              <a:rPr lang="en-US" altLang="en-US" sz="2800" dirty="0"/>
              <a:t>Decisions may be voidable or void.</a:t>
            </a:r>
          </a:p>
          <a:p>
            <a:pPr marL="532210" lvl="1" indent="-257175">
              <a:spcBef>
                <a:spcPct val="50000"/>
              </a:spcBef>
              <a:buFont typeface="Wingdings" panose="05000000000000000000" pitchFamily="2" charset="2"/>
              <a:buChar char="§"/>
            </a:pPr>
            <a:r>
              <a:rPr lang="en-US" altLang="en-US" sz="2800" dirty="0"/>
              <a:t>Successful plaintiff can receive attorney fees.</a:t>
            </a:r>
          </a:p>
          <a:p>
            <a:pPr marL="532210" lvl="1" indent="-257175">
              <a:spcBef>
                <a:spcPct val="50000"/>
              </a:spcBef>
              <a:buFont typeface="Wingdings" panose="05000000000000000000" pitchFamily="2" charset="2"/>
              <a:buChar char="§"/>
            </a:pPr>
            <a:r>
              <a:rPr lang="en-US" altLang="en-US" sz="2800" dirty="0"/>
              <a:t>Board members can be held </a:t>
            </a:r>
            <a:r>
              <a:rPr lang="en-US" altLang="en-US" sz="2800" i="1" dirty="0"/>
              <a:t>personally </a:t>
            </a:r>
            <a:r>
              <a:rPr lang="en-US" altLang="en-US" sz="2800" dirty="0"/>
              <a:t>liable for abusing the executive session privilege; civil penalties up to $1,000 per violation and attorney’s fees under Oregon’s Government Standards and Practices (ethics) laws.</a:t>
            </a:r>
          </a:p>
          <a:p>
            <a:pPr marL="85725">
              <a:buNone/>
            </a:pPr>
            <a:endParaRPr lang="en-US" altLang="en-US" sz="2800" dirty="0"/>
          </a:p>
          <a:p>
            <a:pPr marL="85725">
              <a:buNone/>
            </a:pPr>
            <a:endParaRPr lang="en-US" altLang="en-US" sz="2800" dirty="0"/>
          </a:p>
          <a:p>
            <a:pPr marL="85725">
              <a:buNone/>
            </a:pPr>
            <a:endParaRPr lang="en-US" altLang="en-US" sz="2800" dirty="0"/>
          </a:p>
        </p:txBody>
      </p:sp>
    </p:spTree>
    <p:extLst>
      <p:ext uri="{BB962C8B-B14F-4D97-AF65-F5344CB8AC3E}">
        <p14:creationId xmlns:p14="http://schemas.microsoft.com/office/powerpoint/2010/main" val="29165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D59719A8-F49C-474B-8AB7-CD90BE0F5F44}"/>
              </a:ext>
            </a:extLst>
          </p:cNvPr>
          <p:cNvSpPr/>
          <p:nvPr/>
        </p:nvSpPr>
        <p:spPr>
          <a:xfrm>
            <a:off x="2910467" y="1853651"/>
            <a:ext cx="7513693" cy="2400657"/>
          </a:xfrm>
          <a:prstGeom prst="rect">
            <a:avLst/>
          </a:prstGeom>
        </p:spPr>
        <p:txBody>
          <a:bodyPr wrap="square">
            <a:spAutoFit/>
          </a:bodyPr>
          <a:lstStyle/>
          <a:p>
            <a:pPr marL="85725">
              <a:spcAft>
                <a:spcPts val="600"/>
              </a:spcAft>
              <a:buNone/>
            </a:pPr>
            <a:r>
              <a:rPr lang="en-US" altLang="en-US" sz="3200" b="1" dirty="0"/>
              <a:t>True or false:</a:t>
            </a:r>
            <a:endParaRPr lang="en-US" altLang="en-US" sz="3200" b="1"/>
          </a:p>
          <a:p>
            <a:pPr marL="85725">
              <a:spcAft>
                <a:spcPts val="600"/>
              </a:spcAft>
              <a:buNone/>
            </a:pPr>
            <a:endParaRPr lang="en-US" altLang="en-US" sz="2400"/>
          </a:p>
          <a:p>
            <a:pPr marL="85725">
              <a:spcAft>
                <a:spcPts val="600"/>
              </a:spcAft>
              <a:buNone/>
            </a:pPr>
            <a:r>
              <a:rPr lang="en-US" altLang="en-US" sz="2800" dirty="0"/>
              <a:t>Meeting minutes are only required when the board votes on something or holds an executive session.</a:t>
            </a:r>
            <a:endParaRPr lang="en-US" altLang="en-US" sz="2800"/>
          </a:p>
        </p:txBody>
      </p:sp>
    </p:spTree>
    <p:extLst>
      <p:ext uri="{BB962C8B-B14F-4D97-AF65-F5344CB8AC3E}">
        <p14:creationId xmlns:p14="http://schemas.microsoft.com/office/powerpoint/2010/main" val="41358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minutes</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363261" y="952499"/>
            <a:ext cx="7274558" cy="4573560"/>
          </a:xfrm>
          <a:prstGeom prst="rect">
            <a:avLst/>
          </a:prstGeom>
        </p:spPr>
        <p:txBody>
          <a:bodyPr wrap="square">
            <a:spAutoFit/>
          </a:bodyPr>
          <a:lstStyle/>
          <a:p>
            <a:pPr marL="85725">
              <a:spcBef>
                <a:spcPts val="435"/>
              </a:spcBef>
              <a:buNone/>
              <a:defRPr/>
            </a:pPr>
            <a:r>
              <a:rPr lang="en-US" sz="2800" b="1" dirty="0"/>
              <a:t>“Can we tape record the meeting instead?”</a:t>
            </a:r>
          </a:p>
          <a:p>
            <a:pPr marL="85725">
              <a:spcBef>
                <a:spcPct val="140000"/>
              </a:spcBef>
              <a:buNone/>
              <a:defRPr/>
            </a:pPr>
            <a:r>
              <a:rPr lang="en-US" sz="2400" dirty="0"/>
              <a:t> Yes. Minutes may be taken in writing, or by sound, video, or digital recording.  </a:t>
            </a:r>
          </a:p>
          <a:p>
            <a:pPr marL="85725">
              <a:spcBef>
                <a:spcPct val="140000"/>
              </a:spcBef>
              <a:buNone/>
              <a:defRPr/>
            </a:pPr>
            <a:r>
              <a:rPr lang="en-US" sz="2400" dirty="0"/>
              <a:t>Final transcript or recording must “give true reflection of matters discussed and views of the participants.”  The public may be charged for the cost of a written transcript made from a recording. </a:t>
            </a:r>
          </a:p>
        </p:txBody>
      </p:sp>
    </p:spTree>
    <p:extLst>
      <p:ext uri="{BB962C8B-B14F-4D97-AF65-F5344CB8AC3E}">
        <p14:creationId xmlns:p14="http://schemas.microsoft.com/office/powerpoint/2010/main" val="162234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435"/>
              </a:spcBef>
              <a:buNone/>
              <a:defRPr/>
            </a:pPr>
            <a:r>
              <a:rPr lang="en-US" sz="2800" b="1" dirty="0"/>
              <a:t>“Can’t we just post a running notice somewhere, giving the time and date of the meetings?”</a:t>
            </a:r>
          </a:p>
          <a:p>
            <a:pPr marL="0" indent="0">
              <a:spcBef>
                <a:spcPts val="435"/>
              </a:spcBef>
              <a:buNone/>
              <a:defRPr/>
            </a:pPr>
            <a:endParaRPr lang="en-US" sz="2800" dirty="0"/>
          </a:p>
          <a:p>
            <a:pPr marL="0" indent="0">
              <a:spcBef>
                <a:spcPts val="435"/>
              </a:spcBef>
              <a:buNone/>
              <a:defRPr/>
            </a:pPr>
            <a:r>
              <a:rPr lang="en-US" sz="2800" dirty="0"/>
              <a:t>Yes, if the notice includes an agenda.  </a:t>
            </a:r>
          </a:p>
          <a:p>
            <a:pPr marL="0" indent="0">
              <a:spcBef>
                <a:spcPts val="435"/>
              </a:spcBef>
              <a:buNone/>
              <a:defRPr/>
            </a:pPr>
            <a:endParaRPr lang="en-US" sz="2800" dirty="0"/>
          </a:p>
          <a:p>
            <a:pPr marL="0" indent="0">
              <a:spcBef>
                <a:spcPts val="435"/>
              </a:spcBef>
              <a:buNone/>
              <a:defRPr/>
            </a:pPr>
            <a:r>
              <a:rPr lang="en-US" sz="2800" dirty="0"/>
              <a:t>But if possible, you should publish notice for each general meeting, along with a proposed agenda.</a:t>
            </a:r>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879199" y="596900"/>
            <a:ext cx="6060949"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Tree>
    <p:extLst>
      <p:ext uri="{BB962C8B-B14F-4D97-AF65-F5344CB8AC3E}">
        <p14:creationId xmlns:p14="http://schemas.microsoft.com/office/powerpoint/2010/main" val="330508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303E4BC1-C97C-4E0A-9989-F9482E88FC7E}"/>
              </a:ext>
            </a:extLst>
          </p:cNvPr>
          <p:cNvSpPr/>
          <p:nvPr/>
        </p:nvSpPr>
        <p:spPr>
          <a:xfrm>
            <a:off x="681644" y="459395"/>
            <a:ext cx="10823171" cy="5688737"/>
          </a:xfrm>
          <a:prstGeom prst="rect">
            <a:avLst/>
          </a:prstGeom>
        </p:spPr>
        <p:txBody>
          <a:bodyPr wrap="square">
            <a:spAutoFit/>
          </a:bodyPr>
          <a:lstStyle/>
          <a:p>
            <a:pPr marL="85725">
              <a:spcBef>
                <a:spcPts val="435"/>
              </a:spcBef>
              <a:buNone/>
              <a:defRPr/>
            </a:pPr>
            <a:r>
              <a:rPr lang="en-US" sz="3200" b="1" dirty="0"/>
              <a:t>“What should be in the minutes?”</a:t>
            </a:r>
          </a:p>
          <a:p>
            <a:pPr marL="205740" indent="-205740">
              <a:spcBef>
                <a:spcPts val="435"/>
              </a:spcBef>
              <a:defRPr/>
            </a:pPr>
            <a:endParaRPr lang="en-US" sz="2400" dirty="0"/>
          </a:p>
          <a:p>
            <a:pPr marL="85725">
              <a:spcBef>
                <a:spcPts val="435"/>
              </a:spcBef>
              <a:buNone/>
              <a:defRPr/>
            </a:pPr>
            <a:r>
              <a:rPr lang="en-US" sz="2800" dirty="0"/>
              <a:t>At minimum:</a:t>
            </a:r>
          </a:p>
          <a:p>
            <a:pPr marL="531495" lvl="1" indent="-257175">
              <a:spcBef>
                <a:spcPct val="75000"/>
              </a:spcBef>
              <a:buFont typeface="Wingdings" panose="05000000000000000000" pitchFamily="2" charset="2"/>
              <a:buChar char="§"/>
              <a:defRPr/>
            </a:pPr>
            <a:r>
              <a:rPr lang="en-US" sz="2800" dirty="0"/>
              <a:t>Names of every board member present.</a:t>
            </a:r>
          </a:p>
          <a:p>
            <a:pPr marL="531495" lvl="1" indent="-257175">
              <a:spcBef>
                <a:spcPct val="75000"/>
              </a:spcBef>
              <a:buFont typeface="Wingdings" panose="05000000000000000000" pitchFamily="2" charset="2"/>
              <a:buChar char="§"/>
              <a:defRPr/>
            </a:pPr>
            <a:r>
              <a:rPr lang="en-US" sz="2800" dirty="0"/>
              <a:t>A general summary of each topic discussed.</a:t>
            </a:r>
          </a:p>
          <a:p>
            <a:pPr marL="531495" lvl="1" indent="-257175">
              <a:spcBef>
                <a:spcPct val="75000"/>
              </a:spcBef>
              <a:buFont typeface="Wingdings" panose="05000000000000000000" pitchFamily="2" charset="2"/>
              <a:buChar char="§"/>
              <a:defRPr/>
            </a:pPr>
            <a:r>
              <a:rPr lang="en-US" sz="2800" dirty="0"/>
              <a:t>How each topic was resolved.</a:t>
            </a:r>
          </a:p>
          <a:p>
            <a:pPr marL="531495" lvl="1" indent="-257175">
              <a:spcBef>
                <a:spcPct val="75000"/>
              </a:spcBef>
              <a:buFont typeface="Wingdings" panose="05000000000000000000" pitchFamily="2" charset="2"/>
              <a:buChar char="§"/>
              <a:defRPr/>
            </a:pPr>
            <a:r>
              <a:rPr lang="en-US" sz="2800" dirty="0"/>
              <a:t>The outcome of any votes taken, including who voted, and how.</a:t>
            </a:r>
          </a:p>
          <a:p>
            <a:pPr marL="531495" lvl="1" indent="-257175">
              <a:spcBef>
                <a:spcPct val="75000"/>
              </a:spcBef>
              <a:buFont typeface="Wingdings" panose="05000000000000000000" pitchFamily="2" charset="2"/>
              <a:buChar char="§"/>
              <a:defRPr/>
            </a:pPr>
            <a:r>
              <a:rPr lang="en-US" sz="2800" dirty="0"/>
              <a:t>Reference to any document discussed at the meeting.</a:t>
            </a:r>
          </a:p>
        </p:txBody>
      </p:sp>
    </p:spTree>
    <p:extLst>
      <p:ext uri="{BB962C8B-B14F-4D97-AF65-F5344CB8AC3E}">
        <p14:creationId xmlns:p14="http://schemas.microsoft.com/office/powerpoint/2010/main" val="900079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executive sessions</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75884"/>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D4A756E7-2D46-4C8C-B215-709114BBB6E0}"/>
              </a:ext>
            </a:extLst>
          </p:cNvPr>
          <p:cNvSpPr/>
          <p:nvPr/>
        </p:nvSpPr>
        <p:spPr>
          <a:xfrm>
            <a:off x="4371879" y="1318260"/>
            <a:ext cx="7299190" cy="2246769"/>
          </a:xfrm>
          <a:prstGeom prst="rect">
            <a:avLst/>
          </a:prstGeom>
        </p:spPr>
        <p:txBody>
          <a:bodyPr wrap="square">
            <a:spAutoFit/>
          </a:bodyPr>
          <a:lstStyle/>
          <a:p>
            <a:pPr>
              <a:spcAft>
                <a:spcPts val="600"/>
              </a:spcAft>
              <a:buNone/>
            </a:pPr>
            <a:r>
              <a:rPr lang="en-US" altLang="en-US" sz="2800" dirty="0"/>
              <a:t>“Executive session” means any meeting or part of a meeting of a governing body which is closed to certain persons for deliberation on certain matters. ORS 192.610(2)</a:t>
            </a:r>
            <a:endParaRPr lang="en-US" altLang="en-US" sz="2800"/>
          </a:p>
        </p:txBody>
      </p:sp>
    </p:spTree>
    <p:extLst>
      <p:ext uri="{BB962C8B-B14F-4D97-AF65-F5344CB8AC3E}">
        <p14:creationId xmlns:p14="http://schemas.microsoft.com/office/powerpoint/2010/main" val="203298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75884"/>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D4A756E7-2D46-4C8C-B215-709114BBB6E0}"/>
              </a:ext>
            </a:extLst>
          </p:cNvPr>
          <p:cNvSpPr/>
          <p:nvPr/>
        </p:nvSpPr>
        <p:spPr>
          <a:xfrm>
            <a:off x="1251852" y="1936528"/>
            <a:ext cx="10292448" cy="2472472"/>
          </a:xfrm>
          <a:prstGeom prst="rect">
            <a:avLst/>
          </a:prstGeom>
        </p:spPr>
        <p:txBody>
          <a:bodyPr wrap="square">
            <a:spAutoFit/>
          </a:bodyPr>
          <a:lstStyle/>
          <a:p>
            <a:pPr>
              <a:spcBef>
                <a:spcPts val="435"/>
              </a:spcBef>
              <a:buNone/>
              <a:defRPr/>
            </a:pPr>
            <a:r>
              <a:rPr lang="en-US" altLang="en-US" sz="3200" b="1" dirty="0">
                <a:ea typeface="Trebuchet MS" panose="020B0603020202020204" pitchFamily="34" charset="0"/>
                <a:cs typeface="Trebuchet MS" panose="020B0603020202020204" pitchFamily="34" charset="0"/>
              </a:rPr>
              <a:t>No final votes – discussion only.</a:t>
            </a:r>
          </a:p>
          <a:p>
            <a:pPr>
              <a:spcBef>
                <a:spcPts val="435"/>
              </a:spcBef>
              <a:buNone/>
              <a:defRPr/>
            </a:pPr>
            <a:endParaRPr lang="en-US" sz="3200" dirty="0"/>
          </a:p>
          <a:p>
            <a:pPr>
              <a:spcBef>
                <a:spcPts val="435"/>
              </a:spcBef>
              <a:buNone/>
              <a:defRPr/>
            </a:pPr>
            <a:r>
              <a:rPr lang="en-US" sz="2800" dirty="0"/>
              <a:t>“No executive session may be held for the purpose of taking any final action or making any final decision.” ORS 192.660(6). </a:t>
            </a:r>
          </a:p>
        </p:txBody>
      </p:sp>
    </p:spTree>
    <p:extLst>
      <p:ext uri="{BB962C8B-B14F-4D97-AF65-F5344CB8AC3E}">
        <p14:creationId xmlns:p14="http://schemas.microsoft.com/office/powerpoint/2010/main" val="421108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5706C735-9457-4A18-ACBD-7F7BA2430693}"/>
              </a:ext>
            </a:extLst>
          </p:cNvPr>
          <p:cNvSpPr/>
          <p:nvPr/>
        </p:nvSpPr>
        <p:spPr>
          <a:xfrm>
            <a:off x="498764" y="1219200"/>
            <a:ext cx="11366250" cy="4278094"/>
          </a:xfrm>
          <a:prstGeom prst="rect">
            <a:avLst/>
          </a:prstGeom>
        </p:spPr>
        <p:txBody>
          <a:bodyPr wrap="square">
            <a:spAutoFit/>
          </a:bodyPr>
          <a:lstStyle/>
          <a:p>
            <a:pPr>
              <a:defRPr/>
            </a:pPr>
            <a:r>
              <a:rPr lang="en-US" altLang="en-US" sz="3200" b="1" dirty="0"/>
              <a:t>“Who may attend an executive session?”</a:t>
            </a:r>
          </a:p>
          <a:p>
            <a:pPr>
              <a:defRPr/>
            </a:pPr>
            <a:endParaRPr lang="en-US" altLang="en-US" sz="2400" dirty="0"/>
          </a:p>
          <a:p>
            <a:pPr marL="457200" indent="-457200">
              <a:spcBef>
                <a:spcPts val="435"/>
              </a:spcBef>
              <a:buFont typeface="Wingdings" panose="05000000000000000000" pitchFamily="2" charset="2"/>
              <a:buChar char="§"/>
              <a:defRPr/>
            </a:pPr>
            <a:r>
              <a:rPr lang="en-US" sz="2800" dirty="0"/>
              <a:t>Board members.</a:t>
            </a:r>
          </a:p>
          <a:p>
            <a:pPr marL="457200" indent="-457200">
              <a:spcBef>
                <a:spcPts val="435"/>
              </a:spcBef>
              <a:buFont typeface="Wingdings" panose="05000000000000000000" pitchFamily="2" charset="2"/>
              <a:buChar char="§"/>
              <a:defRPr/>
            </a:pPr>
            <a:endParaRPr lang="en-US" sz="2800" dirty="0"/>
          </a:p>
          <a:p>
            <a:pPr marL="457200" indent="-457200">
              <a:spcBef>
                <a:spcPts val="435"/>
              </a:spcBef>
              <a:buFont typeface="Wingdings" panose="05000000000000000000" pitchFamily="2" charset="2"/>
              <a:buChar char="§"/>
              <a:defRPr/>
            </a:pPr>
            <a:r>
              <a:rPr lang="en-US" sz="2800" dirty="0"/>
              <a:t>Anyone authorized by the board.</a:t>
            </a:r>
          </a:p>
          <a:p>
            <a:pPr marL="457200" indent="-457200">
              <a:spcBef>
                <a:spcPts val="435"/>
              </a:spcBef>
              <a:buFont typeface="Wingdings" panose="05000000000000000000" pitchFamily="2" charset="2"/>
              <a:buChar char="§"/>
              <a:defRPr/>
            </a:pPr>
            <a:endParaRPr lang="en-US" sz="2800" dirty="0"/>
          </a:p>
          <a:p>
            <a:pPr marL="457200" indent="-457200">
              <a:spcBef>
                <a:spcPts val="435"/>
              </a:spcBef>
              <a:buFont typeface="Wingdings" panose="05000000000000000000" pitchFamily="2" charset="2"/>
              <a:buChar char="§"/>
              <a:defRPr/>
            </a:pPr>
            <a:r>
              <a:rPr lang="en-US" sz="2800" dirty="0"/>
              <a:t>Member(s) of the media*.</a:t>
            </a:r>
          </a:p>
          <a:p>
            <a:pPr marL="342900" lvl="2" indent="0">
              <a:spcBef>
                <a:spcPts val="435"/>
              </a:spcBef>
              <a:buNone/>
              <a:defRPr/>
            </a:pPr>
            <a:r>
              <a:rPr lang="en-US" sz="2800" i="1" dirty="0"/>
              <a:t>* Unless the executive session is to discuss litigation in which the news medium is a party.   </a:t>
            </a:r>
            <a:r>
              <a:rPr lang="en-US" sz="2400" dirty="0"/>
              <a:t>   </a:t>
            </a:r>
            <a:endParaRPr lang="en-US" sz="2000" dirty="0"/>
          </a:p>
        </p:txBody>
      </p:sp>
    </p:spTree>
    <p:extLst>
      <p:ext uri="{BB962C8B-B14F-4D97-AF65-F5344CB8AC3E}">
        <p14:creationId xmlns:p14="http://schemas.microsoft.com/office/powerpoint/2010/main" val="367389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topics to cover</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0" y="1892300"/>
            <a:ext cx="5259985" cy="2862322"/>
          </a:xfrm>
          <a:prstGeom prst="rect">
            <a:avLst/>
          </a:prstGeom>
        </p:spPr>
        <p:txBody>
          <a:bodyPr wrap="square">
            <a:spAutoFit/>
          </a:bodyPr>
          <a:lstStyle/>
          <a:p>
            <a:pPr>
              <a:spcAft>
                <a:spcPts val="600"/>
              </a:spcAft>
              <a:buClr>
                <a:schemeClr val="tx2"/>
              </a:buClr>
              <a:buFont typeface="Wingdings" panose="05000000000000000000" pitchFamily="2" charset="2"/>
              <a:buChar char="§"/>
            </a:pPr>
            <a:r>
              <a:rPr lang="en-US" altLang="en-US" sz="3200" dirty="0"/>
              <a:t> Review of the law</a:t>
            </a:r>
            <a:endParaRPr lang="en-US" altLang="en-US" sz="3200"/>
          </a:p>
          <a:p>
            <a:pPr>
              <a:spcAft>
                <a:spcPts val="600"/>
              </a:spcAft>
              <a:buClr>
                <a:schemeClr val="tx2"/>
              </a:buClr>
            </a:pPr>
            <a:endParaRPr lang="en-US" altLang="en-US" sz="3200"/>
          </a:p>
          <a:p>
            <a:pPr>
              <a:spcAft>
                <a:spcPts val="600"/>
              </a:spcAft>
              <a:buClr>
                <a:schemeClr val="tx2"/>
              </a:buClr>
              <a:buFont typeface="Wingdings" panose="05000000000000000000" pitchFamily="2" charset="2"/>
              <a:buChar char="§"/>
            </a:pPr>
            <a:r>
              <a:rPr lang="en-US" altLang="en-US" sz="3200" dirty="0"/>
              <a:t> Notice requirements</a:t>
            </a:r>
            <a:endParaRPr lang="en-US" altLang="en-US" sz="3200"/>
          </a:p>
          <a:p>
            <a:pPr>
              <a:spcAft>
                <a:spcPts val="600"/>
              </a:spcAft>
              <a:buClr>
                <a:schemeClr val="tx2"/>
              </a:buClr>
            </a:pPr>
            <a:endParaRPr lang="en-US" altLang="en-US" sz="3200"/>
          </a:p>
          <a:p>
            <a:pPr>
              <a:spcAft>
                <a:spcPts val="600"/>
              </a:spcAft>
              <a:buClr>
                <a:schemeClr val="tx2"/>
              </a:buClr>
              <a:buFont typeface="Wingdings" panose="05000000000000000000" pitchFamily="2" charset="2"/>
              <a:buChar char="§"/>
            </a:pPr>
            <a:r>
              <a:rPr lang="en-US" altLang="en-US" sz="3200" dirty="0"/>
              <a:t> Executive sessions</a:t>
            </a:r>
            <a:endParaRPr lang="en-US" sz="3200"/>
          </a:p>
        </p:txBody>
      </p:sp>
    </p:spTree>
    <p:extLst>
      <p:ext uri="{BB962C8B-B14F-4D97-AF65-F5344CB8AC3E}">
        <p14:creationId xmlns:p14="http://schemas.microsoft.com/office/powerpoint/2010/main" val="3122281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2E579061-820F-4203-BEA1-07A4082F901B}"/>
              </a:ext>
            </a:extLst>
          </p:cNvPr>
          <p:cNvSpPr/>
          <p:nvPr/>
        </p:nvSpPr>
        <p:spPr>
          <a:xfrm>
            <a:off x="698269" y="459396"/>
            <a:ext cx="11161321" cy="4916731"/>
          </a:xfrm>
          <a:prstGeom prst="rect">
            <a:avLst/>
          </a:prstGeom>
        </p:spPr>
        <p:txBody>
          <a:bodyPr wrap="square">
            <a:spAutoFit/>
          </a:bodyPr>
          <a:lstStyle/>
          <a:p>
            <a:pPr>
              <a:spcBef>
                <a:spcPts val="431"/>
              </a:spcBef>
              <a:buNone/>
            </a:pPr>
            <a:endParaRPr lang="en-US" altLang="en-US" sz="2800" b="1" dirty="0"/>
          </a:p>
          <a:p>
            <a:pPr>
              <a:spcBef>
                <a:spcPts val="431"/>
              </a:spcBef>
              <a:buNone/>
            </a:pPr>
            <a:endParaRPr lang="en-US" altLang="en-US" sz="2800" b="1" dirty="0"/>
          </a:p>
          <a:p>
            <a:pPr>
              <a:spcBef>
                <a:spcPts val="431"/>
              </a:spcBef>
              <a:buNone/>
            </a:pPr>
            <a:r>
              <a:rPr lang="en-US" altLang="en-US" sz="3200" b="1" dirty="0"/>
              <a:t>Oregon statutory policy.</a:t>
            </a:r>
          </a:p>
          <a:p>
            <a:pPr>
              <a:spcBef>
                <a:spcPts val="431"/>
              </a:spcBef>
              <a:buNone/>
            </a:pPr>
            <a:endParaRPr lang="en-US" altLang="en-US" sz="2100" b="1" dirty="0"/>
          </a:p>
          <a:p>
            <a:pPr marL="0" lvl="1" indent="0">
              <a:spcBef>
                <a:spcPts val="281"/>
              </a:spcBef>
              <a:buNone/>
            </a:pPr>
            <a:r>
              <a:rPr lang="en-US" altLang="en-US" sz="3200" dirty="0"/>
              <a:t>“The Oregon form of government requires an informed public aware of the deliberations and decisions of governing bodies and the information upon which such decisions were made. It is the intent of [the public meetings law] that decisions of governing bodies be arrived at openly.” ORS 192.620 [1973]  </a:t>
            </a:r>
          </a:p>
        </p:txBody>
      </p:sp>
    </p:spTree>
    <p:extLst>
      <p:ext uri="{BB962C8B-B14F-4D97-AF65-F5344CB8AC3E}">
        <p14:creationId xmlns:p14="http://schemas.microsoft.com/office/powerpoint/2010/main" val="136478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4652707" y="1333500"/>
            <a:ext cx="6240580" cy="4191000"/>
          </a:xfrm>
        </p:spPr>
        <p:txBody>
          <a:bodyPr vert="horz" lIns="91440" tIns="45720" rIns="91440" bIns="45720" rtlCol="0" anchor="ctr">
            <a:normAutofit/>
          </a:bodyPr>
          <a:lstStyle/>
          <a:p>
            <a:pPr>
              <a:defRPr/>
            </a:pPr>
            <a:br>
              <a:rPr lang="en-US" altLang="en-US" sz="7200"/>
            </a:br>
            <a:endParaRPr lang="en-US" altLang="en-US" sz="720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391838"/>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700" b="0" i="0" kern="1200">
                <a:solidFill>
                  <a:schemeClr val="accent1"/>
                </a:solidFill>
                <a:latin typeface="+mn-lt"/>
                <a:ea typeface="+mn-ea"/>
                <a:cs typeface="+mn-cs"/>
              </a:rPr>
              <a:t>© 2020, Northwest Local Government Legal Advisors, LLC.  All rights reserved.</a:t>
            </a:r>
          </a:p>
          <a:p>
            <a:pPr fontAlgn="base">
              <a:lnSpc>
                <a:spcPct val="90000"/>
              </a:lnSpc>
              <a:spcBef>
                <a:spcPct val="0"/>
              </a:spcBef>
              <a:spcAft>
                <a:spcPts val="600"/>
              </a:spcAft>
              <a:buClrTx/>
              <a:buFontTx/>
              <a:buNone/>
            </a:pPr>
            <a:endParaRPr lang="en-US" altLang="en-US" sz="700" b="0" i="0" kern="1200">
              <a:solidFill>
                <a:schemeClr val="accent1"/>
              </a:solidFill>
              <a:latin typeface="+mn-lt"/>
              <a:ea typeface="+mn-ea"/>
              <a:cs typeface="+mn-cs"/>
            </a:endParaRPr>
          </a:p>
        </p:txBody>
      </p:sp>
      <p:sp>
        <p:nvSpPr>
          <p:cNvPr id="2" name="Rectangle 1">
            <a:extLst>
              <a:ext uri="{FF2B5EF4-FFF2-40B4-BE49-F238E27FC236}">
                <a16:creationId xmlns:a16="http://schemas.microsoft.com/office/drawing/2014/main" id="{2FFB33FE-5C3D-45DB-8866-0947C1193EB5}"/>
              </a:ext>
            </a:extLst>
          </p:cNvPr>
          <p:cNvSpPr/>
          <p:nvPr/>
        </p:nvSpPr>
        <p:spPr>
          <a:xfrm>
            <a:off x="1047404" y="2057400"/>
            <a:ext cx="10956173" cy="1200329"/>
          </a:xfrm>
          <a:prstGeom prst="rect">
            <a:avLst/>
          </a:prstGeom>
        </p:spPr>
        <p:txBody>
          <a:bodyPr wrap="square">
            <a:spAutoFit/>
          </a:bodyPr>
          <a:lstStyle/>
          <a:p>
            <a:pPr>
              <a:spcAft>
                <a:spcPts val="600"/>
              </a:spcAft>
            </a:pPr>
            <a:r>
              <a:rPr lang="en-US" altLang="en-US" sz="3600" b="1" dirty="0"/>
              <a:t>Can a board call an executive session whenever it chooses?</a:t>
            </a:r>
            <a:endParaRPr lang="en-US" altLang="en-US" sz="3600" b="1"/>
          </a:p>
        </p:txBody>
      </p:sp>
    </p:spTree>
    <p:extLst>
      <p:ext uri="{BB962C8B-B14F-4D97-AF65-F5344CB8AC3E}">
        <p14:creationId xmlns:p14="http://schemas.microsoft.com/office/powerpoint/2010/main" val="1720618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F0B7B53C-0D41-41D5-BB50-E7C70969ED59}"/>
              </a:ext>
            </a:extLst>
          </p:cNvPr>
          <p:cNvSpPr/>
          <p:nvPr/>
        </p:nvSpPr>
        <p:spPr>
          <a:xfrm>
            <a:off x="448888" y="749300"/>
            <a:ext cx="10972800" cy="4544834"/>
          </a:xfrm>
          <a:prstGeom prst="rect">
            <a:avLst/>
          </a:prstGeom>
        </p:spPr>
        <p:txBody>
          <a:bodyPr wrap="square">
            <a:spAutoFit/>
          </a:bodyPr>
          <a:lstStyle/>
          <a:p>
            <a:pPr>
              <a:spcBef>
                <a:spcPts val="435"/>
              </a:spcBef>
              <a:buNone/>
              <a:defRPr/>
            </a:pPr>
            <a:r>
              <a:rPr lang="en-US" sz="3200" b="1" dirty="0"/>
              <a:t>ORS 192.630.</a:t>
            </a:r>
          </a:p>
          <a:p>
            <a:pPr>
              <a:spcBef>
                <a:spcPts val="435"/>
              </a:spcBef>
              <a:buNone/>
              <a:defRPr/>
            </a:pPr>
            <a:endParaRPr lang="en-US" sz="2000" b="1" dirty="0"/>
          </a:p>
          <a:p>
            <a:pPr>
              <a:spcBef>
                <a:spcPts val="435"/>
              </a:spcBef>
              <a:buNone/>
              <a:defRPr/>
            </a:pPr>
            <a:r>
              <a:rPr lang="en-US" sz="2800" dirty="0"/>
              <a:t>(1) All meetings of the governing body of a public body shall be open to the public and all persons shall be permitted to attend any meeting </a:t>
            </a:r>
            <a:r>
              <a:rPr lang="en-US" sz="2800" u="sng" dirty="0"/>
              <a:t>except as otherwise provided by ORS 192.610 to 192.690</a:t>
            </a:r>
            <a:r>
              <a:rPr lang="en-US" sz="2800" dirty="0"/>
              <a:t>.</a:t>
            </a:r>
          </a:p>
          <a:p>
            <a:pPr marL="205740" indent="-205740">
              <a:spcBef>
                <a:spcPts val="435"/>
              </a:spcBef>
              <a:buFont typeface="Wingdings 2"/>
              <a:buChar char=""/>
              <a:defRPr/>
            </a:pPr>
            <a:endParaRPr lang="en-US" sz="2800" dirty="0"/>
          </a:p>
          <a:p>
            <a:pPr>
              <a:spcBef>
                <a:spcPts val="435"/>
              </a:spcBef>
              <a:buNone/>
              <a:defRPr/>
            </a:pPr>
            <a:r>
              <a:rPr lang="en-US" sz="2800" dirty="0"/>
              <a:t>(2) A quorum of a governing body may not meet in private for the purpose of deciding on or deliberating toward a decision on any matter except as otherwise provided by </a:t>
            </a:r>
            <a:r>
              <a:rPr lang="en-US" sz="2800" u="sng" dirty="0"/>
              <a:t>ORS 192.610 to 192.690</a:t>
            </a:r>
            <a:r>
              <a:rPr lang="en-US" sz="2800" dirty="0"/>
              <a:t>.</a:t>
            </a:r>
          </a:p>
        </p:txBody>
      </p:sp>
    </p:spTree>
    <p:extLst>
      <p:ext uri="{BB962C8B-B14F-4D97-AF65-F5344CB8AC3E}">
        <p14:creationId xmlns:p14="http://schemas.microsoft.com/office/powerpoint/2010/main" val="737876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665019" y="958188"/>
            <a:ext cx="10917382" cy="5355312"/>
          </a:xfrm>
          <a:prstGeom prst="rect">
            <a:avLst/>
          </a:prstGeom>
        </p:spPr>
        <p:txBody>
          <a:bodyPr wrap="square">
            <a:spAutoFit/>
          </a:bodyPr>
          <a:lstStyle/>
          <a:p>
            <a:pPr>
              <a:spcAft>
                <a:spcPts val="600"/>
              </a:spcAft>
            </a:pPr>
            <a:r>
              <a:rPr lang="en-US" altLang="en-US" sz="3200" b="1" dirty="0"/>
              <a:t>Notice.</a:t>
            </a:r>
            <a:endParaRPr lang="en-US" altLang="en-US" sz="3200" b="1"/>
          </a:p>
          <a:p>
            <a:pPr>
              <a:spcAft>
                <a:spcPts val="600"/>
              </a:spcAft>
            </a:pPr>
            <a:endParaRPr lang="en-US" altLang="en-US" sz="2800"/>
          </a:p>
          <a:p>
            <a:pPr>
              <a:spcAft>
                <a:spcPts val="600"/>
              </a:spcAft>
            </a:pPr>
            <a:r>
              <a:rPr lang="en-US" altLang="en-US" sz="2800" dirty="0"/>
              <a:t>Notice must be given for executive sessions as with any other public meeting. </a:t>
            </a:r>
            <a:endParaRPr lang="en-US" altLang="en-US" sz="2800"/>
          </a:p>
          <a:p>
            <a:pPr>
              <a:spcAft>
                <a:spcPts val="600"/>
              </a:spcAft>
            </a:pPr>
            <a:endParaRPr lang="en-US" altLang="en-US" sz="2800"/>
          </a:p>
          <a:p>
            <a:pPr>
              <a:spcAft>
                <a:spcPts val="600"/>
              </a:spcAft>
            </a:pPr>
            <a:r>
              <a:rPr lang="en-US" altLang="en-US" sz="2800" dirty="0"/>
              <a:t>Notice should state the statutory authority for the executive session.</a:t>
            </a:r>
            <a:endParaRPr lang="en-US" altLang="en-US" sz="2800"/>
          </a:p>
          <a:p>
            <a:pPr>
              <a:spcAft>
                <a:spcPts val="600"/>
              </a:spcAft>
            </a:pPr>
            <a:endParaRPr lang="en-US" altLang="en-US" sz="2800"/>
          </a:p>
          <a:p>
            <a:pPr>
              <a:spcAft>
                <a:spcPts val="600"/>
              </a:spcAft>
            </a:pPr>
            <a:r>
              <a:rPr lang="en-US" altLang="en-US" sz="2800" dirty="0"/>
              <a:t>The board chair also should state the statutory authority when convening the executive session so it is recorded in the minutes.</a:t>
            </a:r>
            <a:endParaRPr lang="en-US" altLang="en-US" sz="2800"/>
          </a:p>
        </p:txBody>
      </p:sp>
    </p:spTree>
    <p:extLst>
      <p:ext uri="{BB962C8B-B14F-4D97-AF65-F5344CB8AC3E}">
        <p14:creationId xmlns:p14="http://schemas.microsoft.com/office/powerpoint/2010/main" val="2840987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97F9A43E-76F1-489F-9A67-09D940DC0941}"/>
              </a:ext>
            </a:extLst>
          </p:cNvPr>
          <p:cNvSpPr/>
          <p:nvPr/>
        </p:nvSpPr>
        <p:spPr>
          <a:xfrm>
            <a:off x="615142" y="774700"/>
            <a:ext cx="11106958" cy="4616648"/>
          </a:xfrm>
          <a:prstGeom prst="rect">
            <a:avLst/>
          </a:prstGeom>
        </p:spPr>
        <p:txBody>
          <a:bodyPr wrap="square">
            <a:spAutoFit/>
          </a:bodyPr>
          <a:lstStyle/>
          <a:p>
            <a:pPr>
              <a:spcBef>
                <a:spcPts val="435"/>
              </a:spcBef>
              <a:defRPr/>
            </a:pPr>
            <a:r>
              <a:rPr lang="en-US" sz="3200" b="1" dirty="0"/>
              <a:t>Minutes.</a:t>
            </a:r>
          </a:p>
          <a:p>
            <a:pPr>
              <a:spcBef>
                <a:spcPts val="435"/>
              </a:spcBef>
              <a:defRPr/>
            </a:pPr>
            <a:endParaRPr lang="en-US" dirty="0"/>
          </a:p>
          <a:p>
            <a:pPr>
              <a:spcBef>
                <a:spcPts val="435"/>
              </a:spcBef>
              <a:defRPr/>
            </a:pPr>
            <a:r>
              <a:rPr lang="en-US" sz="2800" dirty="0"/>
              <a:t>Minutes of executive session minutes are usually exempt from public records disclosure. But they can be reviewed by a court of law.</a:t>
            </a:r>
          </a:p>
          <a:p>
            <a:pPr>
              <a:spcBef>
                <a:spcPts val="435"/>
              </a:spcBef>
              <a:defRPr/>
            </a:pPr>
            <a:endParaRPr lang="en-US" sz="2800" dirty="0"/>
          </a:p>
          <a:p>
            <a:pPr>
              <a:spcBef>
                <a:spcPts val="435"/>
              </a:spcBef>
              <a:defRPr/>
            </a:pPr>
            <a:r>
              <a:rPr lang="en-US" sz="2800" dirty="0"/>
              <a:t>Information discussed in executive session is confidential to the Board and anyone else who attends.</a:t>
            </a:r>
          </a:p>
          <a:p>
            <a:pPr marL="205740" indent="-205740">
              <a:spcBef>
                <a:spcPts val="435"/>
              </a:spcBef>
              <a:buFont typeface="Wingdings" panose="05000000000000000000" pitchFamily="2" charset="2"/>
              <a:buChar char="§"/>
              <a:defRPr/>
            </a:pPr>
            <a:endParaRPr lang="en-US" sz="2800" dirty="0"/>
          </a:p>
          <a:p>
            <a:pPr>
              <a:spcBef>
                <a:spcPts val="435"/>
              </a:spcBef>
              <a:defRPr/>
            </a:pPr>
            <a:r>
              <a:rPr lang="en-US" sz="2800" dirty="0"/>
              <a:t>Disclosure by one waives the right to confidentiality for everyone.</a:t>
            </a:r>
          </a:p>
        </p:txBody>
      </p:sp>
    </p:spTree>
    <p:extLst>
      <p:ext uri="{BB962C8B-B14F-4D97-AF65-F5344CB8AC3E}">
        <p14:creationId xmlns:p14="http://schemas.microsoft.com/office/powerpoint/2010/main" val="251767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permissible reasons for executive sessions</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47157DFF-CE60-4422-BEEB-4B59A03AF5F5}"/>
              </a:ext>
            </a:extLst>
          </p:cNvPr>
          <p:cNvSpPr/>
          <p:nvPr/>
        </p:nvSpPr>
        <p:spPr>
          <a:xfrm>
            <a:off x="3690851" y="643837"/>
            <a:ext cx="8174164" cy="5755422"/>
          </a:xfrm>
          <a:prstGeom prst="rect">
            <a:avLst/>
          </a:prstGeom>
        </p:spPr>
        <p:txBody>
          <a:bodyPr wrap="square">
            <a:spAutoFit/>
          </a:bodyPr>
          <a:lstStyle/>
          <a:p>
            <a:pPr marL="800100" lvl="1" indent="-342900">
              <a:spcBef>
                <a:spcPts val="278"/>
              </a:spcBef>
              <a:buFont typeface="Wingdings" panose="05000000000000000000" pitchFamily="2" charset="2"/>
              <a:buChar char="§"/>
              <a:defRPr/>
            </a:pPr>
            <a:r>
              <a:rPr lang="en-US" sz="2800" dirty="0"/>
              <a:t>To consider the employment of a          public officer, employee, staff member or individual agent, IF:</a:t>
            </a:r>
          </a:p>
          <a:p>
            <a:pPr lvl="1">
              <a:spcBef>
                <a:spcPts val="278"/>
              </a:spcBef>
              <a:defRPr/>
            </a:pPr>
            <a:endParaRPr lang="en-US" sz="2400" dirty="0"/>
          </a:p>
          <a:p>
            <a:pPr marL="1257300" lvl="2" indent="-342900">
              <a:spcBef>
                <a:spcPts val="278"/>
              </a:spcBef>
              <a:buFont typeface="Wingdings" panose="05000000000000000000" pitchFamily="2" charset="2"/>
              <a:buChar char="§"/>
              <a:defRPr/>
            </a:pPr>
            <a:r>
              <a:rPr lang="en-US" sz="2400" dirty="0"/>
              <a:t>Vacancy advertised;</a:t>
            </a:r>
          </a:p>
          <a:p>
            <a:pPr lvl="2">
              <a:spcBef>
                <a:spcPts val="278"/>
              </a:spcBef>
              <a:defRPr/>
            </a:pPr>
            <a:endParaRPr lang="en-US" sz="2400" dirty="0"/>
          </a:p>
          <a:p>
            <a:pPr marL="1257300" lvl="2" indent="-342900">
              <a:spcBef>
                <a:spcPts val="278"/>
              </a:spcBef>
              <a:buFont typeface="Wingdings" panose="05000000000000000000" pitchFamily="2" charset="2"/>
              <a:buChar char="§"/>
              <a:defRPr/>
            </a:pPr>
            <a:r>
              <a:rPr lang="en-US" sz="2400" dirty="0"/>
              <a:t>Regular hiring procedures adopted; </a:t>
            </a:r>
          </a:p>
          <a:p>
            <a:pPr lvl="2">
              <a:spcBef>
                <a:spcPts val="278"/>
              </a:spcBef>
              <a:defRPr/>
            </a:pPr>
            <a:endParaRPr lang="en-US" sz="2400" dirty="0"/>
          </a:p>
          <a:p>
            <a:pPr marL="1257300" lvl="2" indent="-342900">
              <a:spcBef>
                <a:spcPts val="278"/>
              </a:spcBef>
              <a:buFont typeface="Wingdings" panose="05000000000000000000" pitchFamily="2" charset="2"/>
              <a:buChar char="§"/>
              <a:defRPr/>
            </a:pPr>
            <a:r>
              <a:rPr lang="en-US" sz="2400" dirty="0"/>
              <a:t>If officer (e.g., management), public has had opportunity to comment; </a:t>
            </a:r>
          </a:p>
          <a:p>
            <a:pPr lvl="2">
              <a:spcBef>
                <a:spcPts val="278"/>
              </a:spcBef>
              <a:defRPr/>
            </a:pPr>
            <a:endParaRPr lang="en-US" sz="2400" dirty="0"/>
          </a:p>
          <a:p>
            <a:pPr marL="1257300" lvl="2" indent="-342900">
              <a:spcBef>
                <a:spcPts val="278"/>
              </a:spcBef>
              <a:buFont typeface="Wingdings" panose="05000000000000000000" pitchFamily="2" charset="2"/>
              <a:buChar char="§"/>
              <a:defRPr/>
            </a:pPr>
            <a:r>
              <a:rPr lang="en-US" sz="2400" dirty="0"/>
              <a:t>If CEO, hiring criteria and procedures were adopted in public meetings with opportunity for public comment</a:t>
            </a:r>
          </a:p>
        </p:txBody>
      </p:sp>
    </p:spTree>
    <p:extLst>
      <p:ext uri="{BB962C8B-B14F-4D97-AF65-F5344CB8AC3E}">
        <p14:creationId xmlns:p14="http://schemas.microsoft.com/office/powerpoint/2010/main" val="739398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vert="horz" lIns="91440" tIns="45720" rIns="91440" bIns="45720" rtlCol="0" anchor="ctr">
            <a:normAutofit/>
          </a:bodyPr>
          <a:lstStyle/>
          <a:p>
            <a:pPr algn="ctr">
              <a:defRPr/>
            </a:pPr>
            <a:br>
              <a:rPr lang="en-US" altLang="en-US"/>
            </a:b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700" b="0" i="0" kern="1200">
                <a:solidFill>
                  <a:schemeClr val="accent1"/>
                </a:solidFill>
                <a:latin typeface="+mn-lt"/>
                <a:ea typeface="+mn-ea"/>
                <a:cs typeface="+mn-cs"/>
              </a:rPr>
              <a:t>© 2020, Northwest Local Government Legal Advisors, LLC.  All rights reserved.</a:t>
            </a:r>
          </a:p>
          <a:p>
            <a:pPr fontAlgn="base">
              <a:lnSpc>
                <a:spcPct val="90000"/>
              </a:lnSpc>
              <a:spcBef>
                <a:spcPct val="0"/>
              </a:spcBef>
              <a:spcAft>
                <a:spcPts val="600"/>
              </a:spcAft>
              <a:buClrTx/>
              <a:buFontTx/>
              <a:buNone/>
            </a:pPr>
            <a:endParaRPr lang="en-US" altLang="en-US" sz="700" b="0" i="0" kern="1200">
              <a:solidFill>
                <a:schemeClr val="accent1"/>
              </a:solidFill>
              <a:latin typeface="+mn-lt"/>
              <a:ea typeface="+mn-ea"/>
              <a:cs typeface="+mn-cs"/>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5861" y="804671"/>
            <a:ext cx="6399930" cy="5248657"/>
          </a:xfrm>
          <a:prstGeom prst="rect">
            <a:avLst/>
          </a:prstGeom>
        </p:spPr>
        <p:txBody>
          <a:bodyPr vert="horz" lIns="91440" tIns="45720" rIns="91440" bIns="45720" rtlCol="0" anchor="ctr">
            <a:normAutofit/>
          </a:bodyPr>
          <a:lstStyle/>
          <a:p>
            <a:pPr marL="85725">
              <a:spcBef>
                <a:spcPts val="1000"/>
              </a:spcBef>
              <a:buClr>
                <a:schemeClr val="accent1"/>
              </a:buClr>
              <a:buSzPct val="80000"/>
              <a:buFont typeface="Wingdings 3" charset="2"/>
              <a:buChar char=""/>
            </a:pPr>
            <a:endParaRPr lang="en-US" altLang="en-US">
              <a:latin typeface="+mj-lt"/>
              <a:ea typeface="+mj-ea"/>
              <a:cs typeface="+mj-cs"/>
            </a:endParaRPr>
          </a:p>
          <a:p>
            <a:pPr marL="85725">
              <a:spcBef>
                <a:spcPts val="1000"/>
              </a:spcBef>
              <a:buClr>
                <a:schemeClr val="accent1"/>
              </a:buClr>
              <a:buSzPct val="80000"/>
              <a:buFont typeface="Wingdings 3" charset="2"/>
              <a:buChar char=""/>
            </a:pPr>
            <a:endParaRPr lang="en-US" altLang="en-US">
              <a:latin typeface="+mj-lt"/>
              <a:ea typeface="+mj-ea"/>
              <a:cs typeface="+mj-cs"/>
            </a:endParaRPr>
          </a:p>
          <a:p>
            <a:pPr marL="85725">
              <a:spcBef>
                <a:spcPts val="1000"/>
              </a:spcBef>
              <a:buClr>
                <a:schemeClr val="accent1"/>
              </a:buClr>
              <a:buSzPct val="80000"/>
              <a:buFont typeface="Wingdings 3" charset="2"/>
              <a:buChar char=""/>
            </a:pPr>
            <a:endParaRPr lang="en-US" altLang="en-US">
              <a:latin typeface="+mj-lt"/>
              <a:ea typeface="+mj-ea"/>
              <a:cs typeface="+mj-cs"/>
            </a:endParaRPr>
          </a:p>
        </p:txBody>
      </p:sp>
      <p:sp>
        <p:nvSpPr>
          <p:cNvPr id="3" name="Rectangle 2">
            <a:extLst>
              <a:ext uri="{FF2B5EF4-FFF2-40B4-BE49-F238E27FC236}">
                <a16:creationId xmlns:a16="http://schemas.microsoft.com/office/drawing/2014/main" id="{22A3BE62-9A93-4D4A-AFD6-BEF4B6F9D6FD}"/>
              </a:ext>
            </a:extLst>
          </p:cNvPr>
          <p:cNvSpPr/>
          <p:nvPr/>
        </p:nvSpPr>
        <p:spPr>
          <a:xfrm>
            <a:off x="315884" y="643837"/>
            <a:ext cx="11704320" cy="5332229"/>
          </a:xfrm>
          <a:prstGeom prst="rect">
            <a:avLst/>
          </a:prstGeom>
        </p:spPr>
        <p:txBody>
          <a:bodyPr wrap="square">
            <a:spAutoFit/>
          </a:bodyPr>
          <a:lstStyle/>
          <a:p>
            <a:pPr>
              <a:spcBef>
                <a:spcPts val="435"/>
              </a:spcBef>
              <a:buNone/>
              <a:defRPr/>
            </a:pPr>
            <a:r>
              <a:rPr lang="en-US" sz="2800" dirty="0"/>
              <a:t>Previous slide does NOT apply to:</a:t>
            </a:r>
          </a:p>
          <a:p>
            <a:pPr>
              <a:spcBef>
                <a:spcPts val="435"/>
              </a:spcBef>
              <a:buNone/>
              <a:defRPr/>
            </a:pPr>
            <a:endParaRPr lang="en-US" sz="2800" dirty="0"/>
          </a:p>
          <a:p>
            <a:pPr marL="457200" indent="-457200">
              <a:spcBef>
                <a:spcPts val="450"/>
              </a:spcBef>
              <a:buFont typeface="Wingdings" panose="05000000000000000000" pitchFamily="2" charset="2"/>
              <a:buChar char="§"/>
              <a:defRPr/>
            </a:pPr>
            <a:r>
              <a:rPr lang="en-US" sz="2800" dirty="0"/>
              <a:t>The filling of a vacancy in an elective office.</a:t>
            </a:r>
          </a:p>
          <a:p>
            <a:pPr marL="457200" indent="-457200">
              <a:spcBef>
                <a:spcPts val="450"/>
              </a:spcBef>
              <a:buFont typeface="Wingdings" panose="05000000000000000000" pitchFamily="2" charset="2"/>
              <a:buChar char="§"/>
              <a:defRPr/>
            </a:pPr>
            <a:endParaRPr lang="en-US" sz="2800" dirty="0"/>
          </a:p>
          <a:p>
            <a:pPr marL="114300" indent="-457200">
              <a:spcBef>
                <a:spcPts val="450"/>
              </a:spcBef>
              <a:buFont typeface="Wingdings" panose="05000000000000000000" pitchFamily="2" charset="2"/>
              <a:buChar char="§"/>
              <a:defRPr/>
            </a:pPr>
            <a:r>
              <a:rPr lang="en-US" sz="2800" dirty="0"/>
              <a:t>The filling of a vacancy on any public committee, commission    	or other advisory group.</a:t>
            </a:r>
          </a:p>
          <a:p>
            <a:pPr marL="114300" indent="-457200">
              <a:spcBef>
                <a:spcPts val="450"/>
              </a:spcBef>
              <a:buFont typeface="Wingdings" panose="05000000000000000000" pitchFamily="2" charset="2"/>
              <a:buChar char="§"/>
              <a:defRPr/>
            </a:pPr>
            <a:endParaRPr lang="en-US" sz="2800" dirty="0"/>
          </a:p>
          <a:p>
            <a:pPr marL="114300" indent="-457200">
              <a:spcBef>
                <a:spcPts val="450"/>
              </a:spcBef>
              <a:buFont typeface="Wingdings" panose="05000000000000000000" pitchFamily="2" charset="2"/>
              <a:buChar char="§"/>
              <a:defRPr/>
            </a:pPr>
            <a:r>
              <a:rPr lang="en-US" sz="2800" dirty="0"/>
              <a:t>The consideration of general employment policies.</a:t>
            </a:r>
          </a:p>
          <a:p>
            <a:pPr marL="114300" indent="-457200">
              <a:spcBef>
                <a:spcPts val="450"/>
              </a:spcBef>
              <a:buFont typeface="Wingdings" panose="05000000000000000000" pitchFamily="2" charset="2"/>
              <a:buChar char="§"/>
              <a:defRPr/>
            </a:pPr>
            <a:endParaRPr lang="en-US" sz="2800" dirty="0"/>
          </a:p>
          <a:p>
            <a:pPr marL="114300" indent="-457200">
              <a:spcBef>
                <a:spcPts val="450"/>
              </a:spcBef>
              <a:buFont typeface="Wingdings" panose="05000000000000000000" pitchFamily="2" charset="2"/>
              <a:buChar char="§"/>
              <a:defRPr/>
            </a:pPr>
            <a:r>
              <a:rPr lang="en-US" sz="2800" dirty="0"/>
              <a:t>The employment of the chief executive officer, other public 	officers, employees and staff members if requirements not met.</a:t>
            </a:r>
          </a:p>
        </p:txBody>
      </p:sp>
    </p:spTree>
    <p:extLst>
      <p:ext uri="{BB962C8B-B14F-4D97-AF65-F5344CB8AC3E}">
        <p14:creationId xmlns:p14="http://schemas.microsoft.com/office/powerpoint/2010/main" val="1871973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permissible reasons for executive sessions</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47157DFF-CE60-4422-BEEB-4B59A03AF5F5}"/>
              </a:ext>
            </a:extLst>
          </p:cNvPr>
          <p:cNvSpPr/>
          <p:nvPr/>
        </p:nvSpPr>
        <p:spPr>
          <a:xfrm>
            <a:off x="4372495" y="958187"/>
            <a:ext cx="7492520" cy="5339923"/>
          </a:xfrm>
          <a:prstGeom prst="rect">
            <a:avLst/>
          </a:prstGeom>
        </p:spPr>
        <p:txBody>
          <a:bodyPr wrap="square">
            <a:spAutoFit/>
          </a:bodyPr>
          <a:lstStyle/>
          <a:p>
            <a:pPr lvl="1" indent="-457200">
              <a:spcBef>
                <a:spcPts val="278"/>
              </a:spcBef>
              <a:buFont typeface="Wingdings" panose="05000000000000000000" pitchFamily="2" charset="2"/>
              <a:buChar char="§"/>
              <a:defRPr/>
            </a:pPr>
            <a:r>
              <a:rPr lang="en-US" sz="2800" dirty="0"/>
              <a:t>To consider the dismissal or disciplining of, or to hear complaints or charges brought against, a public officer, employee, staff member or individual agent who does not request an open hearing.</a:t>
            </a:r>
          </a:p>
          <a:p>
            <a:pPr lvl="1" indent="-457200">
              <a:spcBef>
                <a:spcPts val="278"/>
              </a:spcBef>
              <a:buFont typeface="Wingdings" panose="05000000000000000000" pitchFamily="2" charset="2"/>
              <a:buChar char="§"/>
              <a:defRPr/>
            </a:pPr>
            <a:endParaRPr lang="en-US" sz="2800" dirty="0"/>
          </a:p>
          <a:p>
            <a:pPr lvl="1" indent="-457200">
              <a:spcBef>
                <a:spcPts val="278"/>
              </a:spcBef>
              <a:buFont typeface="Wingdings" panose="05000000000000000000" pitchFamily="2" charset="2"/>
              <a:buChar char="§"/>
              <a:defRPr/>
            </a:pPr>
            <a:r>
              <a:rPr lang="en-US" sz="2800" dirty="0"/>
              <a:t>To review and evaluate the employment-related performance of the chief executive officer of any public body, a public officer, employee or staff member who does not request an open hearing.</a:t>
            </a:r>
          </a:p>
        </p:txBody>
      </p:sp>
    </p:spTree>
    <p:extLst>
      <p:ext uri="{BB962C8B-B14F-4D97-AF65-F5344CB8AC3E}">
        <p14:creationId xmlns:p14="http://schemas.microsoft.com/office/powerpoint/2010/main" val="3049203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781396" y="459395"/>
            <a:ext cx="10374284" cy="5519460"/>
          </a:xfrm>
          <a:prstGeom prst="rect">
            <a:avLst/>
          </a:prstGeom>
        </p:spPr>
        <p:txBody>
          <a:bodyPr wrap="square">
            <a:spAutoFit/>
          </a:bodyPr>
          <a:lstStyle/>
          <a:p>
            <a:pPr marL="85725">
              <a:buNone/>
            </a:pPr>
            <a:endParaRPr lang="en-US" altLang="en-US" sz="2800" dirty="0"/>
          </a:p>
          <a:p>
            <a:pPr marL="342900" indent="-342900">
              <a:spcBef>
                <a:spcPts val="435"/>
              </a:spcBef>
              <a:buFont typeface="Wingdings" panose="05000000000000000000" pitchFamily="2" charset="2"/>
              <a:buChar char="§"/>
              <a:defRPr/>
            </a:pPr>
            <a:r>
              <a:rPr lang="en-US" sz="2800" dirty="0"/>
              <a:t>To conduct deliberations with persons designated by the governing body to carry on labor negotiations.</a:t>
            </a:r>
          </a:p>
          <a:p>
            <a:pPr marL="342900" indent="-342900">
              <a:spcBef>
                <a:spcPts val="435"/>
              </a:spcBef>
              <a:buFont typeface="Wingdings" panose="05000000000000000000" pitchFamily="2" charset="2"/>
              <a:buChar char="§"/>
              <a:defRPr/>
            </a:pPr>
            <a:endParaRPr lang="en-US" sz="2800" dirty="0"/>
          </a:p>
          <a:p>
            <a:pPr marL="342900" indent="-342900">
              <a:spcBef>
                <a:spcPts val="435"/>
              </a:spcBef>
              <a:buFont typeface="Wingdings" panose="05000000000000000000" pitchFamily="2" charset="2"/>
              <a:buChar char="§"/>
              <a:defRPr/>
            </a:pPr>
            <a:r>
              <a:rPr lang="en-US" sz="2800" dirty="0"/>
              <a:t>To conduct deliberations with persons designated by the governing body to negotiate real property transactions.</a:t>
            </a:r>
          </a:p>
          <a:p>
            <a:pPr marL="342900" indent="-342900">
              <a:spcBef>
                <a:spcPts val="435"/>
              </a:spcBef>
              <a:buFont typeface="Wingdings" panose="05000000000000000000" pitchFamily="2" charset="2"/>
              <a:buChar char="§"/>
              <a:defRPr/>
            </a:pPr>
            <a:endParaRPr lang="en-US" sz="2800" dirty="0"/>
          </a:p>
          <a:p>
            <a:pPr marL="342900" indent="-342900">
              <a:spcBef>
                <a:spcPts val="435"/>
              </a:spcBef>
              <a:buFont typeface="Wingdings" panose="05000000000000000000" pitchFamily="2" charset="2"/>
              <a:buChar char="§"/>
              <a:defRPr/>
            </a:pPr>
            <a:r>
              <a:rPr lang="en-US" sz="2800" dirty="0"/>
              <a:t>To carry on negotiations under ORS </a:t>
            </a:r>
            <a:r>
              <a:rPr lang="en-US" sz="2800" dirty="0" err="1"/>
              <a:t>ch.</a:t>
            </a:r>
            <a:r>
              <a:rPr lang="en-US" sz="2800" dirty="0"/>
              <a:t> 293 with private persons or businesses regarding proposed acquisition, exchange or liquidation of public investments.</a:t>
            </a:r>
          </a:p>
          <a:p>
            <a:pPr marL="85725">
              <a:buNone/>
            </a:pPr>
            <a:endParaRPr lang="en-US" altLang="en-US" sz="2800" dirty="0"/>
          </a:p>
          <a:p>
            <a:pPr marL="85725">
              <a:buNone/>
            </a:pPr>
            <a:endParaRPr lang="en-US" altLang="en-US" sz="2800" dirty="0"/>
          </a:p>
        </p:txBody>
      </p:sp>
    </p:spTree>
    <p:extLst>
      <p:ext uri="{BB962C8B-B14F-4D97-AF65-F5344CB8AC3E}">
        <p14:creationId xmlns:p14="http://schemas.microsoft.com/office/powerpoint/2010/main" val="2212555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6C7B17F7-E5DA-4641-9247-BC6AE62E81EB}"/>
              </a:ext>
            </a:extLst>
          </p:cNvPr>
          <p:cNvSpPr/>
          <p:nvPr/>
        </p:nvSpPr>
        <p:spPr>
          <a:xfrm>
            <a:off x="893162" y="759353"/>
            <a:ext cx="10844409" cy="3570208"/>
          </a:xfrm>
          <a:prstGeom prst="rect">
            <a:avLst/>
          </a:prstGeom>
        </p:spPr>
        <p:txBody>
          <a:bodyPr wrap="square">
            <a:spAutoFit/>
          </a:bodyPr>
          <a:lstStyle/>
          <a:p>
            <a:pPr>
              <a:spcBef>
                <a:spcPts val="435"/>
              </a:spcBef>
              <a:defRPr/>
            </a:pPr>
            <a:endParaRPr lang="en-US" sz="2400" dirty="0"/>
          </a:p>
          <a:p>
            <a:pPr marL="457200" indent="-457200">
              <a:spcBef>
                <a:spcPts val="435"/>
              </a:spcBef>
              <a:buFont typeface="Wingdings" panose="05000000000000000000" pitchFamily="2" charset="2"/>
              <a:buChar char="§"/>
              <a:defRPr/>
            </a:pPr>
            <a:r>
              <a:rPr lang="en-US" sz="3200" dirty="0"/>
              <a:t>To consider information or records that are exempt by law from public inspection.</a:t>
            </a:r>
          </a:p>
          <a:p>
            <a:pPr marL="457200" indent="-457200">
              <a:spcBef>
                <a:spcPts val="435"/>
              </a:spcBef>
              <a:buFont typeface="Wingdings" panose="05000000000000000000" pitchFamily="2" charset="2"/>
              <a:buChar char="§"/>
              <a:defRPr/>
            </a:pPr>
            <a:endParaRPr lang="en-US" sz="3200" dirty="0"/>
          </a:p>
          <a:p>
            <a:pPr marL="457200" indent="-457200">
              <a:spcBef>
                <a:spcPts val="435"/>
              </a:spcBef>
              <a:buFont typeface="Wingdings" panose="05000000000000000000" pitchFamily="2" charset="2"/>
              <a:buChar char="§"/>
              <a:defRPr/>
            </a:pPr>
            <a:r>
              <a:rPr lang="en-US" sz="3200" dirty="0"/>
              <a:t>To consult with counsel concerning the legal rights and duties of a public body with regard to current litigation or litigation likely to be filed.</a:t>
            </a:r>
          </a:p>
        </p:txBody>
      </p:sp>
    </p:spTree>
    <p:extLst>
      <p:ext uri="{BB962C8B-B14F-4D97-AF65-F5344CB8AC3E}">
        <p14:creationId xmlns:p14="http://schemas.microsoft.com/office/powerpoint/2010/main" val="12277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purposes of </a:t>
            </a:r>
            <a:br>
              <a:rPr lang="en-US" altLang="en-US">
                <a:ea typeface="Trebuchet MS" panose="020B0603020202020204" pitchFamily="34" charset="0"/>
                <a:cs typeface="Trebuchet MS" panose="020B0603020202020204" pitchFamily="34" charset="0"/>
              </a:rPr>
            </a:br>
            <a:r>
              <a:rPr lang="en-US" altLang="en-US">
                <a:ea typeface="Trebuchet MS" panose="020B0603020202020204" pitchFamily="34" charset="0"/>
                <a:cs typeface="Trebuchet MS" panose="020B0603020202020204" pitchFamily="34" charset="0"/>
              </a:rPr>
              <a:t>the law</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293107" y="952500"/>
            <a:ext cx="7314693" cy="4401205"/>
          </a:xfrm>
          <a:prstGeom prst="rect">
            <a:avLst/>
          </a:prstGeom>
        </p:spPr>
        <p:txBody>
          <a:bodyPr wrap="square">
            <a:spAutoFit/>
          </a:bodyPr>
          <a:lstStyle/>
          <a:p>
            <a:pPr marL="582930" lvl="1" indent="-274320">
              <a:spcBef>
                <a:spcPct val="50000"/>
              </a:spcBef>
              <a:buClr>
                <a:schemeClr val="tx2"/>
              </a:buClr>
              <a:buFont typeface="Wingdings" panose="05000000000000000000" pitchFamily="2" charset="2"/>
              <a:buChar char="§"/>
              <a:defRPr/>
            </a:pPr>
            <a:r>
              <a:rPr lang="en-US" altLang="en-US" sz="2800" dirty="0"/>
              <a:t> To open meetings of governing bodies to the public;</a:t>
            </a:r>
          </a:p>
          <a:p>
            <a:pPr marL="582930" lvl="1" indent="-274320">
              <a:spcBef>
                <a:spcPct val="50000"/>
              </a:spcBef>
              <a:buClr>
                <a:schemeClr val="tx2"/>
              </a:buClr>
              <a:buFont typeface="Wingdings" panose="05000000000000000000" pitchFamily="2" charset="2"/>
              <a:buChar char="§"/>
              <a:defRPr/>
            </a:pPr>
            <a:r>
              <a:rPr lang="en-US" altLang="en-US" sz="2800" dirty="0"/>
              <a:t>To give notice of the time and place of meetings; and</a:t>
            </a:r>
          </a:p>
          <a:p>
            <a:pPr marL="582930" lvl="1" indent="-274320">
              <a:spcBef>
                <a:spcPct val="50000"/>
              </a:spcBef>
              <a:buClr>
                <a:schemeClr val="tx2"/>
              </a:buClr>
              <a:buFont typeface="Wingdings" panose="05000000000000000000" pitchFamily="2" charset="2"/>
              <a:buChar char="§"/>
              <a:defRPr/>
            </a:pPr>
            <a:r>
              <a:rPr lang="en-US" altLang="en-US" sz="2800" dirty="0"/>
              <a:t>To make meetings accessible to those wishing to attend.</a:t>
            </a:r>
          </a:p>
          <a:p>
            <a:pPr marL="582930" lvl="1" indent="-274320">
              <a:spcBef>
                <a:spcPct val="50000"/>
              </a:spcBef>
              <a:buClr>
                <a:schemeClr val="tx2"/>
              </a:buClr>
              <a:buFont typeface="Wingdings" panose="05000000000000000000" pitchFamily="2" charset="2"/>
              <a:buChar char="§"/>
              <a:defRPr/>
            </a:pPr>
            <a:r>
              <a:rPr lang="en-US" altLang="en-US" sz="2800" u="sng" dirty="0"/>
              <a:t>No</a:t>
            </a:r>
            <a:r>
              <a:rPr lang="en-US" altLang="en-US" sz="2800" dirty="0"/>
              <a:t> requirement to let the public talk.</a:t>
            </a:r>
          </a:p>
          <a:p>
            <a:pPr marL="582930" lvl="1" indent="-274320">
              <a:spcBef>
                <a:spcPct val="50000"/>
              </a:spcBef>
              <a:buClr>
                <a:schemeClr val="tx2"/>
              </a:buClr>
              <a:buFont typeface="Wingdings" panose="05000000000000000000" pitchFamily="2" charset="2"/>
              <a:buChar char="§"/>
              <a:defRPr/>
            </a:pPr>
            <a:r>
              <a:rPr lang="en-US" altLang="en-US" sz="2800" dirty="0"/>
              <a:t>“Public meeting” vs “public hearing.”</a:t>
            </a:r>
          </a:p>
        </p:txBody>
      </p:sp>
    </p:spTree>
    <p:extLst>
      <p:ext uri="{BB962C8B-B14F-4D97-AF65-F5344CB8AC3E}">
        <p14:creationId xmlns:p14="http://schemas.microsoft.com/office/powerpoint/2010/main" val="4180135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B1C55F41-D683-4187-B84B-CE2CF44D028A}"/>
              </a:ext>
            </a:extLst>
          </p:cNvPr>
          <p:cNvSpPr/>
          <p:nvPr/>
        </p:nvSpPr>
        <p:spPr>
          <a:xfrm>
            <a:off x="765294" y="643836"/>
            <a:ext cx="9758619" cy="5319405"/>
          </a:xfrm>
          <a:prstGeom prst="rect">
            <a:avLst/>
          </a:prstGeom>
        </p:spPr>
        <p:txBody>
          <a:bodyPr wrap="square">
            <a:spAutoFit/>
          </a:bodyPr>
          <a:lstStyle/>
          <a:p>
            <a:pPr>
              <a:spcBef>
                <a:spcPts val="435"/>
              </a:spcBef>
              <a:buNone/>
              <a:defRPr/>
            </a:pPr>
            <a:endParaRPr lang="en-US" sz="1500" b="1" dirty="0"/>
          </a:p>
          <a:p>
            <a:pPr marL="457200" indent="-457200">
              <a:spcBef>
                <a:spcPts val="435"/>
              </a:spcBef>
              <a:buFont typeface="Wingdings" panose="05000000000000000000" pitchFamily="2" charset="2"/>
              <a:buChar char="§"/>
              <a:defRPr/>
            </a:pPr>
            <a:r>
              <a:rPr lang="en-US" sz="2800" dirty="0"/>
              <a:t>To discuss information about review or approval of programs relating to the security of … generation, storage or conveyance of:</a:t>
            </a:r>
          </a:p>
          <a:p>
            <a:pPr marL="745807" lvl="2" indent="-228600">
              <a:spcBef>
                <a:spcPts val="278"/>
              </a:spcBef>
              <a:buFont typeface="Wingdings" panose="05000000000000000000" pitchFamily="2" charset="2"/>
              <a:buChar char="§"/>
              <a:defRPr/>
            </a:pPr>
            <a:r>
              <a:rPr lang="en-US" sz="2800" dirty="0"/>
              <a:t> </a:t>
            </a:r>
            <a:r>
              <a:rPr lang="en-US" sz="2400" dirty="0"/>
              <a:t>     Electricity;</a:t>
            </a:r>
          </a:p>
          <a:p>
            <a:pPr marL="745807" lvl="2" indent="-228600">
              <a:spcBef>
                <a:spcPts val="278"/>
              </a:spcBef>
              <a:buFont typeface="Wingdings" panose="05000000000000000000" pitchFamily="2" charset="2"/>
              <a:buChar char="§"/>
              <a:defRPr/>
            </a:pPr>
            <a:r>
              <a:rPr lang="en-US" sz="2400" dirty="0"/>
              <a:t>      Gas in liquefied or gaseous form;</a:t>
            </a:r>
          </a:p>
          <a:p>
            <a:pPr marL="745807" lvl="2" indent="-228600">
              <a:spcBef>
                <a:spcPts val="278"/>
              </a:spcBef>
              <a:buFont typeface="Wingdings" panose="05000000000000000000" pitchFamily="2" charset="2"/>
              <a:buChar char="§"/>
              <a:defRPr/>
            </a:pPr>
            <a:r>
              <a:rPr lang="en-US" sz="2400" dirty="0"/>
              <a:t>      Hazardous substances; </a:t>
            </a:r>
          </a:p>
          <a:p>
            <a:pPr marL="745807" lvl="2" indent="-228600">
              <a:spcBef>
                <a:spcPts val="278"/>
              </a:spcBef>
              <a:buFont typeface="Wingdings" panose="05000000000000000000" pitchFamily="2" charset="2"/>
              <a:buChar char="§"/>
              <a:defRPr/>
            </a:pPr>
            <a:r>
              <a:rPr lang="en-US" sz="2400" dirty="0"/>
              <a:t>      Petroleum products;</a:t>
            </a:r>
          </a:p>
          <a:p>
            <a:pPr marL="745807" lvl="2" indent="-228600">
              <a:spcBef>
                <a:spcPts val="278"/>
              </a:spcBef>
              <a:buFont typeface="Wingdings" panose="05000000000000000000" pitchFamily="2" charset="2"/>
              <a:buChar char="§"/>
              <a:defRPr/>
            </a:pPr>
            <a:r>
              <a:rPr lang="en-US" sz="2400" dirty="0"/>
              <a:t>      Sewage;</a:t>
            </a:r>
          </a:p>
          <a:p>
            <a:pPr marL="745807" lvl="2" indent="-228600">
              <a:spcBef>
                <a:spcPts val="278"/>
              </a:spcBef>
              <a:buFont typeface="Wingdings" panose="05000000000000000000" pitchFamily="2" charset="2"/>
              <a:buChar char="§"/>
              <a:defRPr/>
            </a:pPr>
            <a:r>
              <a:rPr lang="en-US" sz="2400" dirty="0"/>
              <a:t>      Water;</a:t>
            </a:r>
          </a:p>
          <a:p>
            <a:pPr marL="745807" lvl="2" indent="-228600">
              <a:spcBef>
                <a:spcPts val="278"/>
              </a:spcBef>
              <a:buFont typeface="Wingdings" panose="05000000000000000000" pitchFamily="2" charset="2"/>
              <a:buChar char="§"/>
              <a:defRPr/>
            </a:pPr>
            <a:r>
              <a:rPr lang="en-US" sz="2400" dirty="0"/>
              <a:t>      Telecommunication systems (cellular, wireless, radio);</a:t>
            </a:r>
          </a:p>
          <a:p>
            <a:pPr marL="745807" lvl="2" indent="-228600">
              <a:spcBef>
                <a:spcPts val="278"/>
              </a:spcBef>
              <a:buFont typeface="Wingdings" panose="05000000000000000000" pitchFamily="2" charset="2"/>
              <a:buChar char="§"/>
              <a:defRPr/>
            </a:pPr>
            <a:r>
              <a:rPr lang="en-US" sz="2400" dirty="0"/>
              <a:t>      Data transmissions by whatever means provided.</a:t>
            </a:r>
          </a:p>
          <a:p>
            <a:pPr indent="-228600">
              <a:spcBef>
                <a:spcPts val="435"/>
              </a:spcBef>
              <a:buNone/>
              <a:defRPr/>
            </a:pPr>
            <a:r>
              <a:rPr lang="en-US" dirty="0"/>
              <a:t>    </a:t>
            </a:r>
          </a:p>
        </p:txBody>
      </p:sp>
    </p:spTree>
    <p:extLst>
      <p:ext uri="{BB962C8B-B14F-4D97-AF65-F5344CB8AC3E}">
        <p14:creationId xmlns:p14="http://schemas.microsoft.com/office/powerpoint/2010/main" val="3736038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penalties</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DD6521CD-721A-4E34-9B30-1C4B636D0FD0}"/>
              </a:ext>
            </a:extLst>
          </p:cNvPr>
          <p:cNvSpPr/>
          <p:nvPr/>
        </p:nvSpPr>
        <p:spPr>
          <a:xfrm>
            <a:off x="4206240" y="1155699"/>
            <a:ext cx="7658776" cy="4278094"/>
          </a:xfrm>
          <a:prstGeom prst="rect">
            <a:avLst/>
          </a:prstGeom>
        </p:spPr>
        <p:txBody>
          <a:bodyPr wrap="square">
            <a:spAutoFit/>
          </a:bodyPr>
          <a:lstStyle/>
          <a:p>
            <a:pPr>
              <a:spcAft>
                <a:spcPts val="600"/>
              </a:spcAft>
            </a:pPr>
            <a:r>
              <a:rPr lang="en-US" sz="2800" dirty="0">
                <a:solidFill>
                  <a:schemeClr val="tx1">
                    <a:lumMod val="85000"/>
                    <a:lumOff val="15000"/>
                  </a:schemeClr>
                </a:solidFill>
              </a:rPr>
              <a:t>Failure to comply with executive session laws is punishable under Oregon’s Ethics Laws for Public Officials. </a:t>
            </a:r>
            <a:endParaRPr lang="en-US" sz="2800">
              <a:solidFill>
                <a:schemeClr val="tx1">
                  <a:lumMod val="85000"/>
                  <a:lumOff val="15000"/>
                </a:schemeClr>
              </a:solidFill>
            </a:endParaRPr>
          </a:p>
          <a:p>
            <a:pPr>
              <a:spcAft>
                <a:spcPts val="600"/>
              </a:spcAft>
            </a:pPr>
            <a:endParaRPr lang="en-US" sz="2800">
              <a:solidFill>
                <a:schemeClr val="tx1">
                  <a:lumMod val="85000"/>
                  <a:lumOff val="15000"/>
                </a:schemeClr>
              </a:solidFill>
            </a:endParaRPr>
          </a:p>
          <a:p>
            <a:pPr>
              <a:spcAft>
                <a:spcPts val="600"/>
              </a:spcAft>
            </a:pPr>
            <a:r>
              <a:rPr lang="en-US" sz="2800" dirty="0">
                <a:solidFill>
                  <a:schemeClr val="tx1">
                    <a:lumMod val="85000"/>
                    <a:lumOff val="15000"/>
                  </a:schemeClr>
                </a:solidFill>
              </a:rPr>
              <a:t>It is personal to the elected official.</a:t>
            </a:r>
            <a:endParaRPr lang="en-US" sz="2800">
              <a:solidFill>
                <a:schemeClr val="tx1">
                  <a:lumMod val="85000"/>
                  <a:lumOff val="15000"/>
                </a:schemeClr>
              </a:solidFill>
            </a:endParaRPr>
          </a:p>
          <a:p>
            <a:pPr>
              <a:spcAft>
                <a:spcPts val="600"/>
              </a:spcAft>
            </a:pPr>
            <a:endParaRPr lang="en-US" sz="2800">
              <a:solidFill>
                <a:schemeClr val="tx1">
                  <a:lumMod val="85000"/>
                  <a:lumOff val="15000"/>
                </a:schemeClr>
              </a:solidFill>
            </a:endParaRPr>
          </a:p>
          <a:p>
            <a:pPr>
              <a:spcAft>
                <a:spcPts val="600"/>
              </a:spcAft>
            </a:pPr>
            <a:r>
              <a:rPr lang="en-US" sz="2800" dirty="0">
                <a:solidFill>
                  <a:schemeClr val="tx1">
                    <a:lumMod val="85000"/>
                    <a:lumOff val="15000"/>
                  </a:schemeClr>
                </a:solidFill>
              </a:rPr>
              <a:t>The maximum fine is $1,000 per violation but excused if decision made in reliance on advice of public body’s legal counsel.</a:t>
            </a:r>
            <a:endParaRPr lang="en-US" sz="2800">
              <a:solidFill>
                <a:schemeClr val="tx1">
                  <a:lumMod val="85000"/>
                  <a:lumOff val="15000"/>
                </a:schemeClr>
              </a:solidFill>
            </a:endParaRPr>
          </a:p>
        </p:txBody>
      </p:sp>
    </p:spTree>
    <p:extLst>
      <p:ext uri="{BB962C8B-B14F-4D97-AF65-F5344CB8AC3E}">
        <p14:creationId xmlns:p14="http://schemas.microsoft.com/office/powerpoint/2010/main" val="4186475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01" name="Rectangle 200">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3" name="Rectangle 202">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7" name="Picture 206">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09"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legislative </a:t>
            </a:r>
            <a:br>
              <a:rPr lang="en-US" altLang="en-US">
                <a:ea typeface="Trebuchet MS" panose="020B0603020202020204" pitchFamily="34" charset="0"/>
                <a:cs typeface="Trebuchet MS" panose="020B0603020202020204" pitchFamily="34" charset="0"/>
              </a:rPr>
            </a:br>
            <a:r>
              <a:rPr lang="en-US" altLang="en-US">
                <a:ea typeface="Trebuchet MS" panose="020B0603020202020204" pitchFamily="34" charset="0"/>
                <a:cs typeface="Trebuchet MS" panose="020B0603020202020204" pitchFamily="34" charset="0"/>
              </a:rPr>
              <a:t>update</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A3A3F348-FA9D-464F-90ED-947306AB5E64}"/>
              </a:ext>
            </a:extLst>
          </p:cNvPr>
          <p:cNvSpPr/>
          <p:nvPr/>
        </p:nvSpPr>
        <p:spPr>
          <a:xfrm>
            <a:off x="4422371" y="1246908"/>
            <a:ext cx="6517778" cy="3693319"/>
          </a:xfrm>
          <a:prstGeom prst="rect">
            <a:avLst/>
          </a:prstGeom>
        </p:spPr>
        <p:txBody>
          <a:bodyPr wrap="square">
            <a:spAutoFit/>
          </a:bodyPr>
          <a:lstStyle/>
          <a:p>
            <a:pPr>
              <a:spcAft>
                <a:spcPts val="600"/>
              </a:spcAft>
              <a:defRPr/>
            </a:pPr>
            <a:r>
              <a:rPr lang="en-US" altLang="en-US" sz="2800" b="1" dirty="0"/>
              <a:t>SB 317A (2018) – </a:t>
            </a:r>
            <a:r>
              <a:rPr lang="en-US" altLang="en-US" sz="2800" dirty="0"/>
              <a:t>Clarifies that state and local governments may hold meetings on Tribal lands, even if they’re not meeting with a Tribe.</a:t>
            </a:r>
            <a:endParaRPr lang="en-US" altLang="en-US" sz="2800"/>
          </a:p>
          <a:p>
            <a:pPr>
              <a:spcAft>
                <a:spcPts val="600"/>
              </a:spcAft>
              <a:defRPr/>
            </a:pPr>
            <a:endParaRPr lang="en-US" altLang="en-US" sz="2800"/>
          </a:p>
          <a:p>
            <a:pPr>
              <a:spcAft>
                <a:spcPts val="600"/>
              </a:spcAft>
              <a:defRPr/>
            </a:pPr>
            <a:r>
              <a:rPr lang="en-US" altLang="en-US" sz="2800" b="1" dirty="0"/>
              <a:t>SB 288 (2019) – </a:t>
            </a:r>
            <a:r>
              <a:rPr lang="en-US" altLang="en-US" sz="2800" dirty="0"/>
              <a:t>Clarifies that “local governments” include special districts.</a:t>
            </a:r>
            <a:endParaRPr lang="en-US" altLang="en-US" sz="2800"/>
          </a:p>
        </p:txBody>
      </p:sp>
    </p:spTree>
    <p:extLst>
      <p:ext uri="{BB962C8B-B14F-4D97-AF65-F5344CB8AC3E}">
        <p14:creationId xmlns:p14="http://schemas.microsoft.com/office/powerpoint/2010/main" val="3864924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2C25F600-A212-4DC5-853B-2815707BCA49}"/>
              </a:ext>
            </a:extLst>
          </p:cNvPr>
          <p:cNvSpPr>
            <a:spLocks noGrp="1" noChangeArrowheads="1"/>
          </p:cNvSpPr>
          <p:nvPr>
            <p:ph type="title"/>
          </p:nvPr>
        </p:nvSpPr>
        <p:spPr>
          <a:xfrm>
            <a:off x="-1473" y="1"/>
            <a:ext cx="5054601" cy="6857999"/>
          </a:xfrm>
          <a:solidFill>
            <a:srgbClr val="FFFFFF"/>
          </a:solidFill>
          <a:ln w="25400" cap="sq">
            <a:solidFill>
              <a:srgbClr val="404040"/>
            </a:solidFill>
            <a:miter lim="800000"/>
          </a:ln>
        </p:spPr>
        <p:txBody>
          <a:bodyPr>
            <a:normAutofit/>
          </a:bodyPr>
          <a:lstStyle/>
          <a:p>
            <a:pPr marL="228600" lvl="1" indent="0" algn="ctr" eaLnBrk="1" fontAlgn="auto" hangingPunct="1">
              <a:lnSpc>
                <a:spcPct val="110000"/>
              </a:lnSpc>
              <a:spcBef>
                <a:spcPts val="575"/>
              </a:spcBef>
              <a:spcAft>
                <a:spcPts val="0"/>
              </a:spcAft>
              <a:buFont typeface="Arial" panose="020B0604020202020204" pitchFamily="34" charset="0"/>
              <a:buNone/>
              <a:defRPr/>
            </a:pPr>
            <a:br>
              <a:rPr lang="en-US" altLang="en-US" sz="4900" b="1" cap="all" dirty="0">
                <a:solidFill>
                  <a:schemeClr val="bg1"/>
                </a:solidFill>
              </a:rPr>
            </a:br>
            <a:br>
              <a:rPr lang="en-US" altLang="en-US" sz="3600" b="1" cap="all" dirty="0">
                <a:solidFill>
                  <a:schemeClr val="bg1"/>
                </a:solidFill>
                <a:latin typeface="Abadi" panose="020B0604020104020204" pitchFamily="34" charset="0"/>
              </a:rPr>
            </a:br>
            <a:br>
              <a:rPr lang="en-US" altLang="en-US" sz="3600" b="1" cap="all" dirty="0">
                <a:solidFill>
                  <a:schemeClr val="bg1"/>
                </a:solidFill>
                <a:latin typeface="Abadi" panose="020B0604020104020204" pitchFamily="34" charset="0"/>
              </a:rPr>
            </a:br>
            <a:br>
              <a:rPr lang="en-US" altLang="en-US" sz="3600" b="1" cap="all" dirty="0">
                <a:solidFill>
                  <a:schemeClr val="bg1"/>
                </a:solidFill>
                <a:latin typeface="Abadi" panose="020B0604020104020204" pitchFamily="34" charset="0"/>
              </a:rPr>
            </a:br>
            <a:r>
              <a:rPr lang="en-US" altLang="en-US" sz="5300" b="1" dirty="0">
                <a:solidFill>
                  <a:schemeClr val="bg2">
                    <a:lumMod val="75000"/>
                  </a:schemeClr>
                </a:solidFill>
                <a:latin typeface="Abadi" panose="020B0604020104020204" pitchFamily="34" charset="0"/>
              </a:rPr>
              <a:t>Thank you.     </a:t>
            </a:r>
            <a:br>
              <a:rPr lang="en-US" altLang="en-US" sz="2800" b="1" dirty="0"/>
            </a:br>
            <a:endParaRPr lang="en-US" altLang="en-US" sz="2800" b="1" dirty="0"/>
          </a:p>
        </p:txBody>
      </p:sp>
      <p:sp>
        <p:nvSpPr>
          <p:cNvPr id="294915" name="Rectangle 3">
            <a:extLst>
              <a:ext uri="{FF2B5EF4-FFF2-40B4-BE49-F238E27FC236}">
                <a16:creationId xmlns:a16="http://schemas.microsoft.com/office/drawing/2014/main" id="{9272476B-8CF1-4B58-BC4A-E22C1D28452F}"/>
              </a:ext>
            </a:extLst>
          </p:cNvPr>
          <p:cNvSpPr>
            <a:spLocks noGrp="1" noChangeArrowheads="1"/>
          </p:cNvSpPr>
          <p:nvPr>
            <p:ph idx="1"/>
          </p:nvPr>
        </p:nvSpPr>
        <p:spPr>
          <a:xfrm>
            <a:off x="5320144" y="248017"/>
            <a:ext cx="6871855" cy="6361965"/>
          </a:xfrm>
        </p:spPr>
        <p:txBody>
          <a:bodyPr rtlCol="0" anchor="ctr">
            <a:normAutofit/>
          </a:bodyPr>
          <a:lstStyle/>
          <a:p>
            <a:pPr marL="0">
              <a:spcBef>
                <a:spcPts val="575"/>
              </a:spcBef>
              <a:buNone/>
              <a:defRPr/>
            </a:pPr>
            <a:endParaRPr lang="en-US" altLang="en-US" sz="3200" dirty="0">
              <a:solidFill>
                <a:schemeClr val="bg1"/>
              </a:solidFill>
              <a:latin typeface="Abadi" panose="020B0604020104020204" pitchFamily="34" charset="0"/>
            </a:endParaRPr>
          </a:p>
          <a:p>
            <a:pPr marL="0">
              <a:spcBef>
                <a:spcPts val="575"/>
              </a:spcBef>
              <a:buNone/>
              <a:defRPr/>
            </a:pPr>
            <a:endParaRPr lang="en-US" altLang="en-US" sz="3200" dirty="0">
              <a:solidFill>
                <a:schemeClr val="bg1"/>
              </a:solidFill>
              <a:latin typeface="Abadi" panose="020B0604020104020204" pitchFamily="34" charset="0"/>
            </a:endParaRPr>
          </a:p>
          <a:p>
            <a:pPr marL="0">
              <a:spcBef>
                <a:spcPts val="575"/>
              </a:spcBef>
              <a:buNone/>
              <a:defRPr/>
            </a:pPr>
            <a:endParaRPr lang="en-US" altLang="en-US" sz="3600" dirty="0">
              <a:solidFill>
                <a:schemeClr val="bg1"/>
              </a:solidFill>
              <a:latin typeface="Abadi" panose="020B0604020104020204" pitchFamily="34" charset="0"/>
            </a:endParaRPr>
          </a:p>
          <a:p>
            <a:pPr marL="0">
              <a:spcBef>
                <a:spcPts val="575"/>
              </a:spcBef>
              <a:buNone/>
              <a:defRPr/>
            </a:pPr>
            <a:endParaRPr lang="en-US" altLang="en-US" sz="3600" dirty="0">
              <a:solidFill>
                <a:schemeClr val="bg1"/>
              </a:solidFill>
              <a:latin typeface="Abadi" panose="020B0604020104020204" pitchFamily="34" charset="0"/>
            </a:endParaRPr>
          </a:p>
          <a:p>
            <a:pPr marL="0">
              <a:spcBef>
                <a:spcPts val="575"/>
              </a:spcBef>
              <a:buNone/>
              <a:defRPr/>
            </a:pPr>
            <a:r>
              <a:rPr lang="en-US" altLang="en-US" sz="3600" dirty="0">
                <a:solidFill>
                  <a:schemeClr val="bg1"/>
                </a:solidFill>
                <a:latin typeface="Abadi" panose="020B0604020104020204" pitchFamily="34" charset="0"/>
              </a:rPr>
              <a:t>Eileen G. Eakins</a:t>
            </a:r>
            <a:endParaRPr lang="en-US" altLang="en-US" sz="2400" dirty="0">
              <a:solidFill>
                <a:schemeClr val="bg1"/>
              </a:solidFill>
              <a:latin typeface="Abadi" panose="020B0604020104020204" pitchFamily="34" charset="0"/>
            </a:endParaRPr>
          </a:p>
          <a:p>
            <a:pPr marL="0">
              <a:spcBef>
                <a:spcPts val="575"/>
              </a:spcBef>
              <a:buNone/>
              <a:defRPr/>
            </a:pPr>
            <a:r>
              <a:rPr lang="en-US" altLang="en-US" sz="2400" dirty="0">
                <a:solidFill>
                  <a:schemeClr val="bg1"/>
                </a:solidFill>
                <a:latin typeface="Abadi" panose="020B0604020104020204" pitchFamily="34" charset="0"/>
              </a:rPr>
              <a:t>Managing Member</a:t>
            </a:r>
          </a:p>
          <a:p>
            <a:pPr marL="0">
              <a:spcBef>
                <a:spcPts val="575"/>
              </a:spcBef>
              <a:buNone/>
              <a:defRPr/>
            </a:pPr>
            <a:r>
              <a:rPr lang="en-US" altLang="en-US" sz="2400" dirty="0">
                <a:solidFill>
                  <a:schemeClr val="bg1"/>
                </a:solidFill>
                <a:latin typeface="Abadi" panose="020B0604020104020204" pitchFamily="34" charset="0"/>
              </a:rPr>
              <a:t>Northwest Local Government Legal Advisors, LLC</a:t>
            </a:r>
          </a:p>
          <a:p>
            <a:pPr marL="0">
              <a:spcBef>
                <a:spcPts val="575"/>
              </a:spcBef>
              <a:buNone/>
              <a:defRPr/>
            </a:pPr>
            <a:r>
              <a:rPr lang="en-US" altLang="en-US" sz="2400" i="1" dirty="0">
                <a:solidFill>
                  <a:schemeClr val="bg1"/>
                </a:solidFill>
                <a:latin typeface="Abadi" panose="020B0604020104020204" pitchFamily="34" charset="0"/>
              </a:rPr>
              <a:t>	eileen@lgl-advisors.com</a:t>
            </a:r>
          </a:p>
          <a:p>
            <a:pPr lvl="1">
              <a:spcBef>
                <a:spcPts val="575"/>
              </a:spcBef>
              <a:buNone/>
              <a:defRPr/>
            </a:pPr>
            <a:r>
              <a:rPr lang="en-US" altLang="en-US" sz="2000" dirty="0">
                <a:solidFill>
                  <a:schemeClr val="bg1"/>
                </a:solidFill>
                <a:latin typeface="Abadi" panose="020B0604020104020204" pitchFamily="34" charset="0"/>
              </a:rPr>
              <a:t>(503) 607-0517</a:t>
            </a:r>
          </a:p>
          <a:p>
            <a:pPr lvl="1">
              <a:spcBef>
                <a:spcPts val="575"/>
              </a:spcBef>
              <a:buNone/>
              <a:defRPr/>
            </a:pPr>
            <a:endParaRPr lang="en-US" altLang="en-US" i="1" dirty="0">
              <a:solidFill>
                <a:schemeClr val="bg1"/>
              </a:solidFill>
              <a:latin typeface="Abadi" panose="020B0604020104020204" pitchFamily="34" charset="0"/>
            </a:endParaRPr>
          </a:p>
          <a:p>
            <a:pPr marL="205740" indent="-205740">
              <a:spcBef>
                <a:spcPts val="435"/>
              </a:spcBef>
              <a:defRPr/>
            </a:pPr>
            <a:endParaRPr lang="en-US" sz="2400" dirty="0">
              <a:solidFill>
                <a:schemeClr val="bg1"/>
              </a:solidFill>
            </a:endParaRPr>
          </a:p>
        </p:txBody>
      </p:sp>
      <p:sp>
        <p:nvSpPr>
          <p:cNvPr id="164868" name="Footer Placeholder 5">
            <a:extLst>
              <a:ext uri="{FF2B5EF4-FFF2-40B4-BE49-F238E27FC236}">
                <a16:creationId xmlns:a16="http://schemas.microsoft.com/office/drawing/2014/main" id="{AEFD33B0-0A3F-47D2-A3E3-13057B2944F2}"/>
              </a:ext>
            </a:extLst>
          </p:cNvPr>
          <p:cNvSpPr>
            <a:spLocks noGrp="1"/>
          </p:cNvSpPr>
          <p:nvPr>
            <p:ph type="ftr" sz="quarter" idx="11"/>
          </p:nvPr>
        </p:nvSpPr>
        <p:spPr bwMode="auto">
          <a:xfrm>
            <a:off x="6049182" y="6296683"/>
            <a:ext cx="4436815" cy="313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85000" lnSpcReduction="10000"/>
          </a:bodyPr>
          <a:lstStyle>
            <a:lvl1pPr>
              <a:spcBef>
                <a:spcPts val="75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557213" indent="-214313">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2pPr>
            <a:lvl3pPr marL="8572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3pPr>
            <a:lvl4pPr marL="12001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4pPr>
            <a:lvl5pPr marL="15430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5pPr>
            <a:lvl6pPr marL="18859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6pPr>
            <a:lvl7pPr marL="22288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7pPr>
            <a:lvl8pPr marL="25717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8pPr>
            <a:lvl9pPr marL="29146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9pPr>
          </a:lstStyle>
          <a:p>
            <a:pPr algn="l" fontAlgn="base">
              <a:lnSpc>
                <a:spcPct val="90000"/>
              </a:lnSpc>
              <a:spcBef>
                <a:spcPct val="0"/>
              </a:spcBef>
              <a:spcAft>
                <a:spcPts val="600"/>
              </a:spcAft>
              <a:buClr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lnSpc>
                <a:spcPct val="90000"/>
              </a:lnSpc>
              <a:spcBef>
                <a:spcPct val="0"/>
              </a:spcBef>
              <a:spcAft>
                <a:spcPts val="600"/>
              </a:spcAft>
              <a:buClrTx/>
              <a:buNone/>
            </a:pPr>
            <a:endParaRPr lang="en-US" altLang="en-US" sz="1050" dirty="0">
              <a:solidFill>
                <a:schemeClr val="tx1">
                  <a:alpha val="80000"/>
                </a:schemeClr>
              </a:solidFill>
              <a:latin typeface="Arial" panose="020B0604020202020204" pitchFamily="34" charset="0"/>
            </a:endParaRPr>
          </a:p>
        </p:txBody>
      </p:sp>
      <p:pic>
        <p:nvPicPr>
          <p:cNvPr id="3" name="Picture 2" descr="A picture containing table, drawing&#10;&#10;Description automatically generated">
            <a:extLst>
              <a:ext uri="{FF2B5EF4-FFF2-40B4-BE49-F238E27FC236}">
                <a16:creationId xmlns:a16="http://schemas.microsoft.com/office/drawing/2014/main" id="{B3CC6A8A-26C0-471F-AF34-DFD1CD2E7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144" y="937183"/>
            <a:ext cx="2536401" cy="1556778"/>
          </a:xfrm>
          <a:prstGeom prst="rect">
            <a:avLst/>
          </a:prstGeom>
        </p:spPr>
      </p:pic>
    </p:spTree>
    <p:extLst>
      <p:ext uri="{BB962C8B-B14F-4D97-AF65-F5344CB8AC3E}">
        <p14:creationId xmlns:p14="http://schemas.microsoft.com/office/powerpoint/2010/main" val="176567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definition</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495647" y="1193800"/>
            <a:ext cx="7112153" cy="4175502"/>
          </a:xfrm>
          <a:prstGeom prst="rect">
            <a:avLst/>
          </a:prstGeom>
        </p:spPr>
        <p:txBody>
          <a:bodyPr wrap="square">
            <a:spAutoFit/>
          </a:bodyPr>
          <a:lstStyle/>
          <a:p>
            <a:pPr>
              <a:spcBef>
                <a:spcPts val="435"/>
              </a:spcBef>
              <a:defRPr/>
            </a:pPr>
            <a:r>
              <a:rPr lang="en-US" sz="2800" dirty="0"/>
              <a:t>Any meeting where a quorum of the decision-making body is present and is discussing or “deliberating toward” a matter of business is a public meeting.</a:t>
            </a:r>
          </a:p>
          <a:p>
            <a:pPr marL="205740" indent="-205740">
              <a:spcBef>
                <a:spcPts val="435"/>
              </a:spcBef>
              <a:buFont typeface="Wingdings" panose="05000000000000000000" pitchFamily="2" charset="2"/>
              <a:buChar char="§"/>
              <a:defRPr/>
            </a:pPr>
            <a:endParaRPr lang="en-US" sz="2800" dirty="0"/>
          </a:p>
          <a:p>
            <a:pPr>
              <a:spcBef>
                <a:spcPts val="435"/>
              </a:spcBef>
              <a:defRPr/>
            </a:pPr>
            <a:r>
              <a:rPr lang="en-US" sz="2800" dirty="0"/>
              <a:t>Any meeting of a body formed to advise a public body is a public meeting.</a:t>
            </a:r>
          </a:p>
          <a:p>
            <a:pPr marL="205740" indent="-205740">
              <a:spcBef>
                <a:spcPts val="435"/>
              </a:spcBef>
              <a:buFont typeface="Wingdings" panose="05000000000000000000" pitchFamily="2" charset="2"/>
              <a:buChar char="§"/>
              <a:defRPr/>
            </a:pPr>
            <a:endParaRPr lang="en-US" sz="2800" dirty="0"/>
          </a:p>
          <a:p>
            <a:pPr>
              <a:spcBef>
                <a:spcPts val="435"/>
              </a:spcBef>
              <a:defRPr/>
            </a:pPr>
            <a:r>
              <a:rPr lang="en-US" sz="2800" dirty="0"/>
              <a:t>Notice is required for all public meetings.</a:t>
            </a:r>
          </a:p>
        </p:txBody>
      </p:sp>
    </p:spTree>
    <p:extLst>
      <p:ext uri="{BB962C8B-B14F-4D97-AF65-F5344CB8AC3E}">
        <p14:creationId xmlns:p14="http://schemas.microsoft.com/office/powerpoint/2010/main" val="258076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814647" y="643838"/>
            <a:ext cx="10793153" cy="6001643"/>
          </a:xfrm>
          <a:prstGeom prst="rect">
            <a:avLst/>
          </a:prstGeom>
        </p:spPr>
        <p:txBody>
          <a:bodyPr wrap="square">
            <a:spAutoFit/>
          </a:bodyPr>
          <a:lstStyle/>
          <a:p>
            <a:pPr marL="0" lvl="3" indent="-342900">
              <a:spcBef>
                <a:spcPts val="0"/>
              </a:spcBef>
              <a:spcAft>
                <a:spcPts val="600"/>
              </a:spcAft>
              <a:buNone/>
              <a:defRPr/>
            </a:pPr>
            <a:r>
              <a:rPr lang="en-US" sz="2800" dirty="0"/>
              <a:t>Which of the following is allowed at a public meeting? (Choose all that apply.)</a:t>
            </a:r>
            <a:br>
              <a:rPr lang="en-US" sz="2800" dirty="0"/>
            </a:br>
            <a:br>
              <a:rPr lang="en-US" sz="2800" dirty="0"/>
            </a:br>
            <a:r>
              <a:rPr lang="en-US" sz="2800" dirty="0"/>
              <a:t>A. Shouting at each other.</a:t>
            </a:r>
            <a:endParaRPr lang="en-US" sz="2800"/>
          </a:p>
          <a:p>
            <a:pPr marL="0" lvl="3" indent="-342900">
              <a:spcBef>
                <a:spcPts val="0"/>
              </a:spcBef>
              <a:spcAft>
                <a:spcPts val="600"/>
              </a:spcAft>
              <a:buNone/>
              <a:defRPr/>
            </a:pPr>
            <a:br>
              <a:rPr lang="en-US" sz="2800" dirty="0"/>
            </a:br>
            <a:r>
              <a:rPr lang="en-US" sz="2800" dirty="0"/>
              <a:t>B.  Meeting outside the district.</a:t>
            </a:r>
            <a:br>
              <a:rPr lang="en-US" sz="2800" dirty="0"/>
            </a:br>
            <a:endParaRPr lang="en-US" sz="2800"/>
          </a:p>
          <a:p>
            <a:pPr marL="0" lvl="3" indent="-342900">
              <a:spcBef>
                <a:spcPts val="0"/>
              </a:spcBef>
              <a:spcAft>
                <a:spcPts val="600"/>
              </a:spcAft>
              <a:buNone/>
              <a:defRPr/>
            </a:pPr>
            <a:r>
              <a:rPr lang="en-US" sz="2800" dirty="0"/>
              <a:t>C.  Meeting on the second floor of a building with no elevator.</a:t>
            </a:r>
            <a:br>
              <a:rPr lang="en-US" sz="2800" b="1" dirty="0"/>
            </a:br>
            <a:endParaRPr lang="en-US" sz="2800" b="1"/>
          </a:p>
          <a:p>
            <a:pPr marL="0" lvl="3" indent="-342900">
              <a:spcBef>
                <a:spcPts val="0"/>
              </a:spcBef>
              <a:spcAft>
                <a:spcPts val="600"/>
              </a:spcAft>
              <a:buNone/>
              <a:defRPr/>
            </a:pPr>
            <a:r>
              <a:rPr lang="en-US" sz="2800" dirty="0"/>
              <a:t>D.  Holding the meeting when no notice was given.</a:t>
            </a:r>
            <a:br>
              <a:rPr lang="en-US" sz="2800" dirty="0"/>
            </a:br>
            <a:endParaRPr lang="en-US" sz="2800"/>
          </a:p>
          <a:p>
            <a:pPr marL="0" lvl="3" indent="-342900">
              <a:spcBef>
                <a:spcPts val="0"/>
              </a:spcBef>
              <a:spcAft>
                <a:spcPts val="600"/>
              </a:spcAft>
              <a:buNone/>
              <a:defRPr/>
            </a:pPr>
            <a:r>
              <a:rPr lang="en-US" sz="2800" dirty="0"/>
              <a:t>E.   Smoking</a:t>
            </a:r>
            <a:endParaRPr lang="en-US" sz="2800"/>
          </a:p>
        </p:txBody>
      </p:sp>
    </p:spTree>
    <p:extLst>
      <p:ext uri="{BB962C8B-B14F-4D97-AF65-F5344CB8AC3E}">
        <p14:creationId xmlns:p14="http://schemas.microsoft.com/office/powerpoint/2010/main" val="138772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798022" y="643837"/>
            <a:ext cx="10873047" cy="6001643"/>
          </a:xfrm>
          <a:prstGeom prst="rect">
            <a:avLst/>
          </a:prstGeom>
        </p:spPr>
        <p:txBody>
          <a:bodyPr wrap="square">
            <a:spAutoFit/>
          </a:bodyPr>
          <a:lstStyle/>
          <a:p>
            <a:pPr marL="0" lvl="3" indent="-342900">
              <a:spcBef>
                <a:spcPts val="0"/>
              </a:spcBef>
              <a:spcAft>
                <a:spcPts val="600"/>
              </a:spcAft>
              <a:buNone/>
              <a:defRPr/>
            </a:pPr>
            <a:r>
              <a:rPr lang="en-US" sz="2800" dirty="0"/>
              <a:t>Which of the following is allowed at a public meeting? (Choose all that apply.)</a:t>
            </a:r>
            <a:br>
              <a:rPr lang="en-US" sz="2800" dirty="0"/>
            </a:br>
            <a:br>
              <a:rPr lang="en-US" sz="2800" dirty="0"/>
            </a:br>
            <a:r>
              <a:rPr lang="en-US" sz="2800" dirty="0">
                <a:solidFill>
                  <a:srgbClr val="00B0F0"/>
                </a:solidFill>
              </a:rPr>
              <a:t>A. Shouting at each other.</a:t>
            </a:r>
            <a:endParaRPr lang="en-US" sz="2800">
              <a:solidFill>
                <a:srgbClr val="00B0F0"/>
              </a:solidFill>
            </a:endParaRPr>
          </a:p>
          <a:p>
            <a:pPr marL="0" lvl="3" indent="-342900">
              <a:spcBef>
                <a:spcPts val="0"/>
              </a:spcBef>
              <a:spcAft>
                <a:spcPts val="600"/>
              </a:spcAft>
              <a:buNone/>
              <a:defRPr/>
            </a:pPr>
            <a:br>
              <a:rPr lang="en-US" sz="2800" dirty="0"/>
            </a:br>
            <a:r>
              <a:rPr lang="en-US" sz="2800" dirty="0"/>
              <a:t>B.  Meeting outside the district.</a:t>
            </a:r>
            <a:br>
              <a:rPr lang="en-US" sz="2800" dirty="0"/>
            </a:br>
            <a:endParaRPr lang="en-US" sz="2800"/>
          </a:p>
          <a:p>
            <a:pPr marL="0" lvl="3" indent="-342900">
              <a:spcBef>
                <a:spcPts val="0"/>
              </a:spcBef>
              <a:spcAft>
                <a:spcPts val="600"/>
              </a:spcAft>
              <a:buNone/>
              <a:defRPr/>
            </a:pPr>
            <a:r>
              <a:rPr lang="en-US" sz="2800" dirty="0"/>
              <a:t>C.  Meeting on the second floor of a building with no elevator.</a:t>
            </a:r>
            <a:br>
              <a:rPr lang="en-US" sz="2800" b="1" dirty="0"/>
            </a:br>
            <a:endParaRPr lang="en-US" sz="2800" b="1"/>
          </a:p>
          <a:p>
            <a:pPr marL="0" lvl="3" indent="-342900">
              <a:spcBef>
                <a:spcPts val="0"/>
              </a:spcBef>
              <a:spcAft>
                <a:spcPts val="600"/>
              </a:spcAft>
              <a:buNone/>
              <a:defRPr/>
            </a:pPr>
            <a:r>
              <a:rPr lang="en-US" sz="2800" dirty="0"/>
              <a:t>D.  Holding the meeting when no notice was given.</a:t>
            </a:r>
            <a:br>
              <a:rPr lang="en-US" sz="2800" dirty="0"/>
            </a:br>
            <a:endParaRPr lang="en-US" sz="2800"/>
          </a:p>
          <a:p>
            <a:pPr marL="0" lvl="3" indent="-342900">
              <a:spcBef>
                <a:spcPts val="0"/>
              </a:spcBef>
              <a:spcAft>
                <a:spcPts val="600"/>
              </a:spcAft>
              <a:buNone/>
              <a:defRPr/>
            </a:pPr>
            <a:r>
              <a:rPr lang="en-US" sz="2800" dirty="0"/>
              <a:t>E.   Smoking</a:t>
            </a:r>
            <a:endParaRPr lang="en-US" sz="2800"/>
          </a:p>
        </p:txBody>
      </p:sp>
    </p:spTree>
    <p:extLst>
      <p:ext uri="{BB962C8B-B14F-4D97-AF65-F5344CB8AC3E}">
        <p14:creationId xmlns:p14="http://schemas.microsoft.com/office/powerpoint/2010/main" val="128315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798022" y="952500"/>
            <a:ext cx="10823172" cy="5150128"/>
          </a:xfrm>
          <a:prstGeom prst="rect">
            <a:avLst/>
          </a:prstGeom>
        </p:spPr>
        <p:txBody>
          <a:bodyPr wrap="square">
            <a:spAutoFit/>
          </a:bodyPr>
          <a:lstStyle/>
          <a:p>
            <a:pPr indent="-342900">
              <a:spcBef>
                <a:spcPts val="435"/>
              </a:spcBef>
              <a:defRPr/>
            </a:pPr>
            <a:r>
              <a:rPr lang="en-US" sz="2800" dirty="0"/>
              <a:t>For a seven-member board, which is NOT a public meeting?</a:t>
            </a:r>
            <a:br>
              <a:rPr lang="en-US" sz="2400" dirty="0"/>
            </a:br>
            <a:br>
              <a:rPr lang="en-US" sz="2400" dirty="0"/>
            </a:br>
            <a:r>
              <a:rPr lang="en-US" sz="2600" dirty="0"/>
              <a:t>A. Three members call a fourth one on the phone, to discuss firing the manager.</a:t>
            </a:r>
          </a:p>
          <a:p>
            <a:pPr indent="-342900">
              <a:spcBef>
                <a:spcPts val="435"/>
              </a:spcBef>
              <a:defRPr/>
            </a:pPr>
            <a:endParaRPr lang="en-US" sz="2600" dirty="0"/>
          </a:p>
          <a:p>
            <a:pPr>
              <a:spcBef>
                <a:spcPts val="435"/>
              </a:spcBef>
              <a:defRPr/>
            </a:pPr>
            <a:r>
              <a:rPr lang="en-US" sz="2600" dirty="0"/>
              <a:t>B. Four members go fishing together.</a:t>
            </a:r>
            <a:br>
              <a:rPr lang="en-US" sz="2600" dirty="0"/>
            </a:br>
            <a:endParaRPr lang="en-US" sz="2600" dirty="0"/>
          </a:p>
          <a:p>
            <a:pPr indent="-342900">
              <a:spcBef>
                <a:spcPts val="435"/>
              </a:spcBef>
              <a:defRPr/>
            </a:pPr>
            <a:r>
              <a:rPr lang="en-US" sz="2600" dirty="0"/>
              <a:t>C.  The chair sends a group email to the rest of the board to ask how they plan to vote at next week’s board meeting.</a:t>
            </a:r>
          </a:p>
          <a:p>
            <a:pPr indent="-342900">
              <a:spcBef>
                <a:spcPts val="435"/>
              </a:spcBef>
              <a:defRPr/>
            </a:pPr>
            <a:endParaRPr lang="en-US" sz="2600" b="1" dirty="0"/>
          </a:p>
          <a:p>
            <a:pPr indent="-342900">
              <a:spcBef>
                <a:spcPts val="435"/>
              </a:spcBef>
              <a:defRPr/>
            </a:pPr>
            <a:r>
              <a:rPr lang="en-US" sz="2600" dirty="0"/>
              <a:t>D.  Five members attend a work session at the home of the chair, to hammer out some personnel policies.</a:t>
            </a:r>
          </a:p>
        </p:txBody>
      </p:sp>
    </p:spTree>
    <p:extLst>
      <p:ext uri="{BB962C8B-B14F-4D97-AF65-F5344CB8AC3E}">
        <p14:creationId xmlns:p14="http://schemas.microsoft.com/office/powerpoint/2010/main" val="287267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831272" y="914400"/>
            <a:ext cx="10695709" cy="5150128"/>
          </a:xfrm>
          <a:prstGeom prst="rect">
            <a:avLst/>
          </a:prstGeom>
        </p:spPr>
        <p:txBody>
          <a:bodyPr wrap="square">
            <a:spAutoFit/>
          </a:bodyPr>
          <a:lstStyle/>
          <a:p>
            <a:pPr indent="-342900">
              <a:spcBef>
                <a:spcPts val="435"/>
              </a:spcBef>
              <a:defRPr/>
            </a:pPr>
            <a:r>
              <a:rPr lang="en-US" sz="2800" dirty="0"/>
              <a:t>For a seven-member board, which is NOT a public meeting?</a:t>
            </a:r>
            <a:br>
              <a:rPr lang="en-US" sz="2400" dirty="0"/>
            </a:br>
            <a:br>
              <a:rPr lang="en-US" sz="2400" dirty="0"/>
            </a:br>
            <a:r>
              <a:rPr lang="en-US" sz="2600" dirty="0"/>
              <a:t>A. Three members call a fourth one on the phone, to discuss firing the manager.</a:t>
            </a:r>
          </a:p>
          <a:p>
            <a:pPr indent="-342900">
              <a:spcBef>
                <a:spcPts val="435"/>
              </a:spcBef>
              <a:defRPr/>
            </a:pPr>
            <a:endParaRPr lang="en-US" sz="2600" dirty="0"/>
          </a:p>
          <a:p>
            <a:pPr>
              <a:spcBef>
                <a:spcPts val="435"/>
              </a:spcBef>
              <a:defRPr/>
            </a:pPr>
            <a:r>
              <a:rPr lang="en-US" sz="2600" dirty="0">
                <a:solidFill>
                  <a:srgbClr val="00B0F0"/>
                </a:solidFill>
              </a:rPr>
              <a:t>B. Four members go fishing together.</a:t>
            </a:r>
            <a:br>
              <a:rPr lang="en-US" sz="2600" dirty="0"/>
            </a:br>
            <a:endParaRPr lang="en-US" sz="2600" dirty="0"/>
          </a:p>
          <a:p>
            <a:pPr indent="-342900">
              <a:spcBef>
                <a:spcPts val="435"/>
              </a:spcBef>
              <a:defRPr/>
            </a:pPr>
            <a:r>
              <a:rPr lang="en-US" sz="2600" dirty="0"/>
              <a:t>C.  The chair sends a group email to the rest of the board to ask how they plan to vote at next week’s board meeting.</a:t>
            </a:r>
          </a:p>
          <a:p>
            <a:pPr indent="-342900">
              <a:spcBef>
                <a:spcPts val="435"/>
              </a:spcBef>
              <a:defRPr/>
            </a:pPr>
            <a:endParaRPr lang="en-US" sz="2600" b="1" dirty="0"/>
          </a:p>
          <a:p>
            <a:pPr indent="-342900">
              <a:spcBef>
                <a:spcPts val="435"/>
              </a:spcBef>
              <a:defRPr/>
            </a:pPr>
            <a:r>
              <a:rPr lang="en-US" sz="2600" dirty="0"/>
              <a:t>D.  Five members attend a work session at the home of the chair, to hammer out some personnel policies.</a:t>
            </a:r>
          </a:p>
        </p:txBody>
      </p:sp>
    </p:spTree>
    <p:extLst>
      <p:ext uri="{BB962C8B-B14F-4D97-AF65-F5344CB8AC3E}">
        <p14:creationId xmlns:p14="http://schemas.microsoft.com/office/powerpoint/2010/main" val="271909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3008715" y="2205903"/>
            <a:ext cx="6174569" cy="1384995"/>
          </a:xfrm>
          <a:prstGeom prst="rect">
            <a:avLst/>
          </a:prstGeom>
        </p:spPr>
        <p:txBody>
          <a:bodyPr wrap="square">
            <a:spAutoFit/>
          </a:bodyPr>
          <a:lstStyle/>
          <a:p>
            <a:pPr marL="85725">
              <a:spcBef>
                <a:spcPct val="200000"/>
              </a:spcBef>
              <a:buClr>
                <a:schemeClr val="tx1"/>
              </a:buClr>
              <a:buNone/>
              <a:defRPr/>
            </a:pPr>
            <a:r>
              <a:rPr lang="en-US" sz="2800" b="1" dirty="0"/>
              <a:t>What is the difference between a legal public meeting and an illegal public meeting?</a:t>
            </a:r>
          </a:p>
        </p:txBody>
      </p:sp>
    </p:spTree>
    <p:extLst>
      <p:ext uri="{BB962C8B-B14F-4D97-AF65-F5344CB8AC3E}">
        <p14:creationId xmlns:p14="http://schemas.microsoft.com/office/powerpoint/2010/main" val="991904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2258</Words>
  <Application>Microsoft Office PowerPoint</Application>
  <PresentationFormat>Widescreen</PresentationFormat>
  <Paragraphs>319</Paragraphs>
  <Slides>33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Abadi</vt:lpstr>
      <vt:lpstr>Arial</vt:lpstr>
      <vt:lpstr>Calibri</vt:lpstr>
      <vt:lpstr>Century Gothic</vt:lpstr>
      <vt:lpstr>Century Schoolbook</vt:lpstr>
      <vt:lpstr>Wingdings</vt:lpstr>
      <vt:lpstr>Wingdings 2</vt:lpstr>
      <vt:lpstr>Wingdings 3</vt:lpstr>
      <vt:lpstr>Ion</vt:lpstr>
      <vt:lpstr> SDAO board training Webinar series  2020  </vt:lpstr>
      <vt:lpstr>topics to cover </vt:lpstr>
      <vt:lpstr>purposes of  the law </vt:lpstr>
      <vt:lpstr>definition </vt:lpstr>
      <vt:lpstr> </vt:lpstr>
      <vt:lpstr>PowerPoint Presentation</vt:lpstr>
      <vt:lpstr> </vt:lpstr>
      <vt:lpstr>PowerPoint Presentation</vt:lpstr>
      <vt:lpstr> </vt:lpstr>
      <vt:lpstr>notice </vt:lpstr>
      <vt:lpstr>PowerPoint Presentation</vt:lpstr>
      <vt:lpstr> </vt:lpstr>
      <vt:lpstr> </vt:lpstr>
      <vt:lpstr>minutes </vt:lpstr>
      <vt:lpstr> </vt:lpstr>
      <vt:lpstr> </vt:lpstr>
      <vt:lpstr>executive sessions </vt:lpstr>
      <vt:lpstr> </vt:lpstr>
      <vt:lpstr> </vt:lpstr>
      <vt:lpstr> </vt:lpstr>
      <vt:lpstr> </vt:lpstr>
      <vt:lpstr> </vt:lpstr>
      <vt:lpstr> </vt:lpstr>
      <vt:lpstr> </vt:lpstr>
      <vt:lpstr>permissible reasons for executive sessions </vt:lpstr>
      <vt:lpstr> </vt:lpstr>
      <vt:lpstr>permissible reasons for executive sessions </vt:lpstr>
      <vt:lpstr>PowerPoint Presentation</vt:lpstr>
      <vt:lpstr> </vt:lpstr>
      <vt:lpstr> </vt:lpstr>
      <vt:lpstr>penalties </vt:lpstr>
      <vt:lpstr>legislative  update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SDAO board training Webinar series  2020  </dc:title>
  <dc:creator>EG Eakins</dc:creator>
  <cp:lastModifiedBy>EG Eakins</cp:lastModifiedBy>
  <cp:revision>2</cp:revision>
  <dcterms:created xsi:type="dcterms:W3CDTF">2020-08-13T16:27:26Z</dcterms:created>
  <dcterms:modified xsi:type="dcterms:W3CDTF">2020-08-13T16:32:32Z</dcterms:modified>
</cp:coreProperties>
</file>