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74" r:id="rId2"/>
  </p:sldMasterIdLst>
  <p:notesMasterIdLst>
    <p:notesMasterId r:id="rId16"/>
  </p:notesMasterIdLst>
  <p:sldIdLst>
    <p:sldId id="256" r:id="rId3"/>
    <p:sldId id="882" r:id="rId4"/>
    <p:sldId id="689" r:id="rId5"/>
    <p:sldId id="888" r:id="rId6"/>
    <p:sldId id="879" r:id="rId7"/>
    <p:sldId id="878" r:id="rId8"/>
    <p:sldId id="886" r:id="rId9"/>
    <p:sldId id="887" r:id="rId10"/>
    <p:sldId id="880" r:id="rId11"/>
    <p:sldId id="884" r:id="rId12"/>
    <p:sldId id="881" r:id="rId13"/>
    <p:sldId id="889" r:id="rId14"/>
    <p:sldId id="8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628" y="-14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claims@sdao.com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mailto:claims@sdao.com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9BD062-D87B-45A8-9515-D8E5FBA926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700B504-E516-46C6-8F84-9EF1ED670D63}">
      <dgm:prSet/>
      <dgm:spPr/>
      <dgm:t>
        <a:bodyPr/>
        <a:lstStyle/>
        <a:p>
          <a:r>
            <a:rPr lang="en-US" b="0" i="0"/>
            <a:t>Preloss/general counsel advice on topics that may lead to a PACE covered claim</a:t>
          </a:r>
          <a:endParaRPr lang="en-US"/>
        </a:p>
      </dgm:t>
    </dgm:pt>
    <dgm:pt modelId="{CDFF001A-20A5-47EB-A709-8E57518DBE88}" type="parTrans" cxnId="{F270E403-52CA-42BC-A881-C30A9C442998}">
      <dgm:prSet/>
      <dgm:spPr/>
      <dgm:t>
        <a:bodyPr/>
        <a:lstStyle/>
        <a:p>
          <a:endParaRPr lang="en-US"/>
        </a:p>
      </dgm:t>
    </dgm:pt>
    <dgm:pt modelId="{60CBAABE-6A81-40B7-A26D-79270600414E}" type="sibTrans" cxnId="{F270E403-52CA-42BC-A881-C30A9C442998}">
      <dgm:prSet/>
      <dgm:spPr/>
      <dgm:t>
        <a:bodyPr/>
        <a:lstStyle/>
        <a:p>
          <a:endParaRPr lang="en-US"/>
        </a:p>
      </dgm:t>
    </dgm:pt>
    <dgm:pt modelId="{BA7AA61B-3A5D-4C1F-B9C8-4149C283878D}">
      <dgm:prSet/>
      <dgm:spPr/>
      <dgm:t>
        <a:bodyPr/>
        <a:lstStyle/>
        <a:p>
          <a:r>
            <a:rPr lang="en-US" b="0" i="0"/>
            <a:t>Limited general counsel advice on topics that will not lead to a claim as a benefit of being an OSBA member</a:t>
          </a:r>
          <a:endParaRPr lang="en-US"/>
        </a:p>
      </dgm:t>
    </dgm:pt>
    <dgm:pt modelId="{485C7CAB-F736-4BF7-94C9-D471CC999677}" type="parTrans" cxnId="{8580D045-46BF-4774-A25F-2FF637DDBC42}">
      <dgm:prSet/>
      <dgm:spPr/>
      <dgm:t>
        <a:bodyPr/>
        <a:lstStyle/>
        <a:p>
          <a:endParaRPr lang="en-US"/>
        </a:p>
      </dgm:t>
    </dgm:pt>
    <dgm:pt modelId="{E14AFF7B-4DCE-4474-B54E-3C2E133F461C}" type="sibTrans" cxnId="{8580D045-46BF-4774-A25F-2FF637DDBC42}">
      <dgm:prSet/>
      <dgm:spPr/>
      <dgm:t>
        <a:bodyPr/>
        <a:lstStyle/>
        <a:p>
          <a:endParaRPr lang="en-US"/>
        </a:p>
      </dgm:t>
    </dgm:pt>
    <dgm:pt modelId="{9FF01ECE-1507-43D7-A731-7FB475E81FB8}">
      <dgm:prSet/>
      <dgm:spPr/>
      <dgm:t>
        <a:bodyPr/>
        <a:lstStyle/>
        <a:p>
          <a:r>
            <a:rPr lang="en-US" b="0" i="0" dirty="0"/>
            <a:t>Presentations—conferences and for school districts</a:t>
          </a:r>
          <a:endParaRPr lang="en-US" dirty="0"/>
        </a:p>
      </dgm:t>
    </dgm:pt>
    <dgm:pt modelId="{B46B796A-8AB7-4BA2-8822-BEC00699FCE0}" type="parTrans" cxnId="{280FC231-1434-476F-A4B5-835898EA12A9}">
      <dgm:prSet/>
      <dgm:spPr/>
      <dgm:t>
        <a:bodyPr/>
        <a:lstStyle/>
        <a:p>
          <a:endParaRPr lang="en-US"/>
        </a:p>
      </dgm:t>
    </dgm:pt>
    <dgm:pt modelId="{3D3D4DDD-2AF6-435C-B378-FE3BB1B2F9FD}" type="sibTrans" cxnId="{280FC231-1434-476F-A4B5-835898EA12A9}">
      <dgm:prSet/>
      <dgm:spPr/>
      <dgm:t>
        <a:bodyPr/>
        <a:lstStyle/>
        <a:p>
          <a:endParaRPr lang="en-US"/>
        </a:p>
      </dgm:t>
    </dgm:pt>
    <dgm:pt modelId="{BE162E69-250A-4449-9B6B-F7E50E8E8CA7}">
      <dgm:prSet/>
      <dgm:spPr/>
      <dgm:t>
        <a:bodyPr/>
        <a:lstStyle/>
        <a:p>
          <a:r>
            <a:rPr lang="en-US" b="0" i="0"/>
            <a:t>Claim defense at the EEOC, BOLI, OCR, ODE and in Oregon’s state and federal courts</a:t>
          </a:r>
          <a:endParaRPr lang="en-US"/>
        </a:p>
      </dgm:t>
    </dgm:pt>
    <dgm:pt modelId="{C5A84B48-E763-4E54-B119-A5DAF6D3DED5}" type="parTrans" cxnId="{5BB75597-A2E3-4799-A864-AD98AAE79153}">
      <dgm:prSet/>
      <dgm:spPr/>
      <dgm:t>
        <a:bodyPr/>
        <a:lstStyle/>
        <a:p>
          <a:endParaRPr lang="en-US"/>
        </a:p>
      </dgm:t>
    </dgm:pt>
    <dgm:pt modelId="{7A72867C-A206-4CB5-AF1F-07BF610B00D3}" type="sibTrans" cxnId="{5BB75597-A2E3-4799-A864-AD98AAE79153}">
      <dgm:prSet/>
      <dgm:spPr/>
      <dgm:t>
        <a:bodyPr/>
        <a:lstStyle/>
        <a:p>
          <a:endParaRPr lang="en-US"/>
        </a:p>
      </dgm:t>
    </dgm:pt>
    <dgm:pt modelId="{49E739F8-84FE-4492-9586-836A50150808}" type="pres">
      <dgm:prSet presAssocID="{DF9BD062-D87B-45A8-9515-D8E5FBA92608}" presName="linear" presStyleCnt="0">
        <dgm:presLayoutVars>
          <dgm:animLvl val="lvl"/>
          <dgm:resizeHandles val="exact"/>
        </dgm:presLayoutVars>
      </dgm:prSet>
      <dgm:spPr/>
    </dgm:pt>
    <dgm:pt modelId="{7AC2DBC4-069B-406A-8060-018047BE5D89}" type="pres">
      <dgm:prSet presAssocID="{C700B504-E516-46C6-8F84-9EF1ED670D6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A927F03-96D2-47E8-B15F-607FF06E2251}" type="pres">
      <dgm:prSet presAssocID="{60CBAABE-6A81-40B7-A26D-79270600414E}" presName="spacer" presStyleCnt="0"/>
      <dgm:spPr/>
    </dgm:pt>
    <dgm:pt modelId="{49DCD0F7-0A29-4B34-B048-C30256E24826}" type="pres">
      <dgm:prSet presAssocID="{BA7AA61B-3A5D-4C1F-B9C8-4149C283878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4C0A5AE-2112-42A8-A800-CE73B052992B}" type="pres">
      <dgm:prSet presAssocID="{E14AFF7B-4DCE-4474-B54E-3C2E133F461C}" presName="spacer" presStyleCnt="0"/>
      <dgm:spPr/>
    </dgm:pt>
    <dgm:pt modelId="{BAA093D1-EBD9-4A31-B04F-2B8B9EADD2F9}" type="pres">
      <dgm:prSet presAssocID="{9FF01ECE-1507-43D7-A731-7FB475E81FB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93F6F7-A40B-4862-8588-F31616E7E293}" type="pres">
      <dgm:prSet presAssocID="{3D3D4DDD-2AF6-435C-B378-FE3BB1B2F9FD}" presName="spacer" presStyleCnt="0"/>
      <dgm:spPr/>
    </dgm:pt>
    <dgm:pt modelId="{F3AEE9AA-7746-466A-B496-7E3A8196F66B}" type="pres">
      <dgm:prSet presAssocID="{BE162E69-250A-4449-9B6B-F7E50E8E8CA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70E403-52CA-42BC-A881-C30A9C442998}" srcId="{DF9BD062-D87B-45A8-9515-D8E5FBA92608}" destId="{C700B504-E516-46C6-8F84-9EF1ED670D63}" srcOrd="0" destOrd="0" parTransId="{CDFF001A-20A5-47EB-A709-8E57518DBE88}" sibTransId="{60CBAABE-6A81-40B7-A26D-79270600414E}"/>
    <dgm:cxn modelId="{40420917-82DC-47A8-8302-89B4EA710067}" type="presOf" srcId="{9FF01ECE-1507-43D7-A731-7FB475E81FB8}" destId="{BAA093D1-EBD9-4A31-B04F-2B8B9EADD2F9}" srcOrd="0" destOrd="0" presId="urn:microsoft.com/office/officeart/2005/8/layout/vList2"/>
    <dgm:cxn modelId="{280FC231-1434-476F-A4B5-835898EA12A9}" srcId="{DF9BD062-D87B-45A8-9515-D8E5FBA92608}" destId="{9FF01ECE-1507-43D7-A731-7FB475E81FB8}" srcOrd="2" destOrd="0" parTransId="{B46B796A-8AB7-4BA2-8822-BEC00699FCE0}" sibTransId="{3D3D4DDD-2AF6-435C-B378-FE3BB1B2F9FD}"/>
    <dgm:cxn modelId="{65170A65-0960-4FF6-AD25-40619C706E0C}" type="presOf" srcId="{BA7AA61B-3A5D-4C1F-B9C8-4149C283878D}" destId="{49DCD0F7-0A29-4B34-B048-C30256E24826}" srcOrd="0" destOrd="0" presId="urn:microsoft.com/office/officeart/2005/8/layout/vList2"/>
    <dgm:cxn modelId="{8580D045-46BF-4774-A25F-2FF637DDBC42}" srcId="{DF9BD062-D87B-45A8-9515-D8E5FBA92608}" destId="{BA7AA61B-3A5D-4C1F-B9C8-4149C283878D}" srcOrd="1" destOrd="0" parTransId="{485C7CAB-F736-4BF7-94C9-D471CC999677}" sibTransId="{E14AFF7B-4DCE-4474-B54E-3C2E133F461C}"/>
    <dgm:cxn modelId="{4120AF91-77A0-48B3-AF08-537B947D883C}" type="presOf" srcId="{C700B504-E516-46C6-8F84-9EF1ED670D63}" destId="{7AC2DBC4-069B-406A-8060-018047BE5D89}" srcOrd="0" destOrd="0" presId="urn:microsoft.com/office/officeart/2005/8/layout/vList2"/>
    <dgm:cxn modelId="{65125E94-0930-42FB-A03F-B0F200E8FE48}" type="presOf" srcId="{BE162E69-250A-4449-9B6B-F7E50E8E8CA7}" destId="{F3AEE9AA-7746-466A-B496-7E3A8196F66B}" srcOrd="0" destOrd="0" presId="urn:microsoft.com/office/officeart/2005/8/layout/vList2"/>
    <dgm:cxn modelId="{5BB75597-A2E3-4799-A864-AD98AAE79153}" srcId="{DF9BD062-D87B-45A8-9515-D8E5FBA92608}" destId="{BE162E69-250A-4449-9B6B-F7E50E8E8CA7}" srcOrd="3" destOrd="0" parTransId="{C5A84B48-E763-4E54-B119-A5DAF6D3DED5}" sibTransId="{7A72867C-A206-4CB5-AF1F-07BF610B00D3}"/>
    <dgm:cxn modelId="{04D86EF0-C9CC-4977-877D-7DD05878DE85}" type="presOf" srcId="{DF9BD062-D87B-45A8-9515-D8E5FBA92608}" destId="{49E739F8-84FE-4492-9586-836A50150808}" srcOrd="0" destOrd="0" presId="urn:microsoft.com/office/officeart/2005/8/layout/vList2"/>
    <dgm:cxn modelId="{FFF9F4CA-5788-41FF-B35D-03F87E03DBE7}" type="presParOf" srcId="{49E739F8-84FE-4492-9586-836A50150808}" destId="{7AC2DBC4-069B-406A-8060-018047BE5D89}" srcOrd="0" destOrd="0" presId="urn:microsoft.com/office/officeart/2005/8/layout/vList2"/>
    <dgm:cxn modelId="{BD1A06B8-CD8B-4E03-8A23-D04A3040043C}" type="presParOf" srcId="{49E739F8-84FE-4492-9586-836A50150808}" destId="{9A927F03-96D2-47E8-B15F-607FF06E2251}" srcOrd="1" destOrd="0" presId="urn:microsoft.com/office/officeart/2005/8/layout/vList2"/>
    <dgm:cxn modelId="{71DB1832-36A4-4093-920E-F6CB5223B485}" type="presParOf" srcId="{49E739F8-84FE-4492-9586-836A50150808}" destId="{49DCD0F7-0A29-4B34-B048-C30256E24826}" srcOrd="2" destOrd="0" presId="urn:microsoft.com/office/officeart/2005/8/layout/vList2"/>
    <dgm:cxn modelId="{BA2EC192-D0A5-4987-8E74-52B8DFCC8237}" type="presParOf" srcId="{49E739F8-84FE-4492-9586-836A50150808}" destId="{A4C0A5AE-2112-42A8-A800-CE73B052992B}" srcOrd="3" destOrd="0" presId="urn:microsoft.com/office/officeart/2005/8/layout/vList2"/>
    <dgm:cxn modelId="{4D245127-AE8F-4D2F-9192-41997584F93E}" type="presParOf" srcId="{49E739F8-84FE-4492-9586-836A50150808}" destId="{BAA093D1-EBD9-4A31-B04F-2B8B9EADD2F9}" srcOrd="4" destOrd="0" presId="urn:microsoft.com/office/officeart/2005/8/layout/vList2"/>
    <dgm:cxn modelId="{48EE7F74-BBE1-4004-B2A9-F285EECAC242}" type="presParOf" srcId="{49E739F8-84FE-4492-9586-836A50150808}" destId="{7E93F6F7-A40B-4862-8588-F31616E7E293}" srcOrd="5" destOrd="0" presId="urn:microsoft.com/office/officeart/2005/8/layout/vList2"/>
    <dgm:cxn modelId="{EF087F21-AB73-4D80-9ACF-14A5069B1E7A}" type="presParOf" srcId="{49E739F8-84FE-4492-9586-836A50150808}" destId="{F3AEE9AA-7746-466A-B496-7E3A8196F6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0AEAE-0AD7-4D98-A097-8C7F33A59E19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FEE4193-254F-43E3-9839-40F4477B6365}">
      <dgm:prSet/>
      <dgm:spPr/>
      <dgm:t>
        <a:bodyPr/>
        <a:lstStyle/>
        <a:p>
          <a:r>
            <a:rPr lang="en-US" b="0" i="0"/>
            <a:t>We do not act as full-time general counsel for schools</a:t>
          </a:r>
          <a:endParaRPr lang="en-US"/>
        </a:p>
      </dgm:t>
    </dgm:pt>
    <dgm:pt modelId="{EB6BE0E0-86F5-4D7D-BF69-DC957459EB78}" type="parTrans" cxnId="{A47A5D64-F417-491D-9678-814C9825C88B}">
      <dgm:prSet/>
      <dgm:spPr/>
      <dgm:t>
        <a:bodyPr/>
        <a:lstStyle/>
        <a:p>
          <a:endParaRPr lang="en-US"/>
        </a:p>
      </dgm:t>
    </dgm:pt>
    <dgm:pt modelId="{D8D039DD-D0F8-4280-B1EA-07D4EAA2ABEE}" type="sibTrans" cxnId="{A47A5D64-F417-491D-9678-814C9825C88B}">
      <dgm:prSet/>
      <dgm:spPr/>
      <dgm:t>
        <a:bodyPr/>
        <a:lstStyle/>
        <a:p>
          <a:endParaRPr lang="en-US"/>
        </a:p>
      </dgm:t>
    </dgm:pt>
    <dgm:pt modelId="{23B39FEA-97FC-420B-8989-C76942EDEA09}">
      <dgm:prSet/>
      <dgm:spPr/>
      <dgm:t>
        <a:bodyPr/>
        <a:lstStyle/>
        <a:p>
          <a:r>
            <a:rPr lang="en-US" b="0" i="0"/>
            <a:t>We are not landlord tenant attorneys</a:t>
          </a:r>
          <a:endParaRPr lang="en-US"/>
        </a:p>
      </dgm:t>
    </dgm:pt>
    <dgm:pt modelId="{8E319BFC-D152-47C4-8B95-59A71FBE297B}" type="parTrans" cxnId="{4C07B5BC-31A4-4298-9200-D44171C0C003}">
      <dgm:prSet/>
      <dgm:spPr/>
      <dgm:t>
        <a:bodyPr/>
        <a:lstStyle/>
        <a:p>
          <a:endParaRPr lang="en-US"/>
        </a:p>
      </dgm:t>
    </dgm:pt>
    <dgm:pt modelId="{2430864C-5F9E-45F8-B03E-4082AFE9C96D}" type="sibTrans" cxnId="{4C07B5BC-31A4-4298-9200-D44171C0C003}">
      <dgm:prSet/>
      <dgm:spPr/>
      <dgm:t>
        <a:bodyPr/>
        <a:lstStyle/>
        <a:p>
          <a:endParaRPr lang="en-US"/>
        </a:p>
      </dgm:t>
    </dgm:pt>
    <dgm:pt modelId="{AEC4BC04-C4BC-462C-B97D-BCC74B11D3F5}">
      <dgm:prSet/>
      <dgm:spPr/>
      <dgm:t>
        <a:bodyPr/>
        <a:lstStyle/>
        <a:p>
          <a:r>
            <a:rPr lang="en-US" b="0" i="0"/>
            <a:t>We are not real estate attorneys</a:t>
          </a:r>
          <a:endParaRPr lang="en-US"/>
        </a:p>
      </dgm:t>
    </dgm:pt>
    <dgm:pt modelId="{8D04A6FF-C342-40A5-B0EC-E3B022D769EB}" type="parTrans" cxnId="{29F03962-1C37-480E-85DD-E38C3703F8EF}">
      <dgm:prSet/>
      <dgm:spPr/>
      <dgm:t>
        <a:bodyPr/>
        <a:lstStyle/>
        <a:p>
          <a:endParaRPr lang="en-US"/>
        </a:p>
      </dgm:t>
    </dgm:pt>
    <dgm:pt modelId="{04171CC5-55DE-4546-A9CF-0336A74C905B}" type="sibTrans" cxnId="{29F03962-1C37-480E-85DD-E38C3703F8EF}">
      <dgm:prSet/>
      <dgm:spPr/>
      <dgm:t>
        <a:bodyPr/>
        <a:lstStyle/>
        <a:p>
          <a:endParaRPr lang="en-US"/>
        </a:p>
      </dgm:t>
    </dgm:pt>
    <dgm:pt modelId="{E6B56CBB-C352-45F7-A9C5-DF3495304185}">
      <dgm:prSet/>
      <dgm:spPr/>
      <dgm:t>
        <a:bodyPr/>
        <a:lstStyle/>
        <a:p>
          <a:r>
            <a:rPr lang="en-US" b="0" i="0"/>
            <a:t>We are not bond/construction attorneys </a:t>
          </a:r>
          <a:endParaRPr lang="en-US"/>
        </a:p>
      </dgm:t>
    </dgm:pt>
    <dgm:pt modelId="{E6D858AD-1E75-42C1-B637-447CE915F8E5}" type="parTrans" cxnId="{1C875A54-8AD2-4C0B-8BD9-AF974ADB996A}">
      <dgm:prSet/>
      <dgm:spPr/>
      <dgm:t>
        <a:bodyPr/>
        <a:lstStyle/>
        <a:p>
          <a:endParaRPr lang="en-US"/>
        </a:p>
      </dgm:t>
    </dgm:pt>
    <dgm:pt modelId="{B4F67194-5B84-4B3B-83A0-01C4E1A3A35B}" type="sibTrans" cxnId="{1C875A54-8AD2-4C0B-8BD9-AF974ADB996A}">
      <dgm:prSet/>
      <dgm:spPr/>
      <dgm:t>
        <a:bodyPr/>
        <a:lstStyle/>
        <a:p>
          <a:endParaRPr lang="en-US"/>
        </a:p>
      </dgm:t>
    </dgm:pt>
    <dgm:pt modelId="{730C76E2-CBB6-48FC-9847-27DAC3C3A622}">
      <dgm:prSet/>
      <dgm:spPr/>
      <dgm:t>
        <a:bodyPr/>
        <a:lstStyle/>
        <a:p>
          <a:r>
            <a:rPr lang="en-US" b="0" i="0"/>
            <a:t>We are happy to be a starting place for schools on any matter! </a:t>
          </a:r>
          <a:endParaRPr lang="en-US"/>
        </a:p>
      </dgm:t>
    </dgm:pt>
    <dgm:pt modelId="{3F1EADB4-0193-42CA-B315-2EF21BF8F3BE}" type="parTrans" cxnId="{E6B37080-A64B-465E-8E4A-021003B9D1BB}">
      <dgm:prSet/>
      <dgm:spPr/>
      <dgm:t>
        <a:bodyPr/>
        <a:lstStyle/>
        <a:p>
          <a:endParaRPr lang="en-US"/>
        </a:p>
      </dgm:t>
    </dgm:pt>
    <dgm:pt modelId="{342E4944-03F7-4296-BF5E-5A060C928666}" type="sibTrans" cxnId="{E6B37080-A64B-465E-8E4A-021003B9D1BB}">
      <dgm:prSet/>
      <dgm:spPr/>
      <dgm:t>
        <a:bodyPr/>
        <a:lstStyle/>
        <a:p>
          <a:endParaRPr lang="en-US"/>
        </a:p>
      </dgm:t>
    </dgm:pt>
    <dgm:pt modelId="{0946E89A-C32D-4DB9-B356-3F3F3011F7D3}" type="pres">
      <dgm:prSet presAssocID="{9710AEAE-0AD7-4D98-A097-8C7F33A59E19}" presName="diagram" presStyleCnt="0">
        <dgm:presLayoutVars>
          <dgm:dir/>
          <dgm:resizeHandles val="exact"/>
        </dgm:presLayoutVars>
      </dgm:prSet>
      <dgm:spPr/>
    </dgm:pt>
    <dgm:pt modelId="{CAC52AA9-D5A4-44D2-94D2-2D42D7C9D9EA}" type="pres">
      <dgm:prSet presAssocID="{CFEE4193-254F-43E3-9839-40F4477B6365}" presName="node" presStyleLbl="node1" presStyleIdx="0" presStyleCnt="5">
        <dgm:presLayoutVars>
          <dgm:bulletEnabled val="1"/>
        </dgm:presLayoutVars>
      </dgm:prSet>
      <dgm:spPr/>
    </dgm:pt>
    <dgm:pt modelId="{B147C37D-8C96-4A62-99CF-EA19767FCF49}" type="pres">
      <dgm:prSet presAssocID="{D8D039DD-D0F8-4280-B1EA-07D4EAA2ABEE}" presName="sibTrans" presStyleCnt="0"/>
      <dgm:spPr/>
    </dgm:pt>
    <dgm:pt modelId="{D512BDC8-0AEC-4DD2-9249-805A576CFE0E}" type="pres">
      <dgm:prSet presAssocID="{23B39FEA-97FC-420B-8989-C76942EDEA09}" presName="node" presStyleLbl="node1" presStyleIdx="1" presStyleCnt="5">
        <dgm:presLayoutVars>
          <dgm:bulletEnabled val="1"/>
        </dgm:presLayoutVars>
      </dgm:prSet>
      <dgm:spPr/>
    </dgm:pt>
    <dgm:pt modelId="{86720886-74F9-41DE-8C4B-C72843A489B5}" type="pres">
      <dgm:prSet presAssocID="{2430864C-5F9E-45F8-B03E-4082AFE9C96D}" presName="sibTrans" presStyleCnt="0"/>
      <dgm:spPr/>
    </dgm:pt>
    <dgm:pt modelId="{30C3E9B8-C9A0-4B0E-A5CF-A4D48A10C699}" type="pres">
      <dgm:prSet presAssocID="{AEC4BC04-C4BC-462C-B97D-BCC74B11D3F5}" presName="node" presStyleLbl="node1" presStyleIdx="2" presStyleCnt="5">
        <dgm:presLayoutVars>
          <dgm:bulletEnabled val="1"/>
        </dgm:presLayoutVars>
      </dgm:prSet>
      <dgm:spPr/>
    </dgm:pt>
    <dgm:pt modelId="{4D76B528-D431-4266-A817-573C4763D694}" type="pres">
      <dgm:prSet presAssocID="{04171CC5-55DE-4546-A9CF-0336A74C905B}" presName="sibTrans" presStyleCnt="0"/>
      <dgm:spPr/>
    </dgm:pt>
    <dgm:pt modelId="{22BCEA85-C395-4C82-9DD5-786D75C86B80}" type="pres">
      <dgm:prSet presAssocID="{E6B56CBB-C352-45F7-A9C5-DF3495304185}" presName="node" presStyleLbl="node1" presStyleIdx="3" presStyleCnt="5">
        <dgm:presLayoutVars>
          <dgm:bulletEnabled val="1"/>
        </dgm:presLayoutVars>
      </dgm:prSet>
      <dgm:spPr/>
    </dgm:pt>
    <dgm:pt modelId="{F03FAAF3-20A0-428F-9DED-E7AFC50DF12B}" type="pres">
      <dgm:prSet presAssocID="{B4F67194-5B84-4B3B-83A0-01C4E1A3A35B}" presName="sibTrans" presStyleCnt="0"/>
      <dgm:spPr/>
    </dgm:pt>
    <dgm:pt modelId="{6A0EE39B-730B-4893-986A-B4EEFF3476B3}" type="pres">
      <dgm:prSet presAssocID="{730C76E2-CBB6-48FC-9847-27DAC3C3A622}" presName="node" presStyleLbl="node1" presStyleIdx="4" presStyleCnt="5">
        <dgm:presLayoutVars>
          <dgm:bulletEnabled val="1"/>
        </dgm:presLayoutVars>
      </dgm:prSet>
      <dgm:spPr/>
    </dgm:pt>
  </dgm:ptLst>
  <dgm:cxnLst>
    <dgm:cxn modelId="{1BA81512-1DDC-46D3-9EFE-72E9E0820328}" type="presOf" srcId="{23B39FEA-97FC-420B-8989-C76942EDEA09}" destId="{D512BDC8-0AEC-4DD2-9249-805A576CFE0E}" srcOrd="0" destOrd="0" presId="urn:microsoft.com/office/officeart/2005/8/layout/default"/>
    <dgm:cxn modelId="{3FB50422-C9F9-4ABC-8C67-0F8024501838}" type="presOf" srcId="{E6B56CBB-C352-45F7-A9C5-DF3495304185}" destId="{22BCEA85-C395-4C82-9DD5-786D75C86B80}" srcOrd="0" destOrd="0" presId="urn:microsoft.com/office/officeart/2005/8/layout/default"/>
    <dgm:cxn modelId="{29F03962-1C37-480E-85DD-E38C3703F8EF}" srcId="{9710AEAE-0AD7-4D98-A097-8C7F33A59E19}" destId="{AEC4BC04-C4BC-462C-B97D-BCC74B11D3F5}" srcOrd="2" destOrd="0" parTransId="{8D04A6FF-C342-40A5-B0EC-E3B022D769EB}" sibTransId="{04171CC5-55DE-4546-A9CF-0336A74C905B}"/>
    <dgm:cxn modelId="{A47A5D64-F417-491D-9678-814C9825C88B}" srcId="{9710AEAE-0AD7-4D98-A097-8C7F33A59E19}" destId="{CFEE4193-254F-43E3-9839-40F4477B6365}" srcOrd="0" destOrd="0" parTransId="{EB6BE0E0-86F5-4D7D-BF69-DC957459EB78}" sibTransId="{D8D039DD-D0F8-4280-B1EA-07D4EAA2ABEE}"/>
    <dgm:cxn modelId="{2BEFA76F-BE99-417E-8783-A6776A797FB7}" type="presOf" srcId="{730C76E2-CBB6-48FC-9847-27DAC3C3A622}" destId="{6A0EE39B-730B-4893-986A-B4EEFF3476B3}" srcOrd="0" destOrd="0" presId="urn:microsoft.com/office/officeart/2005/8/layout/default"/>
    <dgm:cxn modelId="{1C875A54-8AD2-4C0B-8BD9-AF974ADB996A}" srcId="{9710AEAE-0AD7-4D98-A097-8C7F33A59E19}" destId="{E6B56CBB-C352-45F7-A9C5-DF3495304185}" srcOrd="3" destOrd="0" parTransId="{E6D858AD-1E75-42C1-B637-447CE915F8E5}" sibTransId="{B4F67194-5B84-4B3B-83A0-01C4E1A3A35B}"/>
    <dgm:cxn modelId="{A1FB9A7E-D8F8-47C9-8EC8-DC9B11557B93}" type="presOf" srcId="{CFEE4193-254F-43E3-9839-40F4477B6365}" destId="{CAC52AA9-D5A4-44D2-94D2-2D42D7C9D9EA}" srcOrd="0" destOrd="0" presId="urn:microsoft.com/office/officeart/2005/8/layout/default"/>
    <dgm:cxn modelId="{E6B37080-A64B-465E-8E4A-021003B9D1BB}" srcId="{9710AEAE-0AD7-4D98-A097-8C7F33A59E19}" destId="{730C76E2-CBB6-48FC-9847-27DAC3C3A622}" srcOrd="4" destOrd="0" parTransId="{3F1EADB4-0193-42CA-B315-2EF21BF8F3BE}" sibTransId="{342E4944-03F7-4296-BF5E-5A060C928666}"/>
    <dgm:cxn modelId="{4C07B5BC-31A4-4298-9200-D44171C0C003}" srcId="{9710AEAE-0AD7-4D98-A097-8C7F33A59E19}" destId="{23B39FEA-97FC-420B-8989-C76942EDEA09}" srcOrd="1" destOrd="0" parTransId="{8E319BFC-D152-47C4-8B95-59A71FBE297B}" sibTransId="{2430864C-5F9E-45F8-B03E-4082AFE9C96D}"/>
    <dgm:cxn modelId="{1BF538ED-1388-43B4-AB6C-5B189B7980C3}" type="presOf" srcId="{9710AEAE-0AD7-4D98-A097-8C7F33A59E19}" destId="{0946E89A-C32D-4DB9-B356-3F3F3011F7D3}" srcOrd="0" destOrd="0" presId="urn:microsoft.com/office/officeart/2005/8/layout/default"/>
    <dgm:cxn modelId="{21C684F4-5583-43C5-BD2C-92D3A9006A8A}" type="presOf" srcId="{AEC4BC04-C4BC-462C-B97D-BCC74B11D3F5}" destId="{30C3E9B8-C9A0-4B0E-A5CF-A4D48A10C699}" srcOrd="0" destOrd="0" presId="urn:microsoft.com/office/officeart/2005/8/layout/default"/>
    <dgm:cxn modelId="{63075C25-5F27-4D4A-9F39-48CAF018D29A}" type="presParOf" srcId="{0946E89A-C32D-4DB9-B356-3F3F3011F7D3}" destId="{CAC52AA9-D5A4-44D2-94D2-2D42D7C9D9EA}" srcOrd="0" destOrd="0" presId="urn:microsoft.com/office/officeart/2005/8/layout/default"/>
    <dgm:cxn modelId="{E2A4E749-7CC0-4B41-961D-3FD5DFB1634D}" type="presParOf" srcId="{0946E89A-C32D-4DB9-B356-3F3F3011F7D3}" destId="{B147C37D-8C96-4A62-99CF-EA19767FCF49}" srcOrd="1" destOrd="0" presId="urn:microsoft.com/office/officeart/2005/8/layout/default"/>
    <dgm:cxn modelId="{DD5BC4A4-4420-4FED-BB9B-ED29BCE92C6A}" type="presParOf" srcId="{0946E89A-C32D-4DB9-B356-3F3F3011F7D3}" destId="{D512BDC8-0AEC-4DD2-9249-805A576CFE0E}" srcOrd="2" destOrd="0" presId="urn:microsoft.com/office/officeart/2005/8/layout/default"/>
    <dgm:cxn modelId="{820F913A-DE82-492A-9C14-1ED08146F369}" type="presParOf" srcId="{0946E89A-C32D-4DB9-B356-3F3F3011F7D3}" destId="{86720886-74F9-41DE-8C4B-C72843A489B5}" srcOrd="3" destOrd="0" presId="urn:microsoft.com/office/officeart/2005/8/layout/default"/>
    <dgm:cxn modelId="{D0861580-73BB-4519-8298-6874CCAB81D4}" type="presParOf" srcId="{0946E89A-C32D-4DB9-B356-3F3F3011F7D3}" destId="{30C3E9B8-C9A0-4B0E-A5CF-A4D48A10C699}" srcOrd="4" destOrd="0" presId="urn:microsoft.com/office/officeart/2005/8/layout/default"/>
    <dgm:cxn modelId="{BCA04137-5D99-4905-8956-59F073746645}" type="presParOf" srcId="{0946E89A-C32D-4DB9-B356-3F3F3011F7D3}" destId="{4D76B528-D431-4266-A817-573C4763D694}" srcOrd="5" destOrd="0" presId="urn:microsoft.com/office/officeart/2005/8/layout/default"/>
    <dgm:cxn modelId="{EDD8304E-5376-4D3B-BB7E-713E7993DF01}" type="presParOf" srcId="{0946E89A-C32D-4DB9-B356-3F3F3011F7D3}" destId="{22BCEA85-C395-4C82-9DD5-786D75C86B80}" srcOrd="6" destOrd="0" presId="urn:microsoft.com/office/officeart/2005/8/layout/default"/>
    <dgm:cxn modelId="{C360956B-6FA3-47BE-8909-9261B94FCF75}" type="presParOf" srcId="{0946E89A-C32D-4DB9-B356-3F3F3011F7D3}" destId="{F03FAAF3-20A0-428F-9DED-E7AFC50DF12B}" srcOrd="7" destOrd="0" presId="urn:microsoft.com/office/officeart/2005/8/layout/default"/>
    <dgm:cxn modelId="{B3FBCCAE-F698-48C8-9C00-E11CE6DF5BC0}" type="presParOf" srcId="{0946E89A-C32D-4DB9-B356-3F3F3011F7D3}" destId="{6A0EE39B-730B-4893-986A-B4EEFF3476B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35F331-3423-4D48-AF6B-D1BA2ABF70D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CA911D5-8AD4-4145-AED5-DDF16804AED9}">
      <dgm:prSet/>
      <dgm:spPr/>
      <dgm:t>
        <a:bodyPr/>
        <a:lstStyle/>
        <a:p>
          <a:r>
            <a:rPr lang="en-US" b="1" i="0" u="sng"/>
            <a:t>NOTHING</a:t>
          </a:r>
          <a:r>
            <a:rPr lang="en-US" b="0" i="0"/>
            <a:t>.  There is no requirement that a school contact PACE Legal Services/Preloss about anything.</a:t>
          </a:r>
          <a:endParaRPr lang="en-US"/>
        </a:p>
      </dgm:t>
    </dgm:pt>
    <dgm:pt modelId="{278A66B7-8208-4005-BEE3-6CA9B42938BC}" type="parTrans" cxnId="{CE39B524-5CBE-4158-9B07-39794116FB72}">
      <dgm:prSet/>
      <dgm:spPr/>
      <dgm:t>
        <a:bodyPr/>
        <a:lstStyle/>
        <a:p>
          <a:endParaRPr lang="en-US"/>
        </a:p>
      </dgm:t>
    </dgm:pt>
    <dgm:pt modelId="{358D57C3-AC4F-4339-955D-B3498A2DBC73}" type="sibTrans" cxnId="{CE39B524-5CBE-4158-9B07-39794116FB72}">
      <dgm:prSet/>
      <dgm:spPr/>
      <dgm:t>
        <a:bodyPr/>
        <a:lstStyle/>
        <a:p>
          <a:endParaRPr lang="en-US"/>
        </a:p>
      </dgm:t>
    </dgm:pt>
    <dgm:pt modelId="{6FC34C9B-C71B-4F6A-82EB-0C2A9F03395F}">
      <dgm:prSet/>
      <dgm:spPr/>
      <dgm:t>
        <a:bodyPr/>
        <a:lstStyle/>
        <a:p>
          <a:r>
            <a:rPr lang="en-US" b="0" i="0" dirty="0"/>
            <a:t>There are things schools must report to claims, i.e. SAM incidents and other potential claims—report these directly to claims </a:t>
          </a:r>
          <a:r>
            <a:rPr lang="en-US" b="0" i="0" dirty="0">
              <a:hlinkClick xmlns:r="http://schemas.openxmlformats.org/officeDocument/2006/relationships" r:id="rId1"/>
            </a:rPr>
            <a:t>claims@sdao.com</a:t>
          </a:r>
          <a:r>
            <a:rPr lang="en-US" b="0" i="0" dirty="0"/>
            <a:t> </a:t>
          </a:r>
          <a:endParaRPr lang="en-US" dirty="0"/>
        </a:p>
      </dgm:t>
    </dgm:pt>
    <dgm:pt modelId="{403F3986-5D2B-4F85-8B66-216B05A28166}" type="parTrans" cxnId="{54225260-F531-4F93-9233-5512F26598C4}">
      <dgm:prSet/>
      <dgm:spPr/>
      <dgm:t>
        <a:bodyPr/>
        <a:lstStyle/>
        <a:p>
          <a:endParaRPr lang="en-US"/>
        </a:p>
      </dgm:t>
    </dgm:pt>
    <dgm:pt modelId="{93FD7E57-B6BE-4192-8144-1345260B4634}" type="sibTrans" cxnId="{54225260-F531-4F93-9233-5512F26598C4}">
      <dgm:prSet/>
      <dgm:spPr/>
      <dgm:t>
        <a:bodyPr/>
        <a:lstStyle/>
        <a:p>
          <a:endParaRPr lang="en-US"/>
        </a:p>
      </dgm:t>
    </dgm:pt>
    <dgm:pt modelId="{A7C0CFE8-4102-4CC4-A2E8-79DD5DCE125F}" type="pres">
      <dgm:prSet presAssocID="{AA35F331-3423-4D48-AF6B-D1BA2ABF70D4}" presName="vert0" presStyleCnt="0">
        <dgm:presLayoutVars>
          <dgm:dir/>
          <dgm:animOne val="branch"/>
          <dgm:animLvl val="lvl"/>
        </dgm:presLayoutVars>
      </dgm:prSet>
      <dgm:spPr/>
    </dgm:pt>
    <dgm:pt modelId="{56F38475-9FE8-43CB-B087-70FD17126509}" type="pres">
      <dgm:prSet presAssocID="{3CA911D5-8AD4-4145-AED5-DDF16804AED9}" presName="thickLine" presStyleLbl="alignNode1" presStyleIdx="0" presStyleCnt="2"/>
      <dgm:spPr/>
    </dgm:pt>
    <dgm:pt modelId="{24776745-553D-44D3-9C92-70BE698D635D}" type="pres">
      <dgm:prSet presAssocID="{3CA911D5-8AD4-4145-AED5-DDF16804AED9}" presName="horz1" presStyleCnt="0"/>
      <dgm:spPr/>
    </dgm:pt>
    <dgm:pt modelId="{60237D47-F14E-45AD-8840-0D9A661E57AF}" type="pres">
      <dgm:prSet presAssocID="{3CA911D5-8AD4-4145-AED5-DDF16804AED9}" presName="tx1" presStyleLbl="revTx" presStyleIdx="0" presStyleCnt="2"/>
      <dgm:spPr/>
    </dgm:pt>
    <dgm:pt modelId="{5C032A59-3A54-41F3-AA8A-8334A3BAEBFC}" type="pres">
      <dgm:prSet presAssocID="{3CA911D5-8AD4-4145-AED5-DDF16804AED9}" presName="vert1" presStyleCnt="0"/>
      <dgm:spPr/>
    </dgm:pt>
    <dgm:pt modelId="{2ED1833C-8AC2-4987-81B3-D6412F68D8C9}" type="pres">
      <dgm:prSet presAssocID="{6FC34C9B-C71B-4F6A-82EB-0C2A9F03395F}" presName="thickLine" presStyleLbl="alignNode1" presStyleIdx="1" presStyleCnt="2"/>
      <dgm:spPr/>
    </dgm:pt>
    <dgm:pt modelId="{C4C213C7-733C-4BD2-8D55-1A296469A485}" type="pres">
      <dgm:prSet presAssocID="{6FC34C9B-C71B-4F6A-82EB-0C2A9F03395F}" presName="horz1" presStyleCnt="0"/>
      <dgm:spPr/>
    </dgm:pt>
    <dgm:pt modelId="{CA3F8850-513C-43E3-BA7B-0D2FCEEF1E90}" type="pres">
      <dgm:prSet presAssocID="{6FC34C9B-C71B-4F6A-82EB-0C2A9F03395F}" presName="tx1" presStyleLbl="revTx" presStyleIdx="1" presStyleCnt="2"/>
      <dgm:spPr/>
    </dgm:pt>
    <dgm:pt modelId="{85F7F23F-602C-4435-9883-B5FC8B4541CE}" type="pres">
      <dgm:prSet presAssocID="{6FC34C9B-C71B-4F6A-82EB-0C2A9F03395F}" presName="vert1" presStyleCnt="0"/>
      <dgm:spPr/>
    </dgm:pt>
  </dgm:ptLst>
  <dgm:cxnLst>
    <dgm:cxn modelId="{1F98920F-E52A-4D3A-9A34-676EF5994F3B}" type="presOf" srcId="{AA35F331-3423-4D48-AF6B-D1BA2ABF70D4}" destId="{A7C0CFE8-4102-4CC4-A2E8-79DD5DCE125F}" srcOrd="0" destOrd="0" presId="urn:microsoft.com/office/officeart/2008/layout/LinedList"/>
    <dgm:cxn modelId="{CE39B524-5CBE-4158-9B07-39794116FB72}" srcId="{AA35F331-3423-4D48-AF6B-D1BA2ABF70D4}" destId="{3CA911D5-8AD4-4145-AED5-DDF16804AED9}" srcOrd="0" destOrd="0" parTransId="{278A66B7-8208-4005-BEE3-6CA9B42938BC}" sibTransId="{358D57C3-AC4F-4339-955D-B3498A2DBC73}"/>
    <dgm:cxn modelId="{54225260-F531-4F93-9233-5512F26598C4}" srcId="{AA35F331-3423-4D48-AF6B-D1BA2ABF70D4}" destId="{6FC34C9B-C71B-4F6A-82EB-0C2A9F03395F}" srcOrd="1" destOrd="0" parTransId="{403F3986-5D2B-4F85-8B66-216B05A28166}" sibTransId="{93FD7E57-B6BE-4192-8144-1345260B4634}"/>
    <dgm:cxn modelId="{2DF95746-AB01-4A9E-A92E-6F8B84D7800A}" type="presOf" srcId="{6FC34C9B-C71B-4F6A-82EB-0C2A9F03395F}" destId="{CA3F8850-513C-43E3-BA7B-0D2FCEEF1E90}" srcOrd="0" destOrd="0" presId="urn:microsoft.com/office/officeart/2008/layout/LinedList"/>
    <dgm:cxn modelId="{F58F92F0-EB50-46A7-AD1F-B5E3B4A523D3}" type="presOf" srcId="{3CA911D5-8AD4-4145-AED5-DDF16804AED9}" destId="{60237D47-F14E-45AD-8840-0D9A661E57AF}" srcOrd="0" destOrd="0" presId="urn:microsoft.com/office/officeart/2008/layout/LinedList"/>
    <dgm:cxn modelId="{B202B682-BF17-4368-A047-AEB1D4BE09DE}" type="presParOf" srcId="{A7C0CFE8-4102-4CC4-A2E8-79DD5DCE125F}" destId="{56F38475-9FE8-43CB-B087-70FD17126509}" srcOrd="0" destOrd="0" presId="urn:microsoft.com/office/officeart/2008/layout/LinedList"/>
    <dgm:cxn modelId="{B9B71769-13D6-4988-975A-6CE9D9CC357D}" type="presParOf" srcId="{A7C0CFE8-4102-4CC4-A2E8-79DD5DCE125F}" destId="{24776745-553D-44D3-9C92-70BE698D635D}" srcOrd="1" destOrd="0" presId="urn:microsoft.com/office/officeart/2008/layout/LinedList"/>
    <dgm:cxn modelId="{98F9A18B-FE66-497A-A2AD-284870794643}" type="presParOf" srcId="{24776745-553D-44D3-9C92-70BE698D635D}" destId="{60237D47-F14E-45AD-8840-0D9A661E57AF}" srcOrd="0" destOrd="0" presId="urn:microsoft.com/office/officeart/2008/layout/LinedList"/>
    <dgm:cxn modelId="{9838C414-45EB-4ACD-8ADB-9F40E202C247}" type="presParOf" srcId="{24776745-553D-44D3-9C92-70BE698D635D}" destId="{5C032A59-3A54-41F3-AA8A-8334A3BAEBFC}" srcOrd="1" destOrd="0" presId="urn:microsoft.com/office/officeart/2008/layout/LinedList"/>
    <dgm:cxn modelId="{70F4C437-224E-4322-BE96-85A906989DA4}" type="presParOf" srcId="{A7C0CFE8-4102-4CC4-A2E8-79DD5DCE125F}" destId="{2ED1833C-8AC2-4987-81B3-D6412F68D8C9}" srcOrd="2" destOrd="0" presId="urn:microsoft.com/office/officeart/2008/layout/LinedList"/>
    <dgm:cxn modelId="{5F1E99C8-5452-489B-8B94-67B27714A270}" type="presParOf" srcId="{A7C0CFE8-4102-4CC4-A2E8-79DD5DCE125F}" destId="{C4C213C7-733C-4BD2-8D55-1A296469A485}" srcOrd="3" destOrd="0" presId="urn:microsoft.com/office/officeart/2008/layout/LinedList"/>
    <dgm:cxn modelId="{0D76BCA4-1544-426E-9E3D-230232E118E5}" type="presParOf" srcId="{C4C213C7-733C-4BD2-8D55-1A296469A485}" destId="{CA3F8850-513C-43E3-BA7B-0D2FCEEF1E90}" srcOrd="0" destOrd="0" presId="urn:microsoft.com/office/officeart/2008/layout/LinedList"/>
    <dgm:cxn modelId="{4B74D1D7-3498-49D0-857A-CC114E1BCBA7}" type="presParOf" srcId="{C4C213C7-733C-4BD2-8D55-1A296469A485}" destId="{85F7F23F-602C-4435-9883-B5FC8B4541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D2B795-D6BB-43D0-8051-F303723FDC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8B35721-F8C6-41B8-9A98-D32ECA3019E0}">
      <dgm:prSet/>
      <dgm:spPr/>
      <dgm:t>
        <a:bodyPr/>
        <a:lstStyle/>
        <a:p>
          <a:r>
            <a:rPr lang="en-US" b="0" i="0"/>
            <a:t>If the school wants its employment termination deductible waived, they must seek </a:t>
          </a:r>
          <a:r>
            <a:rPr lang="en-US" b="1" i="0" u="sng"/>
            <a:t>legal advice </a:t>
          </a:r>
          <a:r>
            <a:rPr lang="en-US" b="0" i="0"/>
            <a:t>from a PACE Legal Services/Preloss attorney--this is not a notification process</a:t>
          </a:r>
          <a:endParaRPr lang="en-US"/>
        </a:p>
      </dgm:t>
    </dgm:pt>
    <dgm:pt modelId="{020E0D41-C277-47A5-A228-6410769B4DB8}" type="parTrans" cxnId="{2A1FC6C7-7985-4399-9AB8-A16390580D78}">
      <dgm:prSet/>
      <dgm:spPr/>
      <dgm:t>
        <a:bodyPr/>
        <a:lstStyle/>
        <a:p>
          <a:endParaRPr lang="en-US"/>
        </a:p>
      </dgm:t>
    </dgm:pt>
    <dgm:pt modelId="{083E45F0-9EA3-4F2D-803A-02301FF23051}" type="sibTrans" cxnId="{2A1FC6C7-7985-4399-9AB8-A16390580D78}">
      <dgm:prSet/>
      <dgm:spPr/>
      <dgm:t>
        <a:bodyPr/>
        <a:lstStyle/>
        <a:p>
          <a:endParaRPr lang="en-US"/>
        </a:p>
      </dgm:t>
    </dgm:pt>
    <dgm:pt modelId="{683071F5-667D-40E2-988B-D234D37DF297}">
      <dgm:prSet/>
      <dgm:spPr/>
      <dgm:t>
        <a:bodyPr/>
        <a:lstStyle/>
        <a:p>
          <a:r>
            <a:rPr lang="en-US" b="0" i="0" dirty="0"/>
            <a:t>This must be done at least 72 hours prior to the termination </a:t>
          </a:r>
          <a:endParaRPr lang="en-US" dirty="0"/>
        </a:p>
      </dgm:t>
    </dgm:pt>
    <dgm:pt modelId="{E8570B24-2360-466B-A365-2CEEB68C5B5E}" type="parTrans" cxnId="{DAE0EB7F-043C-401C-A285-F2B1A0004C9C}">
      <dgm:prSet/>
      <dgm:spPr/>
      <dgm:t>
        <a:bodyPr/>
        <a:lstStyle/>
        <a:p>
          <a:endParaRPr lang="en-US"/>
        </a:p>
      </dgm:t>
    </dgm:pt>
    <dgm:pt modelId="{7F7326BD-B674-4D31-BC72-572E5DB7FDAC}" type="sibTrans" cxnId="{DAE0EB7F-043C-401C-A285-F2B1A0004C9C}">
      <dgm:prSet/>
      <dgm:spPr/>
      <dgm:t>
        <a:bodyPr/>
        <a:lstStyle/>
        <a:p>
          <a:endParaRPr lang="en-US"/>
        </a:p>
      </dgm:t>
    </dgm:pt>
    <dgm:pt modelId="{1BDFA5DA-7F08-4D90-BC4C-46442B16D193}">
      <dgm:prSet/>
      <dgm:spPr/>
      <dgm:t>
        <a:bodyPr/>
        <a:lstStyle/>
        <a:p>
          <a:r>
            <a:rPr lang="en-US" b="0" i="0"/>
            <a:t>A termination includes a layoff, non-renewal, non-extension, and a forced resignation</a:t>
          </a:r>
          <a:endParaRPr lang="en-US"/>
        </a:p>
      </dgm:t>
    </dgm:pt>
    <dgm:pt modelId="{0A6E6DD9-E7A1-4B9D-AEAE-C5356D0E5994}" type="parTrans" cxnId="{7E044A03-AC73-43B0-B4AD-76B04D3445C2}">
      <dgm:prSet/>
      <dgm:spPr/>
      <dgm:t>
        <a:bodyPr/>
        <a:lstStyle/>
        <a:p>
          <a:endParaRPr lang="en-US"/>
        </a:p>
      </dgm:t>
    </dgm:pt>
    <dgm:pt modelId="{17B93F5D-51F4-43D1-8CBE-1079CE83E969}" type="sibTrans" cxnId="{7E044A03-AC73-43B0-B4AD-76B04D3445C2}">
      <dgm:prSet/>
      <dgm:spPr/>
      <dgm:t>
        <a:bodyPr/>
        <a:lstStyle/>
        <a:p>
          <a:endParaRPr lang="en-US"/>
        </a:p>
      </dgm:t>
    </dgm:pt>
    <dgm:pt modelId="{B13D6AB7-11CD-46F4-99E5-AC8BE683FE3A}">
      <dgm:prSet/>
      <dgm:spPr/>
      <dgm:t>
        <a:bodyPr/>
        <a:lstStyle/>
        <a:p>
          <a:r>
            <a:rPr lang="en-US" b="0" i="0"/>
            <a:t>School is not required to follow the advice given</a:t>
          </a:r>
          <a:endParaRPr lang="en-US"/>
        </a:p>
      </dgm:t>
    </dgm:pt>
    <dgm:pt modelId="{015CBF3D-FDBF-464C-B187-0471EC0937A9}" type="parTrans" cxnId="{F137834F-7846-46C4-A12D-A7EF9101137C}">
      <dgm:prSet/>
      <dgm:spPr/>
      <dgm:t>
        <a:bodyPr/>
        <a:lstStyle/>
        <a:p>
          <a:endParaRPr lang="en-US"/>
        </a:p>
      </dgm:t>
    </dgm:pt>
    <dgm:pt modelId="{90D53514-E51F-4F77-97F0-3B596D497C67}" type="sibTrans" cxnId="{F137834F-7846-46C4-A12D-A7EF9101137C}">
      <dgm:prSet/>
      <dgm:spPr/>
      <dgm:t>
        <a:bodyPr/>
        <a:lstStyle/>
        <a:p>
          <a:endParaRPr lang="en-US"/>
        </a:p>
      </dgm:t>
    </dgm:pt>
    <dgm:pt modelId="{806EA2BC-8D5B-4DEC-85AC-03E7ADB43202}" type="pres">
      <dgm:prSet presAssocID="{4CD2B795-D6BB-43D0-8051-F303723FDC5E}" presName="root" presStyleCnt="0">
        <dgm:presLayoutVars>
          <dgm:dir/>
          <dgm:resizeHandles val="exact"/>
        </dgm:presLayoutVars>
      </dgm:prSet>
      <dgm:spPr/>
    </dgm:pt>
    <dgm:pt modelId="{91B81291-921B-41ED-8D94-CE8DD776C2D4}" type="pres">
      <dgm:prSet presAssocID="{68B35721-F8C6-41B8-9A98-D32ECA3019E0}" presName="compNode" presStyleCnt="0"/>
      <dgm:spPr/>
    </dgm:pt>
    <dgm:pt modelId="{42034FCA-2A9D-4F80-A100-0361BD417DD0}" type="pres">
      <dgm:prSet presAssocID="{68B35721-F8C6-41B8-9A98-D32ECA3019E0}" presName="bgRect" presStyleLbl="bgShp" presStyleIdx="0" presStyleCnt="4"/>
      <dgm:spPr/>
    </dgm:pt>
    <dgm:pt modelId="{870C707E-3A8C-4FE5-B8CF-ABFA3BB07E20}" type="pres">
      <dgm:prSet presAssocID="{68B35721-F8C6-41B8-9A98-D32ECA3019E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 with solid fill"/>
        </a:ext>
      </dgm:extLst>
    </dgm:pt>
    <dgm:pt modelId="{93F068C2-BF7A-4B19-9E93-1BBE4F64F2CE}" type="pres">
      <dgm:prSet presAssocID="{68B35721-F8C6-41B8-9A98-D32ECA3019E0}" presName="spaceRect" presStyleCnt="0"/>
      <dgm:spPr/>
    </dgm:pt>
    <dgm:pt modelId="{612BFA41-5799-40A3-A345-E53A1D22A4CE}" type="pres">
      <dgm:prSet presAssocID="{68B35721-F8C6-41B8-9A98-D32ECA3019E0}" presName="parTx" presStyleLbl="revTx" presStyleIdx="0" presStyleCnt="4">
        <dgm:presLayoutVars>
          <dgm:chMax val="0"/>
          <dgm:chPref val="0"/>
        </dgm:presLayoutVars>
      </dgm:prSet>
      <dgm:spPr/>
    </dgm:pt>
    <dgm:pt modelId="{6DEF824A-4E8A-4E25-AEC1-FF92BE1E3889}" type="pres">
      <dgm:prSet presAssocID="{083E45F0-9EA3-4F2D-803A-02301FF23051}" presName="sibTrans" presStyleCnt="0"/>
      <dgm:spPr/>
    </dgm:pt>
    <dgm:pt modelId="{8E0BC52B-4197-491A-84A7-2CDC536AB56D}" type="pres">
      <dgm:prSet presAssocID="{683071F5-667D-40E2-988B-D234D37DF297}" presName="compNode" presStyleCnt="0"/>
      <dgm:spPr/>
    </dgm:pt>
    <dgm:pt modelId="{B1B95042-1FAD-4723-A36B-8AB0C13A3A50}" type="pres">
      <dgm:prSet presAssocID="{683071F5-667D-40E2-988B-D234D37DF297}" presName="bgRect" presStyleLbl="bgShp" presStyleIdx="1" presStyleCnt="4"/>
      <dgm:spPr/>
    </dgm:pt>
    <dgm:pt modelId="{2E31DA2E-6079-4833-B621-9D81777A9871}" type="pres">
      <dgm:prSet presAssocID="{683071F5-667D-40E2-988B-D234D37DF29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CB531A06-23F0-4B69-9842-4F035399298D}" type="pres">
      <dgm:prSet presAssocID="{683071F5-667D-40E2-988B-D234D37DF297}" presName="spaceRect" presStyleCnt="0"/>
      <dgm:spPr/>
    </dgm:pt>
    <dgm:pt modelId="{CFCECF15-C873-41E9-9F55-FFD1FFF0DC99}" type="pres">
      <dgm:prSet presAssocID="{683071F5-667D-40E2-988B-D234D37DF297}" presName="parTx" presStyleLbl="revTx" presStyleIdx="1" presStyleCnt="4">
        <dgm:presLayoutVars>
          <dgm:chMax val="0"/>
          <dgm:chPref val="0"/>
        </dgm:presLayoutVars>
      </dgm:prSet>
      <dgm:spPr/>
    </dgm:pt>
    <dgm:pt modelId="{283E9D08-79EB-47F9-87BB-78C467D8DD8B}" type="pres">
      <dgm:prSet presAssocID="{7F7326BD-B674-4D31-BC72-572E5DB7FDAC}" presName="sibTrans" presStyleCnt="0"/>
      <dgm:spPr/>
    </dgm:pt>
    <dgm:pt modelId="{22DB4F6C-DF53-4498-B886-FEDBACF3829D}" type="pres">
      <dgm:prSet presAssocID="{1BDFA5DA-7F08-4D90-BC4C-46442B16D193}" presName="compNode" presStyleCnt="0"/>
      <dgm:spPr/>
    </dgm:pt>
    <dgm:pt modelId="{B9292059-B32A-44A5-B95F-D0D271586394}" type="pres">
      <dgm:prSet presAssocID="{1BDFA5DA-7F08-4D90-BC4C-46442B16D193}" presName="bgRect" presStyleLbl="bgShp" presStyleIdx="2" presStyleCnt="4"/>
      <dgm:spPr/>
    </dgm:pt>
    <dgm:pt modelId="{FBEED326-0ED2-4049-99B5-9CAAD6F7A2E8}" type="pres">
      <dgm:prSet presAssocID="{1BDFA5DA-7F08-4D90-BC4C-46442B16D19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 Sign"/>
        </a:ext>
      </dgm:extLst>
    </dgm:pt>
    <dgm:pt modelId="{FFC5769B-B18B-4D5B-A354-DD4E3B93B419}" type="pres">
      <dgm:prSet presAssocID="{1BDFA5DA-7F08-4D90-BC4C-46442B16D193}" presName="spaceRect" presStyleCnt="0"/>
      <dgm:spPr/>
    </dgm:pt>
    <dgm:pt modelId="{1C8D6D7E-F202-42F6-AAC4-03C5E8EACED5}" type="pres">
      <dgm:prSet presAssocID="{1BDFA5DA-7F08-4D90-BC4C-46442B16D193}" presName="parTx" presStyleLbl="revTx" presStyleIdx="2" presStyleCnt="4">
        <dgm:presLayoutVars>
          <dgm:chMax val="0"/>
          <dgm:chPref val="0"/>
        </dgm:presLayoutVars>
      </dgm:prSet>
      <dgm:spPr/>
    </dgm:pt>
    <dgm:pt modelId="{0F76D35C-7ABD-456D-9395-9DCE53E66B72}" type="pres">
      <dgm:prSet presAssocID="{17B93F5D-51F4-43D1-8CBE-1079CE83E969}" presName="sibTrans" presStyleCnt="0"/>
      <dgm:spPr/>
    </dgm:pt>
    <dgm:pt modelId="{82F3EB16-B38D-4904-AB5A-CD76D4D8343B}" type="pres">
      <dgm:prSet presAssocID="{B13D6AB7-11CD-46F4-99E5-AC8BE683FE3A}" presName="compNode" presStyleCnt="0"/>
      <dgm:spPr/>
    </dgm:pt>
    <dgm:pt modelId="{E91F8D04-98DC-4E36-83FA-A84D8ED3CBD7}" type="pres">
      <dgm:prSet presAssocID="{B13D6AB7-11CD-46F4-99E5-AC8BE683FE3A}" presName="bgRect" presStyleLbl="bgShp" presStyleIdx="3" presStyleCnt="4"/>
      <dgm:spPr/>
    </dgm:pt>
    <dgm:pt modelId="{7A0E7878-3EE9-45F7-8EBE-055D63F71A10}" type="pres">
      <dgm:prSet presAssocID="{B13D6AB7-11CD-46F4-99E5-AC8BE683FE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602D1DA4-995A-434A-AA98-F7CBCF0114CD}" type="pres">
      <dgm:prSet presAssocID="{B13D6AB7-11CD-46F4-99E5-AC8BE683FE3A}" presName="spaceRect" presStyleCnt="0"/>
      <dgm:spPr/>
    </dgm:pt>
    <dgm:pt modelId="{53177CA9-8212-462C-BF2D-B06A689F2C0A}" type="pres">
      <dgm:prSet presAssocID="{B13D6AB7-11CD-46F4-99E5-AC8BE683FE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E044A03-AC73-43B0-B4AD-76B04D3445C2}" srcId="{4CD2B795-D6BB-43D0-8051-F303723FDC5E}" destId="{1BDFA5DA-7F08-4D90-BC4C-46442B16D193}" srcOrd="2" destOrd="0" parTransId="{0A6E6DD9-E7A1-4B9D-AEAE-C5356D0E5994}" sibTransId="{17B93F5D-51F4-43D1-8CBE-1079CE83E969}"/>
    <dgm:cxn modelId="{2243B632-8A70-4034-971C-3F43245A67F5}" type="presOf" srcId="{4CD2B795-D6BB-43D0-8051-F303723FDC5E}" destId="{806EA2BC-8D5B-4DEC-85AC-03E7ADB43202}" srcOrd="0" destOrd="0" presId="urn:microsoft.com/office/officeart/2018/2/layout/IconVerticalSolidList"/>
    <dgm:cxn modelId="{F137834F-7846-46C4-A12D-A7EF9101137C}" srcId="{4CD2B795-D6BB-43D0-8051-F303723FDC5E}" destId="{B13D6AB7-11CD-46F4-99E5-AC8BE683FE3A}" srcOrd="3" destOrd="0" parTransId="{015CBF3D-FDBF-464C-B187-0471EC0937A9}" sibTransId="{90D53514-E51F-4F77-97F0-3B596D497C67}"/>
    <dgm:cxn modelId="{678CBC70-C95F-4F46-8AC3-281F377CD045}" type="presOf" srcId="{68B35721-F8C6-41B8-9A98-D32ECA3019E0}" destId="{612BFA41-5799-40A3-A345-E53A1D22A4CE}" srcOrd="0" destOrd="0" presId="urn:microsoft.com/office/officeart/2018/2/layout/IconVerticalSolidList"/>
    <dgm:cxn modelId="{947A105A-BD6B-4AC5-95F5-90F085EC7FFA}" type="presOf" srcId="{B13D6AB7-11CD-46F4-99E5-AC8BE683FE3A}" destId="{53177CA9-8212-462C-BF2D-B06A689F2C0A}" srcOrd="0" destOrd="0" presId="urn:microsoft.com/office/officeart/2018/2/layout/IconVerticalSolidList"/>
    <dgm:cxn modelId="{DAE0EB7F-043C-401C-A285-F2B1A0004C9C}" srcId="{4CD2B795-D6BB-43D0-8051-F303723FDC5E}" destId="{683071F5-667D-40E2-988B-D234D37DF297}" srcOrd="1" destOrd="0" parTransId="{E8570B24-2360-466B-A365-2CEEB68C5B5E}" sibTransId="{7F7326BD-B674-4D31-BC72-572E5DB7FDAC}"/>
    <dgm:cxn modelId="{4D78AEC4-6B43-4829-92F9-49D237261C6C}" type="presOf" srcId="{1BDFA5DA-7F08-4D90-BC4C-46442B16D193}" destId="{1C8D6D7E-F202-42F6-AAC4-03C5E8EACED5}" srcOrd="0" destOrd="0" presId="urn:microsoft.com/office/officeart/2018/2/layout/IconVerticalSolidList"/>
    <dgm:cxn modelId="{2A1FC6C7-7985-4399-9AB8-A16390580D78}" srcId="{4CD2B795-D6BB-43D0-8051-F303723FDC5E}" destId="{68B35721-F8C6-41B8-9A98-D32ECA3019E0}" srcOrd="0" destOrd="0" parTransId="{020E0D41-C277-47A5-A228-6410769B4DB8}" sibTransId="{083E45F0-9EA3-4F2D-803A-02301FF23051}"/>
    <dgm:cxn modelId="{15A7A3F8-8666-4501-B7C2-8DD3D4870C2D}" type="presOf" srcId="{683071F5-667D-40E2-988B-D234D37DF297}" destId="{CFCECF15-C873-41E9-9F55-FFD1FFF0DC99}" srcOrd="0" destOrd="0" presId="urn:microsoft.com/office/officeart/2018/2/layout/IconVerticalSolidList"/>
    <dgm:cxn modelId="{9DAC70D5-C7C5-4E94-94F3-CDB6C02BFF9A}" type="presParOf" srcId="{806EA2BC-8D5B-4DEC-85AC-03E7ADB43202}" destId="{91B81291-921B-41ED-8D94-CE8DD776C2D4}" srcOrd="0" destOrd="0" presId="urn:microsoft.com/office/officeart/2018/2/layout/IconVerticalSolidList"/>
    <dgm:cxn modelId="{3C2CEB20-8A17-4BEB-B8DF-CC5C2F388D4B}" type="presParOf" srcId="{91B81291-921B-41ED-8D94-CE8DD776C2D4}" destId="{42034FCA-2A9D-4F80-A100-0361BD417DD0}" srcOrd="0" destOrd="0" presId="urn:microsoft.com/office/officeart/2018/2/layout/IconVerticalSolidList"/>
    <dgm:cxn modelId="{897001BD-10E9-41A0-B442-2C84F7F9AFF2}" type="presParOf" srcId="{91B81291-921B-41ED-8D94-CE8DD776C2D4}" destId="{870C707E-3A8C-4FE5-B8CF-ABFA3BB07E20}" srcOrd="1" destOrd="0" presId="urn:microsoft.com/office/officeart/2018/2/layout/IconVerticalSolidList"/>
    <dgm:cxn modelId="{ADBDB907-5D92-48AC-BCC2-080D29419BBD}" type="presParOf" srcId="{91B81291-921B-41ED-8D94-CE8DD776C2D4}" destId="{93F068C2-BF7A-4B19-9E93-1BBE4F64F2CE}" srcOrd="2" destOrd="0" presId="urn:microsoft.com/office/officeart/2018/2/layout/IconVerticalSolidList"/>
    <dgm:cxn modelId="{7C5D9642-09A1-4581-A371-6DF825AB511F}" type="presParOf" srcId="{91B81291-921B-41ED-8D94-CE8DD776C2D4}" destId="{612BFA41-5799-40A3-A345-E53A1D22A4CE}" srcOrd="3" destOrd="0" presId="urn:microsoft.com/office/officeart/2018/2/layout/IconVerticalSolidList"/>
    <dgm:cxn modelId="{1240B51C-90C3-4F60-8124-C36063FB5474}" type="presParOf" srcId="{806EA2BC-8D5B-4DEC-85AC-03E7ADB43202}" destId="{6DEF824A-4E8A-4E25-AEC1-FF92BE1E3889}" srcOrd="1" destOrd="0" presId="urn:microsoft.com/office/officeart/2018/2/layout/IconVerticalSolidList"/>
    <dgm:cxn modelId="{C5ACC98E-0EE4-4BA0-B54B-750A789D700F}" type="presParOf" srcId="{806EA2BC-8D5B-4DEC-85AC-03E7ADB43202}" destId="{8E0BC52B-4197-491A-84A7-2CDC536AB56D}" srcOrd="2" destOrd="0" presId="urn:microsoft.com/office/officeart/2018/2/layout/IconVerticalSolidList"/>
    <dgm:cxn modelId="{D50F12A8-CE28-4F22-970E-B8A3E686F62C}" type="presParOf" srcId="{8E0BC52B-4197-491A-84A7-2CDC536AB56D}" destId="{B1B95042-1FAD-4723-A36B-8AB0C13A3A50}" srcOrd="0" destOrd="0" presId="urn:microsoft.com/office/officeart/2018/2/layout/IconVerticalSolidList"/>
    <dgm:cxn modelId="{A8C03630-4E83-4199-85B2-291E72B01221}" type="presParOf" srcId="{8E0BC52B-4197-491A-84A7-2CDC536AB56D}" destId="{2E31DA2E-6079-4833-B621-9D81777A9871}" srcOrd="1" destOrd="0" presId="urn:microsoft.com/office/officeart/2018/2/layout/IconVerticalSolidList"/>
    <dgm:cxn modelId="{46C5F855-1C6E-42B3-BEAE-805C6755EC37}" type="presParOf" srcId="{8E0BC52B-4197-491A-84A7-2CDC536AB56D}" destId="{CB531A06-23F0-4B69-9842-4F035399298D}" srcOrd="2" destOrd="0" presId="urn:microsoft.com/office/officeart/2018/2/layout/IconVerticalSolidList"/>
    <dgm:cxn modelId="{E3606574-6D88-44A6-B8C7-731120857C35}" type="presParOf" srcId="{8E0BC52B-4197-491A-84A7-2CDC536AB56D}" destId="{CFCECF15-C873-41E9-9F55-FFD1FFF0DC99}" srcOrd="3" destOrd="0" presId="urn:microsoft.com/office/officeart/2018/2/layout/IconVerticalSolidList"/>
    <dgm:cxn modelId="{C07DCBAC-AFA4-4EC2-9638-E7EFACA339E2}" type="presParOf" srcId="{806EA2BC-8D5B-4DEC-85AC-03E7ADB43202}" destId="{283E9D08-79EB-47F9-87BB-78C467D8DD8B}" srcOrd="3" destOrd="0" presId="urn:microsoft.com/office/officeart/2018/2/layout/IconVerticalSolidList"/>
    <dgm:cxn modelId="{1179E07A-D7FC-4702-A3FB-2F69DE24C66C}" type="presParOf" srcId="{806EA2BC-8D5B-4DEC-85AC-03E7ADB43202}" destId="{22DB4F6C-DF53-4498-B886-FEDBACF3829D}" srcOrd="4" destOrd="0" presId="urn:microsoft.com/office/officeart/2018/2/layout/IconVerticalSolidList"/>
    <dgm:cxn modelId="{F098F594-8157-4FB9-8B5F-D05D78F603AF}" type="presParOf" srcId="{22DB4F6C-DF53-4498-B886-FEDBACF3829D}" destId="{B9292059-B32A-44A5-B95F-D0D271586394}" srcOrd="0" destOrd="0" presId="urn:microsoft.com/office/officeart/2018/2/layout/IconVerticalSolidList"/>
    <dgm:cxn modelId="{F4AC0FA9-B81F-4EE7-B33E-A8F86136096D}" type="presParOf" srcId="{22DB4F6C-DF53-4498-B886-FEDBACF3829D}" destId="{FBEED326-0ED2-4049-99B5-9CAAD6F7A2E8}" srcOrd="1" destOrd="0" presId="urn:microsoft.com/office/officeart/2018/2/layout/IconVerticalSolidList"/>
    <dgm:cxn modelId="{02E8DB24-0400-4BC2-902E-5FC98D07DE2F}" type="presParOf" srcId="{22DB4F6C-DF53-4498-B886-FEDBACF3829D}" destId="{FFC5769B-B18B-4D5B-A354-DD4E3B93B419}" srcOrd="2" destOrd="0" presId="urn:microsoft.com/office/officeart/2018/2/layout/IconVerticalSolidList"/>
    <dgm:cxn modelId="{87C0D6B8-775B-4F94-A9A9-2C04D097B485}" type="presParOf" srcId="{22DB4F6C-DF53-4498-B886-FEDBACF3829D}" destId="{1C8D6D7E-F202-42F6-AAC4-03C5E8EACED5}" srcOrd="3" destOrd="0" presId="urn:microsoft.com/office/officeart/2018/2/layout/IconVerticalSolidList"/>
    <dgm:cxn modelId="{D5B7713A-8E11-41C8-8127-2E17D9AAE182}" type="presParOf" srcId="{806EA2BC-8D5B-4DEC-85AC-03E7ADB43202}" destId="{0F76D35C-7ABD-456D-9395-9DCE53E66B72}" srcOrd="5" destOrd="0" presId="urn:microsoft.com/office/officeart/2018/2/layout/IconVerticalSolidList"/>
    <dgm:cxn modelId="{3903AE6E-FE7F-44F3-BFA7-F7AF40FD92D6}" type="presParOf" srcId="{806EA2BC-8D5B-4DEC-85AC-03E7ADB43202}" destId="{82F3EB16-B38D-4904-AB5A-CD76D4D8343B}" srcOrd="6" destOrd="0" presId="urn:microsoft.com/office/officeart/2018/2/layout/IconVerticalSolidList"/>
    <dgm:cxn modelId="{190380AC-3169-4A4B-8618-9D61EE202280}" type="presParOf" srcId="{82F3EB16-B38D-4904-AB5A-CD76D4D8343B}" destId="{E91F8D04-98DC-4E36-83FA-A84D8ED3CBD7}" srcOrd="0" destOrd="0" presId="urn:microsoft.com/office/officeart/2018/2/layout/IconVerticalSolidList"/>
    <dgm:cxn modelId="{40797B5C-9A02-4684-BFC9-F4BB441C01FD}" type="presParOf" srcId="{82F3EB16-B38D-4904-AB5A-CD76D4D8343B}" destId="{7A0E7878-3EE9-45F7-8EBE-055D63F71A10}" srcOrd="1" destOrd="0" presId="urn:microsoft.com/office/officeart/2018/2/layout/IconVerticalSolidList"/>
    <dgm:cxn modelId="{E1F4707E-7F3D-4CBB-BCD1-E1EF0334CE77}" type="presParOf" srcId="{82F3EB16-B38D-4904-AB5A-CD76D4D8343B}" destId="{602D1DA4-995A-434A-AA98-F7CBCF0114CD}" srcOrd="2" destOrd="0" presId="urn:microsoft.com/office/officeart/2018/2/layout/IconVerticalSolidList"/>
    <dgm:cxn modelId="{245B7A83-6469-4BB5-884A-97ABDC5F6894}" type="presParOf" srcId="{82F3EB16-B38D-4904-AB5A-CD76D4D8343B}" destId="{53177CA9-8212-462C-BF2D-B06A689F2C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DBC4-069B-406A-8060-018047BE5D89}">
      <dsp:nvSpPr>
        <dsp:cNvPr id="0" name=""/>
        <dsp:cNvSpPr/>
      </dsp:nvSpPr>
      <dsp:spPr>
        <a:xfrm>
          <a:off x="0" y="66915"/>
          <a:ext cx="6391275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Preloss/general counsel advice on topics that may lead to a PACE covered claim</a:t>
          </a:r>
          <a:endParaRPr lang="en-US" sz="2200" kern="1200"/>
        </a:p>
      </dsp:txBody>
      <dsp:txXfrm>
        <a:off x="60077" y="126992"/>
        <a:ext cx="6271121" cy="1110539"/>
      </dsp:txXfrm>
    </dsp:sp>
    <dsp:sp modelId="{49DCD0F7-0A29-4B34-B048-C30256E24826}">
      <dsp:nvSpPr>
        <dsp:cNvPr id="0" name=""/>
        <dsp:cNvSpPr/>
      </dsp:nvSpPr>
      <dsp:spPr>
        <a:xfrm>
          <a:off x="0" y="1360969"/>
          <a:ext cx="6391275" cy="1230693"/>
        </a:xfrm>
        <a:prstGeom prst="roundRect">
          <a:avLst/>
        </a:prstGeom>
        <a:solidFill>
          <a:schemeClr val="accent2">
            <a:hueOff val="-6588574"/>
            <a:satOff val="30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Limited general counsel advice on topics that will not lead to a claim as a benefit of being an OSBA member</a:t>
          </a:r>
          <a:endParaRPr lang="en-US" sz="2200" kern="1200"/>
        </a:p>
      </dsp:txBody>
      <dsp:txXfrm>
        <a:off x="60077" y="1421046"/>
        <a:ext cx="6271121" cy="1110539"/>
      </dsp:txXfrm>
    </dsp:sp>
    <dsp:sp modelId="{BAA093D1-EBD9-4A31-B04F-2B8B9EADD2F9}">
      <dsp:nvSpPr>
        <dsp:cNvPr id="0" name=""/>
        <dsp:cNvSpPr/>
      </dsp:nvSpPr>
      <dsp:spPr>
        <a:xfrm>
          <a:off x="0" y="2655023"/>
          <a:ext cx="6391275" cy="1230693"/>
        </a:xfrm>
        <a:prstGeom prst="roundRect">
          <a:avLst/>
        </a:prstGeom>
        <a:solidFill>
          <a:schemeClr val="accent2">
            <a:hueOff val="-13177148"/>
            <a:satOff val="6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Presentations—conferences and for school districts</a:t>
          </a:r>
          <a:endParaRPr lang="en-US" sz="2200" kern="1200" dirty="0"/>
        </a:p>
      </dsp:txBody>
      <dsp:txXfrm>
        <a:off x="60077" y="2715100"/>
        <a:ext cx="6271121" cy="1110539"/>
      </dsp:txXfrm>
    </dsp:sp>
    <dsp:sp modelId="{F3AEE9AA-7746-466A-B496-7E3A8196F66B}">
      <dsp:nvSpPr>
        <dsp:cNvPr id="0" name=""/>
        <dsp:cNvSpPr/>
      </dsp:nvSpPr>
      <dsp:spPr>
        <a:xfrm>
          <a:off x="0" y="3949077"/>
          <a:ext cx="6391275" cy="1230693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Claim defense at the EEOC, BOLI, OCR, ODE and in Oregon’s state and federal courts</a:t>
          </a:r>
          <a:endParaRPr lang="en-US" sz="2200" kern="1200"/>
        </a:p>
      </dsp:txBody>
      <dsp:txXfrm>
        <a:off x="60077" y="4009154"/>
        <a:ext cx="6271121" cy="1110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52AA9-D5A4-44D2-94D2-2D42D7C9D9EA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We do not act as full-time general counsel for schools</a:t>
          </a:r>
          <a:endParaRPr lang="en-US" sz="2100" kern="1200"/>
        </a:p>
      </dsp:txBody>
      <dsp:txXfrm>
        <a:off x="601586" y="580"/>
        <a:ext cx="2631940" cy="1579164"/>
      </dsp:txXfrm>
    </dsp:sp>
    <dsp:sp modelId="{D512BDC8-0AEC-4DD2-9249-805A576CFE0E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We are not landlord tenant attorneys</a:t>
          </a:r>
          <a:endParaRPr lang="en-US" sz="2100" kern="1200"/>
        </a:p>
      </dsp:txBody>
      <dsp:txXfrm>
        <a:off x="3496721" y="580"/>
        <a:ext cx="2631940" cy="1579164"/>
      </dsp:txXfrm>
    </dsp:sp>
    <dsp:sp modelId="{30C3E9B8-C9A0-4B0E-A5CF-A4D48A10C699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We are not real estate attorneys</a:t>
          </a:r>
          <a:endParaRPr lang="en-US" sz="2100" kern="1200"/>
        </a:p>
      </dsp:txBody>
      <dsp:txXfrm>
        <a:off x="6391855" y="580"/>
        <a:ext cx="2631940" cy="1579164"/>
      </dsp:txXfrm>
    </dsp:sp>
    <dsp:sp modelId="{22BCEA85-C395-4C82-9DD5-786D75C86B80}">
      <dsp:nvSpPr>
        <dsp:cNvPr id="0" name=""/>
        <dsp:cNvSpPr/>
      </dsp:nvSpPr>
      <dsp:spPr>
        <a:xfrm>
          <a:off x="2049153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We are not bond/construction attorneys </a:t>
          </a:r>
          <a:endParaRPr lang="en-US" sz="2100" kern="1200"/>
        </a:p>
      </dsp:txBody>
      <dsp:txXfrm>
        <a:off x="2049153" y="1842938"/>
        <a:ext cx="2631940" cy="1579164"/>
      </dsp:txXfrm>
    </dsp:sp>
    <dsp:sp modelId="{6A0EE39B-730B-4893-986A-B4EEFF3476B3}">
      <dsp:nvSpPr>
        <dsp:cNvPr id="0" name=""/>
        <dsp:cNvSpPr/>
      </dsp:nvSpPr>
      <dsp:spPr>
        <a:xfrm>
          <a:off x="4944288" y="1842938"/>
          <a:ext cx="2631940" cy="157916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We are happy to be a starting place for schools on any matter! </a:t>
          </a:r>
          <a:endParaRPr lang="en-US" sz="2100" kern="1200"/>
        </a:p>
      </dsp:txBody>
      <dsp:txXfrm>
        <a:off x="4944288" y="1842938"/>
        <a:ext cx="2631940" cy="1579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38475-9FE8-43CB-B087-70FD17126509}">
      <dsp:nvSpPr>
        <dsp:cNvPr id="0" name=""/>
        <dsp:cNvSpPr/>
      </dsp:nvSpPr>
      <dsp:spPr>
        <a:xfrm>
          <a:off x="0" y="0"/>
          <a:ext cx="63912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37D47-F14E-45AD-8840-0D9A661E57AF}">
      <dsp:nvSpPr>
        <dsp:cNvPr id="0" name=""/>
        <dsp:cNvSpPr/>
      </dsp:nvSpPr>
      <dsp:spPr>
        <a:xfrm>
          <a:off x="0" y="0"/>
          <a:ext cx="6391275" cy="262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i="0" u="sng" kern="1200"/>
            <a:t>NOTHING</a:t>
          </a:r>
          <a:r>
            <a:rPr lang="en-US" sz="3300" b="0" i="0" kern="1200"/>
            <a:t>.  There is no requirement that a school contact PACE Legal Services/Preloss about anything.</a:t>
          </a:r>
          <a:endParaRPr lang="en-US" sz="3300" kern="1200"/>
        </a:p>
      </dsp:txBody>
      <dsp:txXfrm>
        <a:off x="0" y="0"/>
        <a:ext cx="6391275" cy="2623343"/>
      </dsp:txXfrm>
    </dsp:sp>
    <dsp:sp modelId="{2ED1833C-8AC2-4987-81B3-D6412F68D8C9}">
      <dsp:nvSpPr>
        <dsp:cNvPr id="0" name=""/>
        <dsp:cNvSpPr/>
      </dsp:nvSpPr>
      <dsp:spPr>
        <a:xfrm>
          <a:off x="0" y="2623343"/>
          <a:ext cx="6391275" cy="0"/>
        </a:xfrm>
        <a:prstGeom prst="line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F8850-513C-43E3-BA7B-0D2FCEEF1E90}">
      <dsp:nvSpPr>
        <dsp:cNvPr id="0" name=""/>
        <dsp:cNvSpPr/>
      </dsp:nvSpPr>
      <dsp:spPr>
        <a:xfrm>
          <a:off x="0" y="2623343"/>
          <a:ext cx="6391275" cy="262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There are things schools must report to claims, i.e. SAM incidents and other potential claims—report these directly to claims </a:t>
          </a:r>
          <a:r>
            <a:rPr lang="en-US" sz="3300" b="0" i="0" kern="1200" dirty="0">
              <a:hlinkClick xmlns:r="http://schemas.openxmlformats.org/officeDocument/2006/relationships" r:id="rId1"/>
            </a:rPr>
            <a:t>claims@sdao.com</a:t>
          </a:r>
          <a:r>
            <a:rPr lang="en-US" sz="3300" b="0" i="0" kern="1200" dirty="0"/>
            <a:t> </a:t>
          </a:r>
          <a:endParaRPr lang="en-US" sz="3300" kern="1200" dirty="0"/>
        </a:p>
      </dsp:txBody>
      <dsp:txXfrm>
        <a:off x="0" y="2623343"/>
        <a:ext cx="6391275" cy="2623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34FCA-2A9D-4F80-A100-0361BD417DD0}">
      <dsp:nvSpPr>
        <dsp:cNvPr id="0" name=""/>
        <dsp:cNvSpPr/>
      </dsp:nvSpPr>
      <dsp:spPr>
        <a:xfrm>
          <a:off x="0" y="2177"/>
          <a:ext cx="6391275" cy="11036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C707E-3A8C-4FE5-B8CF-ABFA3BB07E20}">
      <dsp:nvSpPr>
        <dsp:cNvPr id="0" name=""/>
        <dsp:cNvSpPr/>
      </dsp:nvSpPr>
      <dsp:spPr>
        <a:xfrm>
          <a:off x="333853" y="250498"/>
          <a:ext cx="607006" cy="607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BFA41-5799-40A3-A345-E53A1D22A4CE}">
      <dsp:nvSpPr>
        <dsp:cNvPr id="0" name=""/>
        <dsp:cNvSpPr/>
      </dsp:nvSpPr>
      <dsp:spPr>
        <a:xfrm>
          <a:off x="1274714" y="2177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If the school wants its employment termination deductible waived, they must seek </a:t>
          </a:r>
          <a:r>
            <a:rPr lang="en-US" sz="1500" b="1" i="0" u="sng" kern="1200"/>
            <a:t>legal advice </a:t>
          </a:r>
          <a:r>
            <a:rPr lang="en-US" sz="1500" b="0" i="0" kern="1200"/>
            <a:t>from a PACE Legal Services/Preloss attorney--this is not a notification process</a:t>
          </a:r>
          <a:endParaRPr lang="en-US" sz="1500" kern="1200"/>
        </a:p>
      </dsp:txBody>
      <dsp:txXfrm>
        <a:off x="1274714" y="2177"/>
        <a:ext cx="5116560" cy="1103648"/>
      </dsp:txXfrm>
    </dsp:sp>
    <dsp:sp modelId="{B1B95042-1FAD-4723-A36B-8AB0C13A3A50}">
      <dsp:nvSpPr>
        <dsp:cNvPr id="0" name=""/>
        <dsp:cNvSpPr/>
      </dsp:nvSpPr>
      <dsp:spPr>
        <a:xfrm>
          <a:off x="0" y="1381738"/>
          <a:ext cx="6391275" cy="11036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31DA2E-6079-4833-B621-9D81777A9871}">
      <dsp:nvSpPr>
        <dsp:cNvPr id="0" name=""/>
        <dsp:cNvSpPr/>
      </dsp:nvSpPr>
      <dsp:spPr>
        <a:xfrm>
          <a:off x="333853" y="1630059"/>
          <a:ext cx="607006" cy="607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CF15-C873-41E9-9F55-FFD1FFF0DC99}">
      <dsp:nvSpPr>
        <dsp:cNvPr id="0" name=""/>
        <dsp:cNvSpPr/>
      </dsp:nvSpPr>
      <dsp:spPr>
        <a:xfrm>
          <a:off x="1274714" y="1381738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This must be done at least 72 hours prior to the termination </a:t>
          </a:r>
          <a:endParaRPr lang="en-US" sz="1500" kern="1200" dirty="0"/>
        </a:p>
      </dsp:txBody>
      <dsp:txXfrm>
        <a:off x="1274714" y="1381738"/>
        <a:ext cx="5116560" cy="1103648"/>
      </dsp:txXfrm>
    </dsp:sp>
    <dsp:sp modelId="{B9292059-B32A-44A5-B95F-D0D271586394}">
      <dsp:nvSpPr>
        <dsp:cNvPr id="0" name=""/>
        <dsp:cNvSpPr/>
      </dsp:nvSpPr>
      <dsp:spPr>
        <a:xfrm>
          <a:off x="0" y="2761299"/>
          <a:ext cx="6391275" cy="11036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ED326-0ED2-4049-99B5-9CAAD6F7A2E8}">
      <dsp:nvSpPr>
        <dsp:cNvPr id="0" name=""/>
        <dsp:cNvSpPr/>
      </dsp:nvSpPr>
      <dsp:spPr>
        <a:xfrm>
          <a:off x="333853" y="3009620"/>
          <a:ext cx="607006" cy="6070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D6D7E-F202-42F6-AAC4-03C5E8EACED5}">
      <dsp:nvSpPr>
        <dsp:cNvPr id="0" name=""/>
        <dsp:cNvSpPr/>
      </dsp:nvSpPr>
      <dsp:spPr>
        <a:xfrm>
          <a:off x="1274714" y="2761299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A termination includes a layoff, non-renewal, non-extension, and a forced resignation</a:t>
          </a:r>
          <a:endParaRPr lang="en-US" sz="1500" kern="1200"/>
        </a:p>
      </dsp:txBody>
      <dsp:txXfrm>
        <a:off x="1274714" y="2761299"/>
        <a:ext cx="5116560" cy="1103648"/>
      </dsp:txXfrm>
    </dsp:sp>
    <dsp:sp modelId="{E91F8D04-98DC-4E36-83FA-A84D8ED3CBD7}">
      <dsp:nvSpPr>
        <dsp:cNvPr id="0" name=""/>
        <dsp:cNvSpPr/>
      </dsp:nvSpPr>
      <dsp:spPr>
        <a:xfrm>
          <a:off x="0" y="4140860"/>
          <a:ext cx="6391275" cy="11036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E7878-3EE9-45F7-8EBE-055D63F71A10}">
      <dsp:nvSpPr>
        <dsp:cNvPr id="0" name=""/>
        <dsp:cNvSpPr/>
      </dsp:nvSpPr>
      <dsp:spPr>
        <a:xfrm>
          <a:off x="333853" y="4389181"/>
          <a:ext cx="607006" cy="6070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77CA9-8212-462C-BF2D-B06A689F2C0A}">
      <dsp:nvSpPr>
        <dsp:cNvPr id="0" name=""/>
        <dsp:cNvSpPr/>
      </dsp:nvSpPr>
      <dsp:spPr>
        <a:xfrm>
          <a:off x="1274714" y="4140860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School is not required to follow the advice given</a:t>
          </a:r>
          <a:endParaRPr lang="en-US" sz="1500" kern="1200"/>
        </a:p>
      </dsp:txBody>
      <dsp:txXfrm>
        <a:off x="1274714" y="4140860"/>
        <a:ext cx="5116560" cy="110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66A6F-C234-4944-9E56-1A595A2BCC5C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33D8E-40B1-4C2C-98F8-C85B8AA77E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6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62310" y="0"/>
            <a:ext cx="11507637" cy="560273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1948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2294626"/>
          </a:xfrm>
        </p:spPr>
        <p:txBody>
          <a:bodyPr/>
          <a:lstStyle>
            <a:lvl1pPr algn="l">
              <a:defRPr sz="75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2543175"/>
            <a:ext cx="6072995" cy="3641965"/>
          </a:xfrm>
        </p:spPr>
        <p:txBody>
          <a:bodyPr/>
          <a:lstStyle>
            <a:lvl1pPr marL="0" indent="0">
              <a:tabLst/>
              <a:defRPr sz="8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67438" y="2381250"/>
            <a:ext cx="4097337" cy="245745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74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0" y="0"/>
            <a:ext cx="12192000" cy="5638800"/>
          </a:xfrm>
        </p:spPr>
        <p:txBody>
          <a:bodyPr/>
          <a:lstStyle>
            <a:lvl1pPr>
              <a:buNone/>
              <a:defRPr baseline="0"/>
            </a:lvl1pPr>
            <a:lvl2pPr marL="0" indent="0" defTabSz="12001500">
              <a:tabLst/>
              <a:defRPr/>
            </a:lvl2pPr>
            <a:lvl3pPr marL="0" indent="0" defTabSz="12001500">
              <a:tabLst/>
              <a:defRPr/>
            </a:lvl3pPr>
            <a:lvl4pPr marL="0" indent="0" defTabSz="12001500">
              <a:tabLst/>
              <a:defRPr/>
            </a:lvl4pPr>
            <a:lvl5pPr marL="0" indent="0" defTabSz="12001500">
              <a:tabLst/>
              <a:defRPr/>
            </a:lvl5pPr>
          </a:lstStyle>
          <a:p>
            <a:pPr lvl="0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93769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ver picture -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7021513" cy="6857999"/>
          </a:xfrm>
        </p:spPr>
        <p:txBody>
          <a:bodyPr/>
          <a:lstStyle>
            <a:lvl1pPr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picture after adding text, resize picture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7246938" y="1"/>
            <a:ext cx="4945062" cy="6858000"/>
          </a:xfrm>
        </p:spPr>
        <p:txBody>
          <a:bodyPr/>
          <a:lstStyle>
            <a:lvl1pPr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and format text – then resize</a:t>
            </a:r>
          </a:p>
        </p:txBody>
      </p:sp>
    </p:spTree>
    <p:extLst>
      <p:ext uri="{BB962C8B-B14F-4D97-AF65-F5344CB8AC3E}">
        <p14:creationId xmlns:p14="http://schemas.microsoft.com/office/powerpoint/2010/main" val="3368814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4360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9790" y="2197100"/>
            <a:ext cx="11065933" cy="974725"/>
          </a:xfrm>
        </p:spPr>
        <p:txBody>
          <a:bodyPr/>
          <a:lstStyle>
            <a:lvl1pPr>
              <a:defRPr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First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9790" y="3409948"/>
            <a:ext cx="8199410" cy="3448051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828518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830518" y="1371600"/>
            <a:ext cx="63498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147895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1" y="1323733"/>
            <a:ext cx="12192000" cy="10770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7500"/>
              </a:lnSpc>
            </a:pPr>
            <a:r>
              <a:rPr lang="en-US" sz="10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Contact</a:t>
            </a:r>
            <a:endParaRPr lang="en-US" sz="10000" b="1" dirty="0">
              <a:solidFill>
                <a:srgbClr val="EEC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2543175"/>
            <a:ext cx="12192000" cy="733425"/>
          </a:xfrm>
        </p:spPr>
        <p:txBody>
          <a:bodyPr/>
          <a:lstStyle>
            <a:lvl1pPr marL="457200" indent="0">
              <a:tabLst/>
              <a:defRPr sz="4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3276600"/>
            <a:ext cx="12192000" cy="2000250"/>
          </a:xfrm>
        </p:spPr>
        <p:txBody>
          <a:bodyPr/>
          <a:lstStyle>
            <a:lvl1pPr marL="457200" indent="0">
              <a:tabLst/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Email</a:t>
            </a:r>
          </a:p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21376667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524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9791" y="140839"/>
            <a:ext cx="11065933" cy="1946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Main point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91" y="2346385"/>
            <a:ext cx="11065933" cy="3830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8084" y="5285702"/>
            <a:ext cx="1327640" cy="1327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2B85B3-8FE7-44DB-A723-32B01BC230B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81332" y="5440671"/>
            <a:ext cx="1969695" cy="101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33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858500" rtl="0" eaLnBrk="1" latinLnBrk="0" hangingPunct="1">
        <a:lnSpc>
          <a:spcPct val="90000"/>
        </a:lnSpc>
        <a:spcBef>
          <a:spcPts val="1000"/>
        </a:spcBef>
        <a:buFont typeface="Tahoma" panose="020B0604030504040204" pitchFamily="34" charset="0"/>
        <a:buChar char=" "/>
        <a:tabLst>
          <a:tab pos="57150" algn="l"/>
        </a:tabLst>
        <a:defRPr sz="7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lnSpc>
          <a:spcPct val="90000"/>
        </a:lnSpc>
        <a:spcBef>
          <a:spcPts val="500"/>
        </a:spcBef>
        <a:buFont typeface="Tahoma" panose="020B0604030504040204" pitchFamily="34" charset="0"/>
        <a:buChar char=" "/>
        <a:tabLst/>
        <a:defRPr sz="48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57150" indent="-57150" algn="l" defTabSz="914400" rtl="0" eaLnBrk="1" latinLnBrk="0" hangingPunct="1">
        <a:lnSpc>
          <a:spcPct val="90000"/>
        </a:lnSpc>
        <a:spcBef>
          <a:spcPts val="500"/>
        </a:spcBef>
        <a:buFont typeface="Tahoma" panose="020B0604030504040204" pitchFamily="34" charset="0"/>
        <a:buChar char=" 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pacelegal@osba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pacelegal@osba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BDB6-E190-4ADA-AD22-263B59D4C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1070" y="2307691"/>
            <a:ext cx="5428551" cy="131245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BEBEB"/>
                </a:solidFill>
              </a:rPr>
              <a:t>PACE and OSBA Legal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3EBE7-1CD8-40AD-984C-8C6249A54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5060" y="4242873"/>
            <a:ext cx="5428551" cy="16223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Haley Percell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OSBA Chief legal counsel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Oregon School Boards Association  </a:t>
            </a:r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grpSp>
        <p:nvGrpSpPr>
          <p:cNvPr id="22" name="Group 16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23335" y="396836"/>
            <a:ext cx="4992157" cy="6058999"/>
            <a:chOff x="6776508" y="396836"/>
            <a:chExt cx="4992157" cy="60589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B04DF8EE-6FD3-4586-B92D-1E3B3F2EF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764" y="1665878"/>
            <a:ext cx="3526244" cy="352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535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6766EB-7D09-44A2-ABDB-C2674BD6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EBEBEB"/>
                </a:solidFill>
              </a:rPr>
              <a:t>Waiver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6D66E-B742-44DF-B8A5-68042F083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Liability waivers, permission slips and facility use agreements—We have forms!</a:t>
            </a:r>
          </a:p>
        </p:txBody>
      </p:sp>
    </p:spTree>
    <p:extLst>
      <p:ext uri="{BB962C8B-B14F-4D97-AF65-F5344CB8AC3E}">
        <p14:creationId xmlns:p14="http://schemas.microsoft.com/office/powerpoint/2010/main" val="3750456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2760-3AC9-4BC1-88E5-21AFFC95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the PACE Legal Services/</a:t>
            </a:r>
            <a:r>
              <a:rPr lang="en-US" dirty="0" err="1"/>
              <a:t>Preloss</a:t>
            </a:r>
            <a:r>
              <a:rPr lang="en-US" dirty="0"/>
              <a:t> Attorneys not give legal advice to agents?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BF397-E5DE-4300-A639-B591924A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Attorney-Client privilege—Agent’s are not our clients</a:t>
            </a:r>
          </a:p>
          <a:p>
            <a:r>
              <a:rPr lang="en-US" dirty="0"/>
              <a:t>If we copy agents on our emails, we may waive attorney-client privilege</a:t>
            </a:r>
          </a:p>
          <a:p>
            <a:r>
              <a:rPr lang="en-US" dirty="0"/>
              <a:t>Our emails could be used against the member if the member does not follow our advice</a:t>
            </a:r>
          </a:p>
          <a:p>
            <a:r>
              <a:rPr lang="en-US" dirty="0"/>
              <a:t>Public records</a:t>
            </a:r>
          </a:p>
          <a:p>
            <a:r>
              <a:rPr lang="en-US" dirty="0"/>
              <a:t>Do you want to be a witness in a claim?</a:t>
            </a:r>
          </a:p>
          <a:p>
            <a:r>
              <a:rPr lang="en-US" dirty="0"/>
              <a:t>Do you want your emails subject to public records requests?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7B1A-5993-025D-6E7F-14512997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Attorney Engagement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4D0E3-CE35-FF59-6BE0-2C0BC68D0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sent out an attorney limited engagement letter in the renewal packet</a:t>
            </a:r>
          </a:p>
          <a:p>
            <a:r>
              <a:rPr lang="en-US" dirty="0"/>
              <a:t>Solidify attorney-client relationship to protect the attorney-client communications from public record requests and other requests</a:t>
            </a:r>
          </a:p>
          <a:p>
            <a:r>
              <a:rPr lang="en-US" dirty="0"/>
              <a:t>Clearly set out expectations of the relationship between OSBA attorneys and the PACE member</a:t>
            </a:r>
          </a:p>
          <a:p>
            <a:r>
              <a:rPr lang="en-US" dirty="0"/>
              <a:t>School must sign and return before July 1, or may not be able to receive legal services from OSBA attorneys</a:t>
            </a:r>
          </a:p>
        </p:txBody>
      </p:sp>
    </p:spTree>
    <p:extLst>
      <p:ext uri="{BB962C8B-B14F-4D97-AF65-F5344CB8AC3E}">
        <p14:creationId xmlns:p14="http://schemas.microsoft.com/office/powerpoint/2010/main" val="226803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A6F6-C62E-4B24-8A19-A31364688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5061" y="2038369"/>
            <a:ext cx="5428551" cy="31537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 dirty="0">
                <a:solidFill>
                  <a:srgbClr val="EBEBEB"/>
                </a:solidFill>
              </a:rPr>
              <a:t>PACE Legal Services</a:t>
            </a:r>
            <a:br>
              <a:rPr lang="en-US" sz="3800" dirty="0">
                <a:solidFill>
                  <a:srgbClr val="EBEBEB"/>
                </a:solidFill>
              </a:rPr>
            </a:br>
            <a:r>
              <a:rPr lang="en-US" sz="3800" dirty="0">
                <a:solidFill>
                  <a:srgbClr val="EBEBEB"/>
                </a:solidFill>
                <a:hlinkClick r:id="rId2"/>
              </a:rPr>
              <a:t>pacelegal@osba.org</a:t>
            </a:r>
            <a:r>
              <a:rPr lang="en-US" sz="3800" dirty="0">
                <a:solidFill>
                  <a:srgbClr val="EBEBEB"/>
                </a:solidFill>
              </a:rPr>
              <a:t> </a:t>
            </a:r>
            <a:br>
              <a:rPr lang="en-US" sz="3800" dirty="0">
                <a:solidFill>
                  <a:srgbClr val="EBEBEB"/>
                </a:solidFill>
              </a:rPr>
            </a:br>
            <a:br>
              <a:rPr lang="en-US" sz="3800" dirty="0">
                <a:solidFill>
                  <a:srgbClr val="EBEBEB"/>
                </a:solidFill>
              </a:rPr>
            </a:br>
            <a:endParaRPr lang="en-US" sz="3800" dirty="0">
              <a:solidFill>
                <a:srgbClr val="EBEBE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0C61C-84DA-49E8-AE66-71200A060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5061" y="4591665"/>
            <a:ext cx="5428551" cy="162232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23335" y="396836"/>
            <a:ext cx="4992157" cy="6058999"/>
            <a:chOff x="6776508" y="396836"/>
            <a:chExt cx="4992157" cy="605899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7" name="Graphic 6" descr="Email">
            <a:extLst>
              <a:ext uri="{FF2B5EF4-FFF2-40B4-BE49-F238E27FC236}">
                <a16:creationId xmlns:a16="http://schemas.microsoft.com/office/drawing/2014/main" id="{3BE3FCA3-483B-4BE2-99D2-4D5A501E6C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9764" y="1665878"/>
            <a:ext cx="3526244" cy="352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6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54C206-2D7B-4162-A93E-2EEC0AF66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What Does PACE/OSBA Legal Services Do?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4A60AA-7706-422B-ADC9-C95298915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99437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255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A6F6-C62E-4B24-8A19-A31364688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7145" y="1241266"/>
            <a:ext cx="4535926" cy="1622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EBEBEB"/>
                </a:solidFill>
              </a:rPr>
              <a:t>PACE Legal Services</a:t>
            </a:r>
            <a:br>
              <a:rPr lang="en-US" sz="3200" dirty="0">
                <a:solidFill>
                  <a:srgbClr val="EBEBEB"/>
                </a:solidFill>
              </a:rPr>
            </a:br>
            <a:r>
              <a:rPr lang="en-US" sz="3200" dirty="0">
                <a:solidFill>
                  <a:srgbClr val="EBEBEB"/>
                </a:solidFill>
                <a:hlinkClick r:id="rId2"/>
              </a:rPr>
              <a:t>pacelegal@osba.org</a:t>
            </a:r>
            <a:r>
              <a:rPr lang="en-US" sz="3200" dirty="0">
                <a:solidFill>
                  <a:srgbClr val="EBEBEB"/>
                </a:solidFill>
              </a:rPr>
              <a:t> </a:t>
            </a:r>
            <a:br>
              <a:rPr lang="en-US" sz="2200" dirty="0">
                <a:solidFill>
                  <a:srgbClr val="EBEBEB"/>
                </a:solidFill>
              </a:rPr>
            </a:br>
            <a:br>
              <a:rPr lang="en-US" sz="2200" dirty="0">
                <a:solidFill>
                  <a:srgbClr val="EBEBEB"/>
                </a:solidFill>
              </a:rPr>
            </a:br>
            <a:endParaRPr lang="en-US" sz="2200" dirty="0">
              <a:solidFill>
                <a:srgbClr val="EBEBE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0C61C-84DA-49E8-AE66-71200A060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7145" y="2538473"/>
            <a:ext cx="4535926" cy="3489465"/>
          </a:xfrm>
        </p:spPr>
        <p:txBody>
          <a:bodyPr>
            <a:noAutofit/>
          </a:bodyPr>
          <a:lstStyle/>
          <a:p>
            <a:r>
              <a:rPr lang="en-US" sz="3200" dirty="0"/>
              <a:t>Haley Percell</a:t>
            </a:r>
            <a:br>
              <a:rPr lang="en-US" sz="3200" dirty="0"/>
            </a:br>
            <a:r>
              <a:rPr lang="en-US" sz="3200" dirty="0"/>
              <a:t>Tonyia Brady</a:t>
            </a:r>
            <a:br>
              <a:rPr lang="en-US" sz="3200" dirty="0"/>
            </a:br>
            <a:r>
              <a:rPr lang="en-US" sz="3200" dirty="0"/>
              <a:t>Callen Sterling</a:t>
            </a:r>
          </a:p>
          <a:p>
            <a:r>
              <a:rPr lang="en-US" sz="3200" dirty="0"/>
              <a:t>Brian Kernan</a:t>
            </a:r>
          </a:p>
          <a:p>
            <a:r>
              <a:rPr lang="en-US" sz="3200" dirty="0"/>
              <a:t>Therese Holmstrom</a:t>
            </a:r>
            <a:br>
              <a:rPr lang="en-US" sz="3200" dirty="0"/>
            </a:br>
            <a:r>
              <a:rPr lang="en-US" sz="3200" dirty="0"/>
              <a:t>Michael Miller</a:t>
            </a:r>
            <a:br>
              <a:rPr lang="en-US" sz="3200" dirty="0"/>
            </a:br>
            <a:r>
              <a:rPr lang="en-US" sz="3200" dirty="0"/>
              <a:t>Amy Williams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2D86BB-893F-471B-AD66-50E01777C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1E3F80D-79C6-468A-83E4-3FEA58556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09504C1-96CE-44B4-8DF0-613CF9D1DA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F299836-4C10-4395-B386-C0FA537C4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7" name="Graphic 6" descr="Email">
            <a:extLst>
              <a:ext uri="{FF2B5EF4-FFF2-40B4-BE49-F238E27FC236}">
                <a16:creationId xmlns:a16="http://schemas.microsoft.com/office/drawing/2014/main" id="{3BE3FCA3-483B-4BE2-99D2-4D5A501E6C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7252" y="1114621"/>
            <a:ext cx="4628758" cy="462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7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C5D38E-F828-4EC4-BCAC-FD3BE4E61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What Does PACE Legal Services Not Do?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3ABD9EB4-635D-4E61-A17B-942A226D3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130320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5441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6766EB-7D09-44A2-ABDB-C2674BD6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 sz="2500">
                <a:solidFill>
                  <a:srgbClr val="EBEBEB"/>
                </a:solidFill>
              </a:rPr>
              <a:t>What must schools report to PACE Legal Services/Preloss?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287829-0834-461F-A7FD-C2F63BF68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48890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61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6766EB-7D09-44A2-ABDB-C2674BD6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 sz="3300">
                <a:solidFill>
                  <a:srgbClr val="EBEBEB"/>
                </a:solidFill>
              </a:rPr>
              <a:t>How does a school get their employment termination deductible waived?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3F7BCA-2FC2-481F-9009-276655735E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0666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766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E06C5-D55E-49A6-8D57-203064B7AF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Preloss</a:t>
            </a:r>
            <a:r>
              <a:rPr lang="en-US" dirty="0"/>
              <a:t> Topics</a:t>
            </a:r>
            <a:br>
              <a:rPr lang="en-US" dirty="0"/>
            </a:br>
            <a:r>
              <a:rPr lang="en-US" dirty="0"/>
              <a:t>(other than termination)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E245B-B49F-4545-8436-8AFDFAD39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8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18D7-D5F8-49C3-B63D-BD43D3893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649" y="857948"/>
            <a:ext cx="9890701" cy="7069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EBEBEB"/>
                </a:solidFill>
              </a:rPr>
              <a:t>SB 155/Sexual Conduct Background Checks</a:t>
            </a:r>
          </a:p>
        </p:txBody>
      </p:sp>
      <p:pic>
        <p:nvPicPr>
          <p:cNvPr id="7" name="Content Placeholder 6" descr="Fingerprint with solid fill">
            <a:extLst>
              <a:ext uri="{FF2B5EF4-FFF2-40B4-BE49-F238E27FC236}">
                <a16:creationId xmlns:a16="http://schemas.microsoft.com/office/drawing/2014/main" id="{925655F0-E73D-4168-B12F-CC9DAA6A7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63738" y="3155441"/>
            <a:ext cx="2137647" cy="213764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2580A08-5509-4BFC-BDDE-4A85AA9F8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4866" y="1845129"/>
            <a:ext cx="7216346" cy="4620985"/>
          </a:xfrm>
        </p:spPr>
        <p:txBody>
          <a:bodyPr anchor="ctr">
            <a:normAutofit/>
          </a:bodyPr>
          <a:lstStyle/>
          <a:p>
            <a:r>
              <a:rPr lang="en-US" dirty="0"/>
              <a:t>Applies to employees, volunteers, agents, contractors and employees of contractors who have “direct, unsupervised contact with students” </a:t>
            </a:r>
          </a:p>
          <a:p>
            <a:r>
              <a:rPr lang="en-US" dirty="0"/>
              <a:t>“Direct unsupervised contact” means contact with student that provides and opportunity and probability for personal communication or touch when not under direct supervision</a:t>
            </a:r>
          </a:p>
          <a:p>
            <a:r>
              <a:rPr lang="en-US" dirty="0"/>
              <a:t>When in doubt, require a fingerprint-based criminal background check</a:t>
            </a:r>
          </a:p>
        </p:txBody>
      </p:sp>
    </p:spTree>
    <p:extLst>
      <p:ext uri="{BB962C8B-B14F-4D97-AF65-F5344CB8AC3E}">
        <p14:creationId xmlns:p14="http://schemas.microsoft.com/office/powerpoint/2010/main" val="154359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6766EB-7D09-44A2-ABDB-C2674BD6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Contract Reviews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6D66E-B742-44DF-B8A5-68042F083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Disclaimer Language: As a PACE service, I am only able to review this contract for the defense and indemnification, insurance, Covid-19 provisions (liability, termination and force majeure) and choice of law provisions. If the contract provides for any service which gives a third-party contact with students, I can also suggest language regarding criminal background checks, child abuse training, mandatory reporting, and compliance with District policies and procedures.  Because I am only reviewing the contract provisions that may impact PACE, it is advisable that you have your general counsel review this contract as well. </a:t>
            </a:r>
          </a:p>
        </p:txBody>
      </p:sp>
    </p:spTree>
    <p:extLst>
      <p:ext uri="{BB962C8B-B14F-4D97-AF65-F5344CB8AC3E}">
        <p14:creationId xmlns:p14="http://schemas.microsoft.com/office/powerpoint/2010/main" val="3913255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SBA Impact - blue logo">
  <a:themeElements>
    <a:clrScheme name="Blue with yellow">
      <a:dk1>
        <a:srgbClr val="000000"/>
      </a:dk1>
      <a:lt1>
        <a:srgbClr val="ECECEC"/>
      </a:lt1>
      <a:dk2>
        <a:srgbClr val="015A9C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EECE30"/>
      </a:accent5>
      <a:accent6>
        <a:srgbClr val="548235"/>
      </a:accent6>
      <a:hlink>
        <a:srgbClr val="5F5F5F"/>
      </a:hlink>
      <a:folHlink>
        <a:srgbClr val="919191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 -OSBAPACE powerpoint template.potx" id="{7704D663-0595-40C4-994E-46C77FADB3F9}" vid="{3A41F034-EBBD-491F-A4FD-46956D3F557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653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Wingdings 3</vt:lpstr>
      <vt:lpstr>Ion Boardroom</vt:lpstr>
      <vt:lpstr>OSBA Impact - blue logo</vt:lpstr>
      <vt:lpstr>PACE and OSBA Legal Services</vt:lpstr>
      <vt:lpstr>What Does PACE/OSBA Legal Services Do?</vt:lpstr>
      <vt:lpstr>PACE Legal Services pacelegal@osba.org   </vt:lpstr>
      <vt:lpstr>What Does PACE Legal Services Not Do?</vt:lpstr>
      <vt:lpstr>What must schools report to PACE Legal Services/Preloss?</vt:lpstr>
      <vt:lpstr>How does a school get their employment termination deductible waived?</vt:lpstr>
      <vt:lpstr>Common Preloss Topics (other than termination)</vt:lpstr>
      <vt:lpstr>SB 155/Sexual Conduct Background Checks</vt:lpstr>
      <vt:lpstr>Contract Reviews </vt:lpstr>
      <vt:lpstr>Waiver Forms</vt:lpstr>
      <vt:lpstr>Why do the PACE Legal Services/Preloss Attorneys not give legal advice to agents?</vt:lpstr>
      <vt:lpstr>Attorney Engagement Letter</vt:lpstr>
      <vt:lpstr>PACE Legal Services pacelegal@osba.org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Allegations of Inappropriate Behavior Between Staff and Students</dc:title>
  <dc:creator>Haley Percell</dc:creator>
  <cp:lastModifiedBy>Haley Percell</cp:lastModifiedBy>
  <cp:revision>125</cp:revision>
  <dcterms:created xsi:type="dcterms:W3CDTF">2021-01-21T19:30:37Z</dcterms:created>
  <dcterms:modified xsi:type="dcterms:W3CDTF">2023-04-18T00:40:37Z</dcterms:modified>
</cp:coreProperties>
</file>