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handoutMasterIdLst>
    <p:handoutMasterId r:id="rId46"/>
  </p:handoutMasterIdLst>
  <p:sldIdLst>
    <p:sldId id="333" r:id="rId6"/>
    <p:sldId id="492" r:id="rId7"/>
    <p:sldId id="438" r:id="rId8"/>
    <p:sldId id="494" r:id="rId9"/>
    <p:sldId id="443" r:id="rId10"/>
    <p:sldId id="380" r:id="rId11"/>
    <p:sldId id="283" r:id="rId12"/>
    <p:sldId id="479" r:id="rId13"/>
    <p:sldId id="491" r:id="rId14"/>
    <p:sldId id="466" r:id="rId15"/>
    <p:sldId id="447" r:id="rId16"/>
    <p:sldId id="470" r:id="rId17"/>
    <p:sldId id="482" r:id="rId18"/>
    <p:sldId id="471" r:id="rId19"/>
    <p:sldId id="473" r:id="rId20"/>
    <p:sldId id="474" r:id="rId21"/>
    <p:sldId id="469" r:id="rId22"/>
    <p:sldId id="452" r:id="rId23"/>
    <p:sldId id="456" r:id="rId24"/>
    <p:sldId id="475" r:id="rId25"/>
    <p:sldId id="476" r:id="rId26"/>
    <p:sldId id="477" r:id="rId27"/>
    <p:sldId id="478" r:id="rId28"/>
    <p:sldId id="440" r:id="rId29"/>
    <p:sldId id="442" r:id="rId30"/>
    <p:sldId id="453" r:id="rId31"/>
    <p:sldId id="493" r:id="rId32"/>
    <p:sldId id="446" r:id="rId33"/>
    <p:sldId id="467" r:id="rId34"/>
    <p:sldId id="483" r:id="rId35"/>
    <p:sldId id="484" r:id="rId36"/>
    <p:sldId id="486" r:id="rId37"/>
    <p:sldId id="485" r:id="rId38"/>
    <p:sldId id="487" r:id="rId39"/>
    <p:sldId id="488" r:id="rId40"/>
    <p:sldId id="489" r:id="rId41"/>
    <p:sldId id="490" r:id="rId42"/>
    <p:sldId id="459" r:id="rId43"/>
    <p:sldId id="46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sman, James K." initials="CJK" lastIdx="2" clrIdx="0">
    <p:extLst>
      <p:ext uri="{19B8F6BF-5375-455C-9EA6-DF929625EA0E}">
        <p15:presenceInfo xmlns:p15="http://schemas.microsoft.com/office/powerpoint/2012/main" userId="S-1-5-21-286082078-1846086494-1233803906-178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B"/>
    <a:srgbClr val="99BCE4"/>
    <a:srgbClr val="495B7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2472" autoAdjust="0"/>
  </p:normalViewPr>
  <p:slideViewPr>
    <p:cSldViewPr snapToGrid="0" showGuides="1">
      <p:cViewPr varScale="1">
        <p:scale>
          <a:sx n="63" d="100"/>
          <a:sy n="63" d="100"/>
        </p:scale>
        <p:origin x="760" y="64"/>
      </p:cViewPr>
      <p:guideLst>
        <p:guide orient="horz" pos="117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7" d="100"/>
          <a:sy n="47" d="100"/>
        </p:scale>
        <p:origin x="27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74748-1477-4810-B05C-5F00B79DF9B6}" type="doc">
      <dgm:prSet loTypeId="urn:microsoft.com/office/officeart/2005/8/layout/hProcess9" loCatId="process" qsTypeId="urn:microsoft.com/office/officeart/2005/8/quickstyle/simple1" qsCatId="simple" csTypeId="urn:microsoft.com/office/officeart/2005/8/colors/colorful5" csCatId="colorful" phldr="1"/>
      <dgm:spPr/>
    </dgm:pt>
    <dgm:pt modelId="{C6307F77-1300-4C94-B03B-6FF7E2352A63}">
      <dgm:prSet phldrT="[Text]" custT="1"/>
      <dgm:spPr/>
      <dgm:t>
        <a:bodyPr/>
        <a:lstStyle/>
        <a:p>
          <a:r>
            <a:rPr lang="en-US" sz="2400" dirty="0"/>
            <a:t>1: Find out the Facts </a:t>
          </a:r>
        </a:p>
      </dgm:t>
    </dgm:pt>
    <dgm:pt modelId="{39CDBD8D-B2EF-492D-B713-759449A722C8}" type="parTrans" cxnId="{CEF1CB94-F385-44FF-BFD7-0A31F480EEB1}">
      <dgm:prSet/>
      <dgm:spPr/>
      <dgm:t>
        <a:bodyPr/>
        <a:lstStyle/>
        <a:p>
          <a:endParaRPr lang="en-US"/>
        </a:p>
      </dgm:t>
    </dgm:pt>
    <dgm:pt modelId="{5D04183C-671A-41CA-9B56-32EEF602E607}" type="sibTrans" cxnId="{CEF1CB94-F385-44FF-BFD7-0A31F480EEB1}">
      <dgm:prSet/>
      <dgm:spPr/>
      <dgm:t>
        <a:bodyPr/>
        <a:lstStyle/>
        <a:p>
          <a:endParaRPr lang="en-US"/>
        </a:p>
      </dgm:t>
    </dgm:pt>
    <dgm:pt modelId="{E06DFBA6-B429-4891-B279-382C0D9C6B14}">
      <dgm:prSet phldrT="[Text]" custT="1"/>
      <dgm:spPr/>
      <dgm:t>
        <a:bodyPr/>
        <a:lstStyle/>
        <a:p>
          <a:r>
            <a:rPr lang="en-US" sz="1800" dirty="0"/>
            <a:t>2: Interactive Process </a:t>
          </a:r>
        </a:p>
      </dgm:t>
    </dgm:pt>
    <dgm:pt modelId="{0A3BB9B0-C95E-458A-8D37-F8B2B7040CF8}" type="parTrans" cxnId="{F8637F42-2B62-4DD1-95A1-C8F78EFAD55A}">
      <dgm:prSet/>
      <dgm:spPr/>
      <dgm:t>
        <a:bodyPr/>
        <a:lstStyle/>
        <a:p>
          <a:endParaRPr lang="en-US"/>
        </a:p>
      </dgm:t>
    </dgm:pt>
    <dgm:pt modelId="{CEA49D18-3CF8-4DE3-9FA5-7DA4A15AA9D6}" type="sibTrans" cxnId="{F8637F42-2B62-4DD1-95A1-C8F78EFAD55A}">
      <dgm:prSet/>
      <dgm:spPr/>
      <dgm:t>
        <a:bodyPr/>
        <a:lstStyle/>
        <a:p>
          <a:endParaRPr lang="en-US"/>
        </a:p>
      </dgm:t>
    </dgm:pt>
    <dgm:pt modelId="{4D34959C-AADE-424A-94C4-C52271358135}">
      <dgm:prSet phldrT="[Text]"/>
      <dgm:spPr/>
      <dgm:t>
        <a:bodyPr/>
        <a:lstStyle/>
        <a:p>
          <a:r>
            <a:rPr lang="en-US" dirty="0"/>
            <a:t>3: In-person Essential? </a:t>
          </a:r>
        </a:p>
      </dgm:t>
    </dgm:pt>
    <dgm:pt modelId="{BD8B0105-2541-4813-933F-E6DE7F874693}" type="parTrans" cxnId="{BE1179CC-61F5-4417-8BFD-6757986E6F28}">
      <dgm:prSet/>
      <dgm:spPr/>
      <dgm:t>
        <a:bodyPr/>
        <a:lstStyle/>
        <a:p>
          <a:endParaRPr lang="en-US"/>
        </a:p>
      </dgm:t>
    </dgm:pt>
    <dgm:pt modelId="{06F895FD-2A87-4327-9CF8-E5645783D43C}" type="sibTrans" cxnId="{BE1179CC-61F5-4417-8BFD-6757986E6F28}">
      <dgm:prSet/>
      <dgm:spPr/>
      <dgm:t>
        <a:bodyPr/>
        <a:lstStyle/>
        <a:p>
          <a:endParaRPr lang="en-US"/>
        </a:p>
      </dgm:t>
    </dgm:pt>
    <dgm:pt modelId="{9B19785B-1D2B-44B9-9F7F-BDA31EF5FA85}">
      <dgm:prSet phldrT="[Text]" custT="1"/>
      <dgm:spPr/>
      <dgm:t>
        <a:bodyPr/>
        <a:lstStyle/>
        <a:p>
          <a:r>
            <a:rPr lang="en-US" sz="1800" dirty="0"/>
            <a:t>Anxiety diagnosis</a:t>
          </a:r>
        </a:p>
      </dgm:t>
    </dgm:pt>
    <dgm:pt modelId="{8A5F4255-3EC5-41CC-9F37-512C73D9B3AD}" type="parTrans" cxnId="{192296D0-7503-4DD2-A796-53B1912234F3}">
      <dgm:prSet/>
      <dgm:spPr/>
      <dgm:t>
        <a:bodyPr/>
        <a:lstStyle/>
        <a:p>
          <a:endParaRPr lang="en-US"/>
        </a:p>
      </dgm:t>
    </dgm:pt>
    <dgm:pt modelId="{D4B16CD1-E205-495E-ADC0-CD03E1075F1E}" type="sibTrans" cxnId="{192296D0-7503-4DD2-A796-53B1912234F3}">
      <dgm:prSet/>
      <dgm:spPr/>
      <dgm:t>
        <a:bodyPr/>
        <a:lstStyle/>
        <a:p>
          <a:endParaRPr lang="en-US"/>
        </a:p>
      </dgm:t>
    </dgm:pt>
    <dgm:pt modelId="{8A3F2239-AF6C-444D-AE23-FF82BFDA7D07}">
      <dgm:prSet phldrT="[Text]" custT="1"/>
      <dgm:spPr/>
      <dgm:t>
        <a:bodyPr/>
        <a:lstStyle/>
        <a:p>
          <a:r>
            <a:rPr lang="en-US" sz="1800" dirty="0"/>
            <a:t>Toby would like to work from home permanently</a:t>
          </a:r>
        </a:p>
      </dgm:t>
    </dgm:pt>
    <dgm:pt modelId="{2D789FED-7CB3-4027-89B1-C3A950869E7D}" type="parTrans" cxnId="{368DBD7A-D0B3-4624-8700-E775605ADF01}">
      <dgm:prSet/>
      <dgm:spPr/>
      <dgm:t>
        <a:bodyPr/>
        <a:lstStyle/>
        <a:p>
          <a:endParaRPr lang="en-US"/>
        </a:p>
      </dgm:t>
    </dgm:pt>
    <dgm:pt modelId="{F82489B8-6DEB-434E-AE0C-A9605C922CC6}" type="sibTrans" cxnId="{368DBD7A-D0B3-4624-8700-E775605ADF01}">
      <dgm:prSet/>
      <dgm:spPr/>
      <dgm:t>
        <a:bodyPr/>
        <a:lstStyle/>
        <a:p>
          <a:endParaRPr lang="en-US"/>
        </a:p>
      </dgm:t>
    </dgm:pt>
    <dgm:pt modelId="{3B27BD9B-E3D7-445C-B7CD-3A39D9473989}">
      <dgm:prSet phldrT="[Text]" custT="1"/>
      <dgm:spPr/>
      <dgm:t>
        <a:bodyPr/>
        <a:lstStyle/>
        <a:p>
          <a:r>
            <a:rPr lang="en-US" sz="1800" dirty="0"/>
            <a:t>This would help Toby not be as anxious and uncomfortable </a:t>
          </a:r>
        </a:p>
      </dgm:t>
    </dgm:pt>
    <dgm:pt modelId="{8B61B76A-9B62-49D2-BC37-35959E861720}" type="parTrans" cxnId="{2D62C127-8AEC-4893-B1AE-0F7B2063436F}">
      <dgm:prSet/>
      <dgm:spPr/>
      <dgm:t>
        <a:bodyPr/>
        <a:lstStyle/>
        <a:p>
          <a:endParaRPr lang="en-US"/>
        </a:p>
      </dgm:t>
    </dgm:pt>
    <dgm:pt modelId="{0EA93175-6B27-46A1-A314-56E92E18B1FE}" type="sibTrans" cxnId="{2D62C127-8AEC-4893-B1AE-0F7B2063436F}">
      <dgm:prSet/>
      <dgm:spPr/>
      <dgm:t>
        <a:bodyPr/>
        <a:lstStyle/>
        <a:p>
          <a:endParaRPr lang="en-US"/>
        </a:p>
      </dgm:t>
    </dgm:pt>
    <dgm:pt modelId="{9B3600FF-EFAF-43A6-8F7A-E03B41C27B2F}">
      <dgm:prSet phldrT="[Text]" custT="1"/>
      <dgm:spPr/>
      <dgm:t>
        <a:bodyPr/>
        <a:lstStyle/>
        <a:p>
          <a:r>
            <a:rPr lang="en-US" sz="1400" dirty="0"/>
            <a:t>Already have a doctor’s note</a:t>
          </a:r>
        </a:p>
      </dgm:t>
    </dgm:pt>
    <dgm:pt modelId="{B3253D1C-B7B5-4B7E-BF8A-20ACD748BD14}" type="parTrans" cxnId="{5CF9B3DC-510B-44A0-9B57-C0C362A11291}">
      <dgm:prSet/>
      <dgm:spPr/>
      <dgm:t>
        <a:bodyPr/>
        <a:lstStyle/>
        <a:p>
          <a:endParaRPr lang="en-US"/>
        </a:p>
      </dgm:t>
    </dgm:pt>
    <dgm:pt modelId="{57A0F1B6-ACA0-4C93-9F0B-CE7D08950B59}" type="sibTrans" cxnId="{5CF9B3DC-510B-44A0-9B57-C0C362A11291}">
      <dgm:prSet/>
      <dgm:spPr/>
      <dgm:t>
        <a:bodyPr/>
        <a:lstStyle/>
        <a:p>
          <a:endParaRPr lang="en-US"/>
        </a:p>
      </dgm:t>
    </dgm:pt>
    <dgm:pt modelId="{990B1D34-F026-44A6-A88A-B158DF092D38}">
      <dgm:prSet phldrT="[Text]" custT="1"/>
      <dgm:spPr/>
      <dgm:t>
        <a:bodyPr/>
        <a:lstStyle/>
        <a:p>
          <a:r>
            <a:rPr lang="en-US" sz="1400" dirty="0"/>
            <a:t>Dinder Mufflin is prepared to offer 4 weeks of leave as a transition period </a:t>
          </a:r>
        </a:p>
      </dgm:t>
    </dgm:pt>
    <dgm:pt modelId="{9C7A91B5-B1D9-4E73-99F6-7A705BA22798}" type="parTrans" cxnId="{DAA71C38-7031-49A2-AC6E-6011B40BF730}">
      <dgm:prSet/>
      <dgm:spPr/>
      <dgm:t>
        <a:bodyPr/>
        <a:lstStyle/>
        <a:p>
          <a:endParaRPr lang="en-US"/>
        </a:p>
      </dgm:t>
    </dgm:pt>
    <dgm:pt modelId="{59EB921A-76E7-417B-A15B-17278F3C0E3C}" type="sibTrans" cxnId="{DAA71C38-7031-49A2-AC6E-6011B40BF730}">
      <dgm:prSet/>
      <dgm:spPr/>
      <dgm:t>
        <a:bodyPr/>
        <a:lstStyle/>
        <a:p>
          <a:endParaRPr lang="en-US"/>
        </a:p>
      </dgm:t>
    </dgm:pt>
    <dgm:pt modelId="{B9E24E3D-2873-4088-857B-8C864A925041}">
      <dgm:prSet phldrT="[Text]"/>
      <dgm:spPr/>
      <dgm:t>
        <a:bodyPr/>
        <a:lstStyle/>
        <a:p>
          <a:endParaRPr lang="en-US" sz="1400" dirty="0"/>
        </a:p>
      </dgm:t>
    </dgm:pt>
    <dgm:pt modelId="{904B91D5-4A1F-4D50-BBFE-EDAE6B03BC0C}" type="parTrans" cxnId="{493BD118-1672-44D5-A315-4117AE311B73}">
      <dgm:prSet/>
      <dgm:spPr/>
      <dgm:t>
        <a:bodyPr/>
        <a:lstStyle/>
        <a:p>
          <a:endParaRPr lang="en-US"/>
        </a:p>
      </dgm:t>
    </dgm:pt>
    <dgm:pt modelId="{B6FEF95E-DE16-4D22-9E8A-6897D3A798AF}" type="sibTrans" cxnId="{493BD118-1672-44D5-A315-4117AE311B73}">
      <dgm:prSet/>
      <dgm:spPr/>
      <dgm:t>
        <a:bodyPr/>
        <a:lstStyle/>
        <a:p>
          <a:endParaRPr lang="en-US"/>
        </a:p>
      </dgm:t>
    </dgm:pt>
    <dgm:pt modelId="{85531A6A-E94D-4CB0-8EF0-B630DC597B5D}">
      <dgm:prSet phldrT="[Text]" custT="1"/>
      <dgm:spPr/>
      <dgm:t>
        <a:bodyPr/>
        <a:lstStyle/>
        <a:p>
          <a:r>
            <a:rPr lang="en-US" sz="1400" dirty="0"/>
            <a:t>Would having Toby in his own office help ease his anxiety?</a:t>
          </a:r>
        </a:p>
      </dgm:t>
    </dgm:pt>
    <dgm:pt modelId="{8658E257-FAEB-4FEB-AE63-3CF64262329E}" type="parTrans" cxnId="{66246939-1D58-4913-8D42-74DE0DBDACFA}">
      <dgm:prSet/>
      <dgm:spPr/>
      <dgm:t>
        <a:bodyPr/>
        <a:lstStyle/>
        <a:p>
          <a:endParaRPr lang="en-US"/>
        </a:p>
      </dgm:t>
    </dgm:pt>
    <dgm:pt modelId="{47FAF060-C895-4D30-B3ED-AF8E466636DA}" type="sibTrans" cxnId="{66246939-1D58-4913-8D42-74DE0DBDACFA}">
      <dgm:prSet/>
      <dgm:spPr/>
      <dgm:t>
        <a:bodyPr/>
        <a:lstStyle/>
        <a:p>
          <a:endParaRPr lang="en-US"/>
        </a:p>
      </dgm:t>
    </dgm:pt>
    <dgm:pt modelId="{0C1EA02C-6710-454C-8D63-C6006CFC5E91}">
      <dgm:prSet phldrT="[Text]" custT="1"/>
      <dgm:spPr/>
      <dgm:t>
        <a:bodyPr/>
        <a:lstStyle/>
        <a:p>
          <a:r>
            <a:rPr lang="en-US" sz="1400" dirty="0"/>
            <a:t>Would having a split schedule help ease his anxiety? </a:t>
          </a:r>
        </a:p>
      </dgm:t>
    </dgm:pt>
    <dgm:pt modelId="{ECE740B4-826C-49E2-81C7-A3D2A5E42851}" type="parTrans" cxnId="{A5A77E78-67F5-494A-8F95-D38FB7AD67B0}">
      <dgm:prSet/>
      <dgm:spPr/>
      <dgm:t>
        <a:bodyPr/>
        <a:lstStyle/>
        <a:p>
          <a:endParaRPr lang="en-US"/>
        </a:p>
      </dgm:t>
    </dgm:pt>
    <dgm:pt modelId="{E8CC0960-A04B-40B7-AB6C-968D5B36D037}" type="sibTrans" cxnId="{A5A77E78-67F5-494A-8F95-D38FB7AD67B0}">
      <dgm:prSet/>
      <dgm:spPr/>
      <dgm:t>
        <a:bodyPr/>
        <a:lstStyle/>
        <a:p>
          <a:endParaRPr lang="en-US"/>
        </a:p>
      </dgm:t>
    </dgm:pt>
    <dgm:pt modelId="{BD1544F2-3AFF-4AB0-811F-75AC67AECE96}">
      <dgm:prSet phldrT="[Text]"/>
      <dgm:spPr/>
      <dgm:t>
        <a:bodyPr/>
        <a:lstStyle/>
        <a:p>
          <a:r>
            <a:rPr lang="en-US" dirty="0"/>
            <a:t>David Malice wants managers in the building for morale and to set a good example to other employees</a:t>
          </a:r>
        </a:p>
      </dgm:t>
    </dgm:pt>
    <dgm:pt modelId="{9E53BC17-7CB3-411E-8B0F-DFFE3E57C03F}" type="parTrans" cxnId="{A462EF11-F5F3-44C0-B0FD-ADDF2F174043}">
      <dgm:prSet/>
      <dgm:spPr/>
      <dgm:t>
        <a:bodyPr/>
        <a:lstStyle/>
        <a:p>
          <a:endParaRPr lang="en-US"/>
        </a:p>
      </dgm:t>
    </dgm:pt>
    <dgm:pt modelId="{7AB3918A-A667-4F8A-9254-390086EA3D2A}" type="sibTrans" cxnId="{A462EF11-F5F3-44C0-B0FD-ADDF2F174043}">
      <dgm:prSet/>
      <dgm:spPr/>
      <dgm:t>
        <a:bodyPr/>
        <a:lstStyle/>
        <a:p>
          <a:endParaRPr lang="en-US"/>
        </a:p>
      </dgm:t>
    </dgm:pt>
    <dgm:pt modelId="{12C1850F-D49C-4425-BB6D-FBFC70FFE62F}">
      <dgm:prSet phldrT="[Text]"/>
      <dgm:spPr/>
      <dgm:t>
        <a:bodyPr/>
        <a:lstStyle/>
        <a:p>
          <a:r>
            <a:rPr lang="en-US" dirty="0"/>
            <a:t>Is Toby on a team? </a:t>
          </a:r>
        </a:p>
      </dgm:t>
    </dgm:pt>
    <dgm:pt modelId="{9EF79681-9501-4371-A96D-8359C4E7A9D4}" type="parTrans" cxnId="{61408E74-0D93-4B80-816F-20EDE5E362E7}">
      <dgm:prSet/>
      <dgm:spPr/>
      <dgm:t>
        <a:bodyPr/>
        <a:lstStyle/>
        <a:p>
          <a:endParaRPr lang="en-US"/>
        </a:p>
      </dgm:t>
    </dgm:pt>
    <dgm:pt modelId="{E5A0241C-5FAD-4C20-862F-41D9AFEE76F8}" type="sibTrans" cxnId="{61408E74-0D93-4B80-816F-20EDE5E362E7}">
      <dgm:prSet/>
      <dgm:spPr/>
      <dgm:t>
        <a:bodyPr/>
        <a:lstStyle/>
        <a:p>
          <a:endParaRPr lang="en-US"/>
        </a:p>
      </dgm:t>
    </dgm:pt>
    <dgm:pt modelId="{28091F1A-12E4-4A70-A59B-688D25F21650}">
      <dgm:prSet phldrT="[Text]"/>
      <dgm:spPr/>
      <dgm:t>
        <a:bodyPr/>
        <a:lstStyle/>
        <a:p>
          <a:r>
            <a:rPr lang="en-US" dirty="0"/>
            <a:t>Does Toby need to meet with employees? about topics with an emotional element?</a:t>
          </a:r>
        </a:p>
      </dgm:t>
    </dgm:pt>
    <dgm:pt modelId="{FD4944DD-A954-4109-BB8C-C0A873B322D1}" type="parTrans" cxnId="{74702B35-D84D-48ED-9687-A8FCCD182E7D}">
      <dgm:prSet/>
      <dgm:spPr/>
      <dgm:t>
        <a:bodyPr/>
        <a:lstStyle/>
        <a:p>
          <a:endParaRPr lang="en-US"/>
        </a:p>
      </dgm:t>
    </dgm:pt>
    <dgm:pt modelId="{8BBBDC6A-14AC-4119-A57E-D8B84573E0A9}" type="sibTrans" cxnId="{74702B35-D84D-48ED-9687-A8FCCD182E7D}">
      <dgm:prSet/>
      <dgm:spPr/>
      <dgm:t>
        <a:bodyPr/>
        <a:lstStyle/>
        <a:p>
          <a:endParaRPr lang="en-US"/>
        </a:p>
      </dgm:t>
    </dgm:pt>
    <dgm:pt modelId="{FD890D2B-BFB1-4A17-A84A-22D7C2B5992E}" type="pres">
      <dgm:prSet presAssocID="{BB674748-1477-4810-B05C-5F00B79DF9B6}" presName="CompostProcess" presStyleCnt="0">
        <dgm:presLayoutVars>
          <dgm:dir/>
          <dgm:resizeHandles val="exact"/>
        </dgm:presLayoutVars>
      </dgm:prSet>
      <dgm:spPr/>
    </dgm:pt>
    <dgm:pt modelId="{1739EC37-4F5E-434C-9738-E410074B78A4}" type="pres">
      <dgm:prSet presAssocID="{BB674748-1477-4810-B05C-5F00B79DF9B6}" presName="arrow" presStyleLbl="bgShp" presStyleIdx="0" presStyleCnt="1"/>
      <dgm:spPr/>
    </dgm:pt>
    <dgm:pt modelId="{AA0AE59B-9A06-45D0-9FB9-EF57F1A4E33B}" type="pres">
      <dgm:prSet presAssocID="{BB674748-1477-4810-B05C-5F00B79DF9B6}" presName="linearProcess" presStyleCnt="0"/>
      <dgm:spPr/>
    </dgm:pt>
    <dgm:pt modelId="{B9D5F6E6-C05D-4DA4-88B9-384B478530FB}" type="pres">
      <dgm:prSet presAssocID="{C6307F77-1300-4C94-B03B-6FF7E2352A63}" presName="textNode" presStyleLbl="node1" presStyleIdx="0" presStyleCnt="3">
        <dgm:presLayoutVars>
          <dgm:bulletEnabled val="1"/>
        </dgm:presLayoutVars>
      </dgm:prSet>
      <dgm:spPr/>
      <dgm:t>
        <a:bodyPr/>
        <a:lstStyle/>
        <a:p>
          <a:endParaRPr lang="en-US"/>
        </a:p>
      </dgm:t>
    </dgm:pt>
    <dgm:pt modelId="{47B16B70-3F2C-4F9F-81B6-B6F2C25BBB22}" type="pres">
      <dgm:prSet presAssocID="{5D04183C-671A-41CA-9B56-32EEF602E607}" presName="sibTrans" presStyleCnt="0"/>
      <dgm:spPr/>
    </dgm:pt>
    <dgm:pt modelId="{BBA1E917-551E-4E48-8714-AF3798E81499}" type="pres">
      <dgm:prSet presAssocID="{E06DFBA6-B429-4891-B279-382C0D9C6B14}" presName="textNode" presStyleLbl="node1" presStyleIdx="1" presStyleCnt="3">
        <dgm:presLayoutVars>
          <dgm:bulletEnabled val="1"/>
        </dgm:presLayoutVars>
      </dgm:prSet>
      <dgm:spPr/>
      <dgm:t>
        <a:bodyPr/>
        <a:lstStyle/>
        <a:p>
          <a:endParaRPr lang="en-US"/>
        </a:p>
      </dgm:t>
    </dgm:pt>
    <dgm:pt modelId="{138EEA6C-0BB0-4216-83F3-6DBB7FA64819}" type="pres">
      <dgm:prSet presAssocID="{CEA49D18-3CF8-4DE3-9FA5-7DA4A15AA9D6}" presName="sibTrans" presStyleCnt="0"/>
      <dgm:spPr/>
    </dgm:pt>
    <dgm:pt modelId="{C400FA31-BE5D-4D90-A91A-AA3B338C2A71}" type="pres">
      <dgm:prSet presAssocID="{4D34959C-AADE-424A-94C4-C52271358135}" presName="textNode" presStyleLbl="node1" presStyleIdx="2" presStyleCnt="3">
        <dgm:presLayoutVars>
          <dgm:bulletEnabled val="1"/>
        </dgm:presLayoutVars>
      </dgm:prSet>
      <dgm:spPr/>
      <dgm:t>
        <a:bodyPr/>
        <a:lstStyle/>
        <a:p>
          <a:endParaRPr lang="en-US"/>
        </a:p>
      </dgm:t>
    </dgm:pt>
  </dgm:ptLst>
  <dgm:cxnLst>
    <dgm:cxn modelId="{61408E74-0D93-4B80-816F-20EDE5E362E7}" srcId="{4D34959C-AADE-424A-94C4-C52271358135}" destId="{12C1850F-D49C-4425-BB6D-FBFC70FFE62F}" srcOrd="1" destOrd="0" parTransId="{9EF79681-9501-4371-A96D-8359C4E7A9D4}" sibTransId="{E5A0241C-5FAD-4C20-862F-41D9AFEE76F8}"/>
    <dgm:cxn modelId="{FE1A7565-948E-4847-84E7-5C28F4842FF6}" type="presOf" srcId="{9B19785B-1D2B-44B9-9F7F-BDA31EF5FA85}" destId="{B9D5F6E6-C05D-4DA4-88B9-384B478530FB}" srcOrd="0" destOrd="1" presId="urn:microsoft.com/office/officeart/2005/8/layout/hProcess9"/>
    <dgm:cxn modelId="{74702B35-D84D-48ED-9687-A8FCCD182E7D}" srcId="{4D34959C-AADE-424A-94C4-C52271358135}" destId="{28091F1A-12E4-4A70-A59B-688D25F21650}" srcOrd="2" destOrd="0" parTransId="{FD4944DD-A954-4109-BB8C-C0A873B322D1}" sibTransId="{8BBBDC6A-14AC-4119-A57E-D8B84573E0A9}"/>
    <dgm:cxn modelId="{CEF1CB94-F385-44FF-BFD7-0A31F480EEB1}" srcId="{BB674748-1477-4810-B05C-5F00B79DF9B6}" destId="{C6307F77-1300-4C94-B03B-6FF7E2352A63}" srcOrd="0" destOrd="0" parTransId="{39CDBD8D-B2EF-492D-B713-759449A722C8}" sibTransId="{5D04183C-671A-41CA-9B56-32EEF602E607}"/>
    <dgm:cxn modelId="{368DBD7A-D0B3-4624-8700-E775605ADF01}" srcId="{C6307F77-1300-4C94-B03B-6FF7E2352A63}" destId="{8A3F2239-AF6C-444D-AE23-FF82BFDA7D07}" srcOrd="1" destOrd="0" parTransId="{2D789FED-7CB3-4027-89B1-C3A950869E7D}" sibTransId="{F82489B8-6DEB-434E-AE0C-A9605C922CC6}"/>
    <dgm:cxn modelId="{94677BA4-F5C9-4036-ACAF-8BA52B11E4A8}" type="presOf" srcId="{3B27BD9B-E3D7-445C-B7CD-3A39D9473989}" destId="{B9D5F6E6-C05D-4DA4-88B9-384B478530FB}" srcOrd="0" destOrd="3" presId="urn:microsoft.com/office/officeart/2005/8/layout/hProcess9"/>
    <dgm:cxn modelId="{2337DA1E-7958-4BD2-B7B4-845098A20AE3}" type="presOf" srcId="{8A3F2239-AF6C-444D-AE23-FF82BFDA7D07}" destId="{B9D5F6E6-C05D-4DA4-88B9-384B478530FB}" srcOrd="0" destOrd="2" presId="urn:microsoft.com/office/officeart/2005/8/layout/hProcess9"/>
    <dgm:cxn modelId="{AB52B4F7-4233-4D8D-AA3F-6E334655FDC8}" type="presOf" srcId="{BB674748-1477-4810-B05C-5F00B79DF9B6}" destId="{FD890D2B-BFB1-4A17-A84A-22D7C2B5992E}" srcOrd="0" destOrd="0" presId="urn:microsoft.com/office/officeart/2005/8/layout/hProcess9"/>
    <dgm:cxn modelId="{E4D94D83-8587-4F74-9367-CDFAD08C431B}" type="presOf" srcId="{0C1EA02C-6710-454C-8D63-C6006CFC5E91}" destId="{BBA1E917-551E-4E48-8714-AF3798E81499}" srcOrd="0" destOrd="4" presId="urn:microsoft.com/office/officeart/2005/8/layout/hProcess9"/>
    <dgm:cxn modelId="{F92FFB7C-7D90-4268-9156-5FDAF6455D2C}" type="presOf" srcId="{4D34959C-AADE-424A-94C4-C52271358135}" destId="{C400FA31-BE5D-4D90-A91A-AA3B338C2A71}" srcOrd="0" destOrd="0" presId="urn:microsoft.com/office/officeart/2005/8/layout/hProcess9"/>
    <dgm:cxn modelId="{ACA5BF4E-50C2-405E-A938-AAC1881CE840}" type="presOf" srcId="{B9E24E3D-2873-4088-857B-8C864A925041}" destId="{BBA1E917-551E-4E48-8714-AF3798E81499}" srcOrd="0" destOrd="5" presId="urn:microsoft.com/office/officeart/2005/8/layout/hProcess9"/>
    <dgm:cxn modelId="{4F90258F-A5AA-4589-BD61-536995763FB5}" type="presOf" srcId="{85531A6A-E94D-4CB0-8EF0-B630DC597B5D}" destId="{BBA1E917-551E-4E48-8714-AF3798E81499}" srcOrd="0" destOrd="3" presId="urn:microsoft.com/office/officeart/2005/8/layout/hProcess9"/>
    <dgm:cxn modelId="{BE1179CC-61F5-4417-8BFD-6757986E6F28}" srcId="{BB674748-1477-4810-B05C-5F00B79DF9B6}" destId="{4D34959C-AADE-424A-94C4-C52271358135}" srcOrd="2" destOrd="0" parTransId="{BD8B0105-2541-4813-933F-E6DE7F874693}" sibTransId="{06F895FD-2A87-4327-9CF8-E5645783D43C}"/>
    <dgm:cxn modelId="{192296D0-7503-4DD2-A796-53B1912234F3}" srcId="{C6307F77-1300-4C94-B03B-6FF7E2352A63}" destId="{9B19785B-1D2B-44B9-9F7F-BDA31EF5FA85}" srcOrd="0" destOrd="0" parTransId="{8A5F4255-3EC5-41CC-9F37-512C73D9B3AD}" sibTransId="{D4B16CD1-E205-495E-ADC0-CD03E1075F1E}"/>
    <dgm:cxn modelId="{2817B1AD-7BCA-4693-8828-0C4214D39F33}" type="presOf" srcId="{28091F1A-12E4-4A70-A59B-688D25F21650}" destId="{C400FA31-BE5D-4D90-A91A-AA3B338C2A71}" srcOrd="0" destOrd="3" presId="urn:microsoft.com/office/officeart/2005/8/layout/hProcess9"/>
    <dgm:cxn modelId="{851E3F97-0309-4B01-B46E-FF608CD0221D}" type="presOf" srcId="{BD1544F2-3AFF-4AB0-811F-75AC67AECE96}" destId="{C400FA31-BE5D-4D90-A91A-AA3B338C2A71}" srcOrd="0" destOrd="1" presId="urn:microsoft.com/office/officeart/2005/8/layout/hProcess9"/>
    <dgm:cxn modelId="{8A69CCD9-8DCA-4BAF-9F96-BB5FA52B36F5}" type="presOf" srcId="{990B1D34-F026-44A6-A88A-B158DF092D38}" destId="{BBA1E917-551E-4E48-8714-AF3798E81499}" srcOrd="0" destOrd="2" presId="urn:microsoft.com/office/officeart/2005/8/layout/hProcess9"/>
    <dgm:cxn modelId="{5B564E60-C10E-4626-97B6-8BEF13BFA497}" type="presOf" srcId="{12C1850F-D49C-4425-BB6D-FBFC70FFE62F}" destId="{C400FA31-BE5D-4D90-A91A-AA3B338C2A71}" srcOrd="0" destOrd="2" presId="urn:microsoft.com/office/officeart/2005/8/layout/hProcess9"/>
    <dgm:cxn modelId="{7F3F0C56-556F-459C-90BB-818A7B08B0FC}" type="presOf" srcId="{9B3600FF-EFAF-43A6-8F7A-E03B41C27B2F}" destId="{BBA1E917-551E-4E48-8714-AF3798E81499}" srcOrd="0" destOrd="1" presId="urn:microsoft.com/office/officeart/2005/8/layout/hProcess9"/>
    <dgm:cxn modelId="{2D62C127-8AEC-4893-B1AE-0F7B2063436F}" srcId="{C6307F77-1300-4C94-B03B-6FF7E2352A63}" destId="{3B27BD9B-E3D7-445C-B7CD-3A39D9473989}" srcOrd="2" destOrd="0" parTransId="{8B61B76A-9B62-49D2-BC37-35959E861720}" sibTransId="{0EA93175-6B27-46A1-A314-56E92E18B1FE}"/>
    <dgm:cxn modelId="{03D1B2DB-927F-4F2A-83EA-F74B2DF27C0E}" type="presOf" srcId="{C6307F77-1300-4C94-B03B-6FF7E2352A63}" destId="{B9D5F6E6-C05D-4DA4-88B9-384B478530FB}" srcOrd="0" destOrd="0" presId="urn:microsoft.com/office/officeart/2005/8/layout/hProcess9"/>
    <dgm:cxn modelId="{F8637F42-2B62-4DD1-95A1-C8F78EFAD55A}" srcId="{BB674748-1477-4810-B05C-5F00B79DF9B6}" destId="{E06DFBA6-B429-4891-B279-382C0D9C6B14}" srcOrd="1" destOrd="0" parTransId="{0A3BB9B0-C95E-458A-8D37-F8B2B7040CF8}" sibTransId="{CEA49D18-3CF8-4DE3-9FA5-7DA4A15AA9D6}"/>
    <dgm:cxn modelId="{493BD118-1672-44D5-A315-4117AE311B73}" srcId="{E06DFBA6-B429-4891-B279-382C0D9C6B14}" destId="{B9E24E3D-2873-4088-857B-8C864A925041}" srcOrd="4" destOrd="0" parTransId="{904B91D5-4A1F-4D50-BBFE-EDAE6B03BC0C}" sibTransId="{B6FEF95E-DE16-4D22-9E8A-6897D3A798AF}"/>
    <dgm:cxn modelId="{A5A77E78-67F5-494A-8F95-D38FB7AD67B0}" srcId="{E06DFBA6-B429-4891-B279-382C0D9C6B14}" destId="{0C1EA02C-6710-454C-8D63-C6006CFC5E91}" srcOrd="3" destOrd="0" parTransId="{ECE740B4-826C-49E2-81C7-A3D2A5E42851}" sibTransId="{E8CC0960-A04B-40B7-AB6C-968D5B36D037}"/>
    <dgm:cxn modelId="{66246939-1D58-4913-8D42-74DE0DBDACFA}" srcId="{E06DFBA6-B429-4891-B279-382C0D9C6B14}" destId="{85531A6A-E94D-4CB0-8EF0-B630DC597B5D}" srcOrd="2" destOrd="0" parTransId="{8658E257-FAEB-4FEB-AE63-3CF64262329E}" sibTransId="{47FAF060-C895-4D30-B3ED-AF8E466636DA}"/>
    <dgm:cxn modelId="{5CF9B3DC-510B-44A0-9B57-C0C362A11291}" srcId="{E06DFBA6-B429-4891-B279-382C0D9C6B14}" destId="{9B3600FF-EFAF-43A6-8F7A-E03B41C27B2F}" srcOrd="0" destOrd="0" parTransId="{B3253D1C-B7B5-4B7E-BF8A-20ACD748BD14}" sibTransId="{57A0F1B6-ACA0-4C93-9F0B-CE7D08950B59}"/>
    <dgm:cxn modelId="{A462EF11-F5F3-44C0-B0FD-ADDF2F174043}" srcId="{4D34959C-AADE-424A-94C4-C52271358135}" destId="{BD1544F2-3AFF-4AB0-811F-75AC67AECE96}" srcOrd="0" destOrd="0" parTransId="{9E53BC17-7CB3-411E-8B0F-DFFE3E57C03F}" sibTransId="{7AB3918A-A667-4F8A-9254-390086EA3D2A}"/>
    <dgm:cxn modelId="{52B5ECE6-A738-4E54-8705-4327213D2374}" type="presOf" srcId="{E06DFBA6-B429-4891-B279-382C0D9C6B14}" destId="{BBA1E917-551E-4E48-8714-AF3798E81499}" srcOrd="0" destOrd="0" presId="urn:microsoft.com/office/officeart/2005/8/layout/hProcess9"/>
    <dgm:cxn modelId="{DAA71C38-7031-49A2-AC6E-6011B40BF730}" srcId="{E06DFBA6-B429-4891-B279-382C0D9C6B14}" destId="{990B1D34-F026-44A6-A88A-B158DF092D38}" srcOrd="1" destOrd="0" parTransId="{9C7A91B5-B1D9-4E73-99F6-7A705BA22798}" sibTransId="{59EB921A-76E7-417B-A15B-17278F3C0E3C}"/>
    <dgm:cxn modelId="{CD37419F-192D-4E66-B443-21804C7B5E42}" type="presParOf" srcId="{FD890D2B-BFB1-4A17-A84A-22D7C2B5992E}" destId="{1739EC37-4F5E-434C-9738-E410074B78A4}" srcOrd="0" destOrd="0" presId="urn:microsoft.com/office/officeart/2005/8/layout/hProcess9"/>
    <dgm:cxn modelId="{27006C7D-A2BF-4CDD-B6D6-702F4D9D66CD}" type="presParOf" srcId="{FD890D2B-BFB1-4A17-A84A-22D7C2B5992E}" destId="{AA0AE59B-9A06-45D0-9FB9-EF57F1A4E33B}" srcOrd="1" destOrd="0" presId="urn:microsoft.com/office/officeart/2005/8/layout/hProcess9"/>
    <dgm:cxn modelId="{0D92DCC4-C30F-4F41-9EDB-40B02D326C80}" type="presParOf" srcId="{AA0AE59B-9A06-45D0-9FB9-EF57F1A4E33B}" destId="{B9D5F6E6-C05D-4DA4-88B9-384B478530FB}" srcOrd="0" destOrd="0" presId="urn:microsoft.com/office/officeart/2005/8/layout/hProcess9"/>
    <dgm:cxn modelId="{EA02F1D6-3D73-483E-80E4-2FA46BB26015}" type="presParOf" srcId="{AA0AE59B-9A06-45D0-9FB9-EF57F1A4E33B}" destId="{47B16B70-3F2C-4F9F-81B6-B6F2C25BBB22}" srcOrd="1" destOrd="0" presId="urn:microsoft.com/office/officeart/2005/8/layout/hProcess9"/>
    <dgm:cxn modelId="{657269C8-41D1-4465-B5A4-7E9BE0BD3D3E}" type="presParOf" srcId="{AA0AE59B-9A06-45D0-9FB9-EF57F1A4E33B}" destId="{BBA1E917-551E-4E48-8714-AF3798E81499}" srcOrd="2" destOrd="0" presId="urn:microsoft.com/office/officeart/2005/8/layout/hProcess9"/>
    <dgm:cxn modelId="{9BA2D6F5-36DB-4732-BC3F-F9D3F8EA9C74}" type="presParOf" srcId="{AA0AE59B-9A06-45D0-9FB9-EF57F1A4E33B}" destId="{138EEA6C-0BB0-4216-83F3-6DBB7FA64819}" srcOrd="3" destOrd="0" presId="urn:microsoft.com/office/officeart/2005/8/layout/hProcess9"/>
    <dgm:cxn modelId="{48E4C845-A81D-48A1-A1B5-0F07EAC865E3}" type="presParOf" srcId="{AA0AE59B-9A06-45D0-9FB9-EF57F1A4E33B}" destId="{C400FA31-BE5D-4D90-A91A-AA3B338C2A7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9EC37-4F5E-434C-9738-E410074B78A4}">
      <dsp:nvSpPr>
        <dsp:cNvPr id="0" name=""/>
        <dsp:cNvSpPr/>
      </dsp:nvSpPr>
      <dsp:spPr>
        <a:xfrm>
          <a:off x="794575" y="0"/>
          <a:ext cx="9005190" cy="567146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5F6E6-C05D-4DA4-88B9-384B478530FB}">
      <dsp:nvSpPr>
        <dsp:cNvPr id="0" name=""/>
        <dsp:cNvSpPr/>
      </dsp:nvSpPr>
      <dsp:spPr>
        <a:xfrm>
          <a:off x="5173" y="1701438"/>
          <a:ext cx="3414192" cy="22685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1: Find out the Facts </a:t>
          </a:r>
        </a:p>
        <a:p>
          <a:pPr marL="171450" lvl="1" indent="-171450" algn="l" defTabSz="800100">
            <a:lnSpc>
              <a:spcPct val="90000"/>
            </a:lnSpc>
            <a:spcBef>
              <a:spcPct val="0"/>
            </a:spcBef>
            <a:spcAft>
              <a:spcPct val="15000"/>
            </a:spcAft>
            <a:buChar char="••"/>
          </a:pPr>
          <a:r>
            <a:rPr lang="en-US" sz="1800" kern="1200" dirty="0"/>
            <a:t>Anxiety diagnosis</a:t>
          </a:r>
        </a:p>
        <a:p>
          <a:pPr marL="171450" lvl="1" indent="-171450" algn="l" defTabSz="800100">
            <a:lnSpc>
              <a:spcPct val="90000"/>
            </a:lnSpc>
            <a:spcBef>
              <a:spcPct val="0"/>
            </a:spcBef>
            <a:spcAft>
              <a:spcPct val="15000"/>
            </a:spcAft>
            <a:buChar char="••"/>
          </a:pPr>
          <a:r>
            <a:rPr lang="en-US" sz="1800" kern="1200" dirty="0"/>
            <a:t>Toby would like to work from home permanently</a:t>
          </a:r>
        </a:p>
        <a:p>
          <a:pPr marL="171450" lvl="1" indent="-171450" algn="l" defTabSz="800100">
            <a:lnSpc>
              <a:spcPct val="90000"/>
            </a:lnSpc>
            <a:spcBef>
              <a:spcPct val="0"/>
            </a:spcBef>
            <a:spcAft>
              <a:spcPct val="15000"/>
            </a:spcAft>
            <a:buChar char="••"/>
          </a:pPr>
          <a:r>
            <a:rPr lang="en-US" sz="1800" kern="1200" dirty="0"/>
            <a:t>This would help Toby not be as anxious and uncomfortable </a:t>
          </a:r>
        </a:p>
      </dsp:txBody>
      <dsp:txXfrm>
        <a:off x="115916" y="1812181"/>
        <a:ext cx="3192706" cy="2047098"/>
      </dsp:txXfrm>
    </dsp:sp>
    <dsp:sp modelId="{BBA1E917-551E-4E48-8714-AF3798E81499}">
      <dsp:nvSpPr>
        <dsp:cNvPr id="0" name=""/>
        <dsp:cNvSpPr/>
      </dsp:nvSpPr>
      <dsp:spPr>
        <a:xfrm>
          <a:off x="3590074" y="1701438"/>
          <a:ext cx="3414192" cy="226858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2: Interactive Process </a:t>
          </a:r>
        </a:p>
        <a:p>
          <a:pPr marL="114300" lvl="1" indent="-114300" algn="l" defTabSz="622300">
            <a:lnSpc>
              <a:spcPct val="90000"/>
            </a:lnSpc>
            <a:spcBef>
              <a:spcPct val="0"/>
            </a:spcBef>
            <a:spcAft>
              <a:spcPct val="15000"/>
            </a:spcAft>
            <a:buChar char="••"/>
          </a:pPr>
          <a:r>
            <a:rPr lang="en-US" sz="1400" kern="1200" dirty="0"/>
            <a:t>Already have a doctor’s note</a:t>
          </a:r>
        </a:p>
        <a:p>
          <a:pPr marL="114300" lvl="1" indent="-114300" algn="l" defTabSz="622300">
            <a:lnSpc>
              <a:spcPct val="90000"/>
            </a:lnSpc>
            <a:spcBef>
              <a:spcPct val="0"/>
            </a:spcBef>
            <a:spcAft>
              <a:spcPct val="15000"/>
            </a:spcAft>
            <a:buChar char="••"/>
          </a:pPr>
          <a:r>
            <a:rPr lang="en-US" sz="1400" kern="1200" dirty="0"/>
            <a:t>Dinder Mufflin is prepared to offer 4 weeks of leave as a transition period </a:t>
          </a:r>
        </a:p>
        <a:p>
          <a:pPr marL="114300" lvl="1" indent="-114300" algn="l" defTabSz="622300">
            <a:lnSpc>
              <a:spcPct val="90000"/>
            </a:lnSpc>
            <a:spcBef>
              <a:spcPct val="0"/>
            </a:spcBef>
            <a:spcAft>
              <a:spcPct val="15000"/>
            </a:spcAft>
            <a:buChar char="••"/>
          </a:pPr>
          <a:r>
            <a:rPr lang="en-US" sz="1400" kern="1200" dirty="0"/>
            <a:t>Would having Toby in his own office help ease his anxiety?</a:t>
          </a:r>
        </a:p>
        <a:p>
          <a:pPr marL="114300" lvl="1" indent="-114300" algn="l" defTabSz="622300">
            <a:lnSpc>
              <a:spcPct val="90000"/>
            </a:lnSpc>
            <a:spcBef>
              <a:spcPct val="0"/>
            </a:spcBef>
            <a:spcAft>
              <a:spcPct val="15000"/>
            </a:spcAft>
            <a:buChar char="••"/>
          </a:pPr>
          <a:r>
            <a:rPr lang="en-US" sz="1400" kern="1200" dirty="0"/>
            <a:t>Would having a split schedule help ease his anxiety? </a:t>
          </a:r>
        </a:p>
        <a:p>
          <a:pPr marL="114300" lvl="1" indent="-114300" algn="l" defTabSz="622300">
            <a:lnSpc>
              <a:spcPct val="90000"/>
            </a:lnSpc>
            <a:spcBef>
              <a:spcPct val="0"/>
            </a:spcBef>
            <a:spcAft>
              <a:spcPct val="15000"/>
            </a:spcAft>
            <a:buChar char="••"/>
          </a:pPr>
          <a:endParaRPr lang="en-US" sz="1400" kern="1200" dirty="0"/>
        </a:p>
      </dsp:txBody>
      <dsp:txXfrm>
        <a:off x="3700817" y="1812181"/>
        <a:ext cx="3192706" cy="2047098"/>
      </dsp:txXfrm>
    </dsp:sp>
    <dsp:sp modelId="{C400FA31-BE5D-4D90-A91A-AA3B338C2A71}">
      <dsp:nvSpPr>
        <dsp:cNvPr id="0" name=""/>
        <dsp:cNvSpPr/>
      </dsp:nvSpPr>
      <dsp:spPr>
        <a:xfrm>
          <a:off x="7174976" y="1701438"/>
          <a:ext cx="3414192" cy="226858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3: In-person Essential? </a:t>
          </a:r>
        </a:p>
        <a:p>
          <a:pPr marL="114300" lvl="1" indent="-114300" algn="l" defTabSz="666750">
            <a:lnSpc>
              <a:spcPct val="90000"/>
            </a:lnSpc>
            <a:spcBef>
              <a:spcPct val="0"/>
            </a:spcBef>
            <a:spcAft>
              <a:spcPct val="15000"/>
            </a:spcAft>
            <a:buChar char="••"/>
          </a:pPr>
          <a:r>
            <a:rPr lang="en-US" sz="1500" kern="1200" dirty="0"/>
            <a:t>David Malice wants managers in the building for morale and to set a good example to other employees</a:t>
          </a:r>
        </a:p>
        <a:p>
          <a:pPr marL="114300" lvl="1" indent="-114300" algn="l" defTabSz="666750">
            <a:lnSpc>
              <a:spcPct val="90000"/>
            </a:lnSpc>
            <a:spcBef>
              <a:spcPct val="0"/>
            </a:spcBef>
            <a:spcAft>
              <a:spcPct val="15000"/>
            </a:spcAft>
            <a:buChar char="••"/>
          </a:pPr>
          <a:r>
            <a:rPr lang="en-US" sz="1500" kern="1200" dirty="0"/>
            <a:t>Is Toby on a team? </a:t>
          </a:r>
        </a:p>
        <a:p>
          <a:pPr marL="114300" lvl="1" indent="-114300" algn="l" defTabSz="666750">
            <a:lnSpc>
              <a:spcPct val="90000"/>
            </a:lnSpc>
            <a:spcBef>
              <a:spcPct val="0"/>
            </a:spcBef>
            <a:spcAft>
              <a:spcPct val="15000"/>
            </a:spcAft>
            <a:buChar char="••"/>
          </a:pPr>
          <a:r>
            <a:rPr lang="en-US" sz="1500" kern="1200" dirty="0"/>
            <a:t>Does Toby need to meet with employees? about topics with an emotional element?</a:t>
          </a:r>
        </a:p>
      </dsp:txBody>
      <dsp:txXfrm>
        <a:off x="7285719" y="1812181"/>
        <a:ext cx="3192706" cy="20470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98366F-E82B-40F9-A011-DD9E573C065A}" type="datetimeFigureOut">
              <a:rPr lang="en-US" smtClean="0"/>
              <a:t>2/10/2022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46D253-A9F7-441B-9B27-CD7E1C30D3AA}" type="slidenum">
              <a:rPr lang="en-US" smtClean="0"/>
              <a:t>‹#›</a:t>
            </a:fld>
            <a:endParaRPr lang="en-US" dirty="0"/>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1A8A0B-A9E2-4FB8-A06A-00CF9CB0DE35}" type="datetimeFigureOut">
              <a:rPr lang="en-US" smtClean="0"/>
              <a:t>2/10/2022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FF9CAC-246D-4329-9435-08A75B5B943E}" type="slidenum">
              <a:rPr lang="en-US" smtClean="0"/>
              <a:t>‹#›</a:t>
            </a:fld>
            <a:endParaRPr lang="en-US" dirty="0"/>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dirty="0"/>
          </a:p>
        </p:txBody>
      </p:sp>
    </p:spTree>
    <p:extLst>
      <p:ext uri="{BB962C8B-B14F-4D97-AF65-F5344CB8AC3E}">
        <p14:creationId xmlns:p14="http://schemas.microsoft.com/office/powerpoint/2010/main" val="236219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dirty="0"/>
          </a:p>
        </p:txBody>
      </p:sp>
    </p:spTree>
    <p:extLst>
      <p:ext uri="{BB962C8B-B14F-4D97-AF65-F5344CB8AC3E}">
        <p14:creationId xmlns:p14="http://schemas.microsoft.com/office/powerpoint/2010/main" val="325261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dirty="0"/>
          </a:p>
        </p:txBody>
      </p:sp>
    </p:spTree>
    <p:extLst>
      <p:ext uri="{BB962C8B-B14F-4D97-AF65-F5344CB8AC3E}">
        <p14:creationId xmlns:p14="http://schemas.microsoft.com/office/powerpoint/2010/main" val="217950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dirty="0"/>
          </a:p>
        </p:txBody>
      </p:sp>
    </p:spTree>
    <p:extLst>
      <p:ext uri="{BB962C8B-B14F-4D97-AF65-F5344CB8AC3E}">
        <p14:creationId xmlns:p14="http://schemas.microsoft.com/office/powerpoint/2010/main" val="356512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dirty="0"/>
          </a:p>
        </p:txBody>
      </p:sp>
    </p:spTree>
    <p:extLst>
      <p:ext uri="{BB962C8B-B14F-4D97-AF65-F5344CB8AC3E}">
        <p14:creationId xmlns:p14="http://schemas.microsoft.com/office/powerpoint/2010/main" val="110305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dirty="0"/>
          </a:p>
        </p:txBody>
      </p:sp>
    </p:spTree>
    <p:extLst>
      <p:ext uri="{BB962C8B-B14F-4D97-AF65-F5344CB8AC3E}">
        <p14:creationId xmlns:p14="http://schemas.microsoft.com/office/powerpoint/2010/main" val="224552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dirty="0"/>
          </a:p>
        </p:txBody>
      </p:sp>
    </p:spTree>
    <p:extLst>
      <p:ext uri="{BB962C8B-B14F-4D97-AF65-F5344CB8AC3E}">
        <p14:creationId xmlns:p14="http://schemas.microsoft.com/office/powerpoint/2010/main" val="412773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dirty="0"/>
          </a:p>
        </p:txBody>
      </p:sp>
    </p:spTree>
    <p:extLst>
      <p:ext uri="{BB962C8B-B14F-4D97-AF65-F5344CB8AC3E}">
        <p14:creationId xmlns:p14="http://schemas.microsoft.com/office/powerpoint/2010/main" val="352715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dirty="0"/>
          </a:p>
        </p:txBody>
      </p:sp>
    </p:spTree>
    <p:extLst>
      <p:ext uri="{BB962C8B-B14F-4D97-AF65-F5344CB8AC3E}">
        <p14:creationId xmlns:p14="http://schemas.microsoft.com/office/powerpoint/2010/main" val="34956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dirty="0"/>
          </a:p>
        </p:txBody>
      </p:sp>
    </p:spTree>
    <p:extLst>
      <p:ext uri="{BB962C8B-B14F-4D97-AF65-F5344CB8AC3E}">
        <p14:creationId xmlns:p14="http://schemas.microsoft.com/office/powerpoint/2010/main" val="281052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dirty="0"/>
          </a:p>
        </p:txBody>
      </p:sp>
    </p:spTree>
    <p:extLst>
      <p:ext uri="{BB962C8B-B14F-4D97-AF65-F5344CB8AC3E}">
        <p14:creationId xmlns:p14="http://schemas.microsoft.com/office/powerpoint/2010/main" val="355365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a:t>
            </a:fld>
            <a:endParaRPr lang="en-US" dirty="0"/>
          </a:p>
        </p:txBody>
      </p:sp>
    </p:spTree>
    <p:extLst>
      <p:ext uri="{BB962C8B-B14F-4D97-AF65-F5344CB8AC3E}">
        <p14:creationId xmlns:p14="http://schemas.microsoft.com/office/powerpoint/2010/main" val="385389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let’s go through the four step process for Toby. </a:t>
            </a:r>
          </a:p>
          <a:p>
            <a:endParaRPr lang="en-US" baseline="0" dirty="0"/>
          </a:p>
          <a:p>
            <a:r>
              <a:rPr lang="en-US" baseline="0" dirty="0"/>
              <a:t>Don’t forget to document everything! </a:t>
            </a:r>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dirty="0"/>
          </a:p>
        </p:txBody>
      </p:sp>
    </p:spTree>
    <p:extLst>
      <p:ext uri="{BB962C8B-B14F-4D97-AF65-F5344CB8AC3E}">
        <p14:creationId xmlns:p14="http://schemas.microsoft.com/office/powerpoint/2010/main" val="410516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dirty="0"/>
          </a:p>
        </p:txBody>
      </p:sp>
    </p:spTree>
    <p:extLst>
      <p:ext uri="{BB962C8B-B14F-4D97-AF65-F5344CB8AC3E}">
        <p14:creationId xmlns:p14="http://schemas.microsoft.com/office/powerpoint/2010/main" val="237189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Mandate VPN Use </a:t>
            </a:r>
          </a:p>
          <a:p>
            <a:pPr lvl="0"/>
            <a:r>
              <a:rPr lang="en-US" dirty="0"/>
              <a:t>Implement Reputable Software </a:t>
            </a:r>
          </a:p>
          <a:p>
            <a:pPr lvl="0"/>
            <a:r>
              <a:rPr lang="en-US" dirty="0"/>
              <a:t>Set Clear Expectations and Communicate with Employees </a:t>
            </a:r>
          </a:p>
          <a:p>
            <a:pPr lvl="0"/>
            <a:r>
              <a:rPr lang="en-US" dirty="0"/>
              <a:t>Use Multifactor Authentication for Mobile Devices </a:t>
            </a:r>
          </a:p>
          <a:p>
            <a:pPr lvl="0"/>
            <a:r>
              <a:rPr lang="en-US" dirty="0"/>
              <a:t>Offer Basic Security Training</a:t>
            </a:r>
          </a:p>
          <a:p>
            <a:pPr lvl="0"/>
            <a:r>
              <a:rPr lang="en-US" dirty="0"/>
              <a:t>Limit Personal Device Use </a:t>
            </a:r>
          </a:p>
          <a:p>
            <a:pPr lvl="0"/>
            <a:r>
              <a:rPr lang="en-US" dirty="0"/>
              <a:t>Keep Software and Devices Up to Date</a:t>
            </a:r>
          </a:p>
          <a:p>
            <a:pPr lvl="0"/>
            <a:r>
              <a:rPr lang="en-US" dirty="0"/>
              <a:t>Consult an Expert </a:t>
            </a:r>
          </a:p>
          <a:p>
            <a:pPr lvl="0"/>
            <a:r>
              <a:rPr lang="en-US" dirty="0"/>
              <a:t>Encrypt all Laptops </a:t>
            </a:r>
          </a:p>
          <a:p>
            <a:pPr lvl="0"/>
            <a:r>
              <a:rPr lang="en-US" dirty="0"/>
              <a:t>Install Anti- Malware Software</a:t>
            </a:r>
          </a:p>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dirty="0"/>
          </a:p>
        </p:txBody>
      </p:sp>
    </p:spTree>
    <p:extLst>
      <p:ext uri="{BB962C8B-B14F-4D97-AF65-F5344CB8AC3E}">
        <p14:creationId xmlns:p14="http://schemas.microsoft.com/office/powerpoint/2010/main" val="1514322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timekeeping policies </a:t>
            </a:r>
          </a:p>
          <a:p>
            <a:pPr lvl="1"/>
            <a:r>
              <a:rPr lang="en-US" dirty="0"/>
              <a:t>Remind non-exempt employees in writing that timekeeping policies apply with the same force as before. </a:t>
            </a:r>
          </a:p>
          <a:p>
            <a:r>
              <a:rPr lang="en-US" dirty="0"/>
              <a:t>Set schedules </a:t>
            </a:r>
          </a:p>
          <a:p>
            <a:pPr lvl="1"/>
            <a:r>
              <a:rPr lang="en-US" dirty="0"/>
              <a:t>Employees who had a set schedule in the office should stick to a schedule at home. Involve employees in setting a schedule that works for them but hold them to it.</a:t>
            </a:r>
          </a:p>
          <a:p>
            <a:r>
              <a:rPr lang="en-US" dirty="0"/>
              <a:t>Identify and address gaps in timekeeping system</a:t>
            </a:r>
          </a:p>
          <a:p>
            <a:r>
              <a:rPr lang="en-US" dirty="0"/>
              <a:t>Require employees to certify their time </a:t>
            </a:r>
          </a:p>
          <a:p>
            <a:pPr lvl="1"/>
            <a:r>
              <a:rPr lang="en-US" dirty="0"/>
              <a:t>Have them certify that their submission is accurate and reflects actual hours worked. This would be a great exhibit in the event of a future lawsuit.</a:t>
            </a:r>
          </a:p>
          <a:p>
            <a:r>
              <a:rPr lang="en-US" dirty="0"/>
              <a:t>Remember meal and rest requirements </a:t>
            </a:r>
          </a:p>
          <a:p>
            <a:pPr lvl="1"/>
            <a:r>
              <a:rPr lang="en-US" dirty="0"/>
              <a:t>These laws apply equally in the WFH context. Remind your employees to abide by meal and rest period policies even at home </a:t>
            </a:r>
          </a:p>
          <a:p>
            <a:r>
              <a:rPr lang="en-US" dirty="0"/>
              <a:t>Pay attention to expenses </a:t>
            </a:r>
          </a:p>
          <a:p>
            <a:pPr lvl="1"/>
            <a:r>
              <a:rPr lang="en-US" dirty="0"/>
              <a:t>If non-exempt employees incur costs as a result of WFH (buying printer, adding a phone line) make sure it doesn't reduce their pay below minimum age or cut into overtime compensation </a:t>
            </a:r>
          </a:p>
          <a:p>
            <a:r>
              <a:rPr lang="en-US" dirty="0"/>
              <a:t>Listen!</a:t>
            </a:r>
          </a:p>
          <a:p>
            <a:pPr lvl="1"/>
            <a:r>
              <a:rPr lang="en-US" dirty="0"/>
              <a:t>Open communication for these issues now more than ever.  Be prepared to act quickly to address issues.</a:t>
            </a:r>
          </a:p>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dirty="0"/>
          </a:p>
        </p:txBody>
      </p:sp>
    </p:spTree>
    <p:extLst>
      <p:ext uri="{BB962C8B-B14F-4D97-AF65-F5344CB8AC3E}">
        <p14:creationId xmlns:p14="http://schemas.microsoft.com/office/powerpoint/2010/main" val="423845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hairstyles” defined to include any “hairstyle, hair color or manner of wearing hair that includes, but is not limited to, braids, regardless of whether the braids are created with extensions or styled with adornments, locs and twists.”</a:t>
            </a:r>
          </a:p>
          <a:p>
            <a:endParaRPr lang="en-US" dirty="0"/>
          </a:p>
          <a:p>
            <a:r>
              <a:rPr lang="en-US" dirty="0"/>
              <a:t>Already need to on a case-by-case basis make reasonable accommodation of an individual based on the health and safety needs of the individual from dress code policy.</a:t>
            </a:r>
          </a:p>
          <a:p>
            <a:endParaRPr lang="en-US" dirty="0"/>
          </a:p>
          <a:p>
            <a:r>
              <a:rPr lang="en-US" dirty="0"/>
              <a:t>Existing Oregon law prohibiting race discrimination in employment may already prohibit discriminatory conduct or disproportionate impact based on race-related hairstyles or other physical characteristics. The CROWN Act explicitly confirms such protections. Oregon employers that have not done so already may want to take steps to ensure that their antidiscrimination and dress and grooming codes, policies, practices, and trainings comply with these provisions by January 1, 2022.</a:t>
            </a:r>
          </a:p>
          <a:p>
            <a:endParaRPr lang="en-US" dirty="0" smtClean="0"/>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a:p>
        </p:txBody>
      </p:sp>
    </p:spTree>
    <p:extLst>
      <p:ext uri="{BB962C8B-B14F-4D97-AF65-F5344CB8AC3E}">
        <p14:creationId xmlns:p14="http://schemas.microsoft.com/office/powerpoint/2010/main" val="24473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a:p>
        </p:txBody>
      </p:sp>
    </p:spTree>
    <p:extLst>
      <p:ext uri="{BB962C8B-B14F-4D97-AF65-F5344CB8AC3E}">
        <p14:creationId xmlns:p14="http://schemas.microsoft.com/office/powerpoint/2010/main" val="3461752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
            </a:r>
            <a:br>
              <a:rPr lang="en-US" i="1" dirty="0" smtClean="0">
                <a:effectLst/>
              </a:rPr>
            </a:br>
            <a:r>
              <a:rPr lang="en-US" i="1" dirty="0" smtClean="0">
                <a:effectLst/>
              </a:rPr>
              <a:t>Expands applicability of certain provisions relating to family leave to employers who employ one or more employees.</a:t>
            </a:r>
            <a:r>
              <a:rPr lang="en-US" dirty="0" smtClean="0">
                <a:effectLst/>
              </a:rPr>
              <a:t>]</a:t>
            </a:r>
            <a:r>
              <a:rPr lang="en-US" b="1" dirty="0" smtClean="0">
                <a:effectLst/>
              </a:rPr>
              <a:t> Expands eligibility for protected leave under Oregon Family Leave Act to all employees of covered employer during public health emergency unless employee was employed for fewer than 30 days prior to commencing leave or worked average of less than 25 hours per week in 30 days prior to commencing leave.</a:t>
            </a:r>
            <a:r>
              <a:rPr lang="en-US" dirty="0" smtClean="0">
                <a:effectLst/>
              </a:rPr>
              <a:t> </a:t>
            </a:r>
            <a:r>
              <a:rPr lang="en-US" b="1" dirty="0" smtClean="0">
                <a:effectLst/>
              </a:rPr>
              <a:t>Establishes eligibility to take leave for employees who separate from employment, are eligible at time of separation and are reemployed within 180 days of separation, or for employees who are eligible at beginning of temporary cessation of scheduled hours of 180 days or less and who return to work at end of cessation period. Allows for restoration of time worked by employee when employee returns to work after separation or temporary cessation period.</a:t>
            </a:r>
            <a:r>
              <a:rPr lang="en-US" dirty="0" smtClean="0">
                <a:effectLst/>
              </a:rPr>
              <a:t> Includes closure of child care provider or school due to public health emergency as qualifying purpose for which leave may be taken. </a:t>
            </a:r>
            <a:r>
              <a:rPr lang="en-US" b="1" dirty="0" smtClean="0">
                <a:effectLst/>
              </a:rPr>
              <a:t>Allows employers to request verification for need for leave due to such closure.</a:t>
            </a:r>
            <a:r>
              <a:rPr lang="en-US" dirty="0" smtClean="0">
                <a:effectLst/>
              </a:rPr>
              <a:t> </a:t>
            </a:r>
            <a:r>
              <a:rPr lang="en-US" i="1" dirty="0" smtClean="0">
                <a:effectLst/>
              </a:rPr>
              <a:t>Reduces amount of time employee must work for employer before becoming eligible to take leave. Eliminates disciplinary action that may be imposed upon employee for employee's failure to comply with leave notice requirements. Allows employee to determine order in which employee may choose to use accrued leave.</a:t>
            </a:r>
            <a:r>
              <a:rPr lang="en-US" dirty="0" smtClean="0">
                <a:effectLst/>
              </a:rPr>
              <a:t>] </a:t>
            </a:r>
            <a:r>
              <a:rPr lang="en-US" b="1" dirty="0" smtClean="0">
                <a:effectLst/>
              </a:rPr>
              <a:t>Removes gendered language from provisions related to pregnancy.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a:p>
        </p:txBody>
      </p:sp>
    </p:spTree>
    <p:extLst>
      <p:ext uri="{BB962C8B-B14F-4D97-AF65-F5344CB8AC3E}">
        <p14:creationId xmlns:p14="http://schemas.microsoft.com/office/powerpoint/2010/main" val="791507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Pay Equity Law defines</a:t>
            </a:r>
            <a:r>
              <a:rPr lang="en-US" baseline="0" dirty="0" smtClean="0"/>
              <a:t> compensation broadly.</a:t>
            </a:r>
          </a:p>
          <a:p>
            <a:endParaRPr lang="en-US" baseline="0" dirty="0" smtClean="0"/>
          </a:p>
          <a:p>
            <a:r>
              <a:rPr lang="en-US" baseline="0" dirty="0" smtClean="0"/>
              <a:t>Earlier this year, concern arose that paying certain vaccine and/or retention incentives during the COVID-19 pandemic could potentially be construed to discriminate against certain groups or violate the Pay Equity Law. </a:t>
            </a:r>
          </a:p>
          <a:p>
            <a:endParaRPr lang="en-US" baseline="0" dirty="0" smtClean="0"/>
          </a:p>
          <a:p>
            <a:r>
              <a:rPr lang="en-US" baseline="0" dirty="0" smtClean="0"/>
              <a:t>BOLI has actually taken that position on its website, cautioning employers that incentives could violate the law. </a:t>
            </a:r>
          </a:p>
          <a:p>
            <a:endParaRPr lang="en-US" baseline="0" dirty="0" smtClean="0"/>
          </a:p>
          <a:p>
            <a:r>
              <a:rPr lang="en-US" baseline="0" dirty="0" smtClean="0"/>
              <a:t>Business lobby was able to get fixes passed to clarify that vaccine incentives do not violate – and that will already be in place to apply to any future vaccine for a future public health emergency.</a:t>
            </a:r>
          </a:p>
          <a:p>
            <a:endParaRPr lang="en-US" baseline="0" dirty="0" smtClean="0"/>
          </a:p>
          <a:p>
            <a:r>
              <a:rPr lang="en-US" baseline="0" dirty="0" smtClean="0"/>
              <a:t>Exemption for hiring/retention bonuses – in response to difficulties employers have had reopening – are temporary to this public health emergency.  But no reason to think something similar wouldn’t pass if a similar situation arose during another state of emergency now that this precedent exists. </a:t>
            </a:r>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33</a:t>
            </a:fld>
            <a:endParaRPr lang="en-US"/>
          </a:p>
        </p:txBody>
      </p:sp>
    </p:spTree>
    <p:extLst>
      <p:ext uri="{BB962C8B-B14F-4D97-AF65-F5344CB8AC3E}">
        <p14:creationId xmlns:p14="http://schemas.microsoft.com/office/powerpoint/2010/main" val="1973206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instructor also alleges that after the email exchange, he had a phone conversation where the Dean gave him permission to take the welder off campus. The dean denies this conversation occurred. </a:t>
            </a:r>
            <a:endParaRPr lang="en-US" dirty="0" smtClean="0"/>
          </a:p>
          <a:p>
            <a:endParaRPr lang="en-US" dirty="0" smtClean="0"/>
          </a:p>
          <a:p>
            <a:r>
              <a:rPr lang="en-US" dirty="0" smtClean="0"/>
              <a:t>When the Dean</a:t>
            </a:r>
            <a:r>
              <a:rPr lang="en-US" baseline="0" dirty="0" smtClean="0"/>
              <a:t> realized the welder was gone, he contacted the police. The police contacted the </a:t>
            </a:r>
            <a:r>
              <a:rPr lang="en-US" dirty="0" smtClean="0"/>
              <a:t>instructor,</a:t>
            </a:r>
            <a:r>
              <a:rPr lang="en-US" baseline="0" dirty="0" smtClean="0"/>
              <a:t> and the instructor explained that his rationale for taking the welder was that he wanted to build a trailer for it. </a:t>
            </a:r>
          </a:p>
          <a:p>
            <a:endParaRPr lang="en-US" baseline="0" dirty="0" smtClean="0"/>
          </a:p>
          <a:p>
            <a:r>
              <a:rPr lang="en-US" baseline="0" dirty="0" smtClean="0"/>
              <a:t>The instructor alleges the pair had a phone conversation where the instructor told the Dean he wanted to build a trailer for the welder. The Dean denies this phone conversation ever happened. </a:t>
            </a:r>
          </a:p>
        </p:txBody>
      </p:sp>
      <p:sp>
        <p:nvSpPr>
          <p:cNvPr id="4" name="Slide Number Placeholder 3"/>
          <p:cNvSpPr>
            <a:spLocks noGrp="1"/>
          </p:cNvSpPr>
          <p:nvPr>
            <p:ph type="sldNum" sz="quarter" idx="10"/>
          </p:nvPr>
        </p:nvSpPr>
        <p:spPr/>
        <p:txBody>
          <a:bodyPr/>
          <a:lstStyle/>
          <a:p>
            <a:fld id="{E9FF9CAC-246D-4329-9435-08A75B5B943E}" type="slidenum">
              <a:rPr lang="en-US" smtClean="0"/>
              <a:t>34</a:t>
            </a:fld>
            <a:endParaRPr lang="en-US"/>
          </a:p>
        </p:txBody>
      </p:sp>
    </p:spTree>
    <p:extLst>
      <p:ext uri="{BB962C8B-B14F-4D97-AF65-F5344CB8AC3E}">
        <p14:creationId xmlns:p14="http://schemas.microsoft.com/office/powerpoint/2010/main" val="110398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smtClean="0"/>
              <a:t>The board found the dean’s versions of events more credible primarily</a:t>
            </a:r>
            <a:r>
              <a:rPr lang="en-US" baseline="0" dirty="0" smtClean="0"/>
              <a:t> because there was no indication of why the dean would change his mind about permitting the instructor to take the welder off of campus so shortly after the initial email exchange. The Board also found that the fact that the instructor did not tell anyone he took the welder off campus “raises a red flag.” </a:t>
            </a:r>
          </a:p>
          <a:p>
            <a:pPr marL="232943" indent="-232943">
              <a:buAutoNum type="arabicPeriod"/>
            </a:pPr>
            <a:r>
              <a:rPr lang="en-US" baseline="0" dirty="0" smtClean="0"/>
              <a:t>The VP of College assigned director of HR to investigate the situation. HR director met with both parties, gathered written statements, took photos, obtained the emails and submitted a written report. The Board noted that through this investigation, the instructor had “ample time” to present his version of events and concluded the investigation was reasonable.</a:t>
            </a:r>
          </a:p>
          <a:p>
            <a:endParaRPr lang="en-US" baseline="0" dirty="0" smtClean="0"/>
          </a:p>
          <a:p>
            <a:r>
              <a:rPr lang="en-US" baseline="0" dirty="0" smtClean="0"/>
              <a:t>The grievance award </a:t>
            </a:r>
            <a:r>
              <a:rPr lang="en-US" baseline="0" dirty="0" err="1" smtClean="0"/>
              <a:t>ws</a:t>
            </a:r>
            <a:r>
              <a:rPr lang="en-US" baseline="0" dirty="0" smtClean="0"/>
              <a:t> denied. </a:t>
            </a:r>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35</a:t>
            </a:fld>
            <a:endParaRPr lang="en-US"/>
          </a:p>
        </p:txBody>
      </p:sp>
    </p:spTree>
    <p:extLst>
      <p:ext uri="{BB962C8B-B14F-4D97-AF65-F5344CB8AC3E}">
        <p14:creationId xmlns:p14="http://schemas.microsoft.com/office/powerpoint/2010/main" val="306594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two graphics are taken from Price Waterhouse Coopers survey</a:t>
            </a:r>
            <a:r>
              <a:rPr lang="en-US" baseline="0" dirty="0"/>
              <a:t> of companies</a:t>
            </a:r>
            <a:r>
              <a:rPr lang="en-US" dirty="0"/>
              <a:t>, which I</a:t>
            </a:r>
            <a:r>
              <a:rPr lang="en-US" baseline="0" dirty="0"/>
              <a:t> will discuss further in the next slide. But they show that remote work has been a relative success. Remote work can improve job satisfaction, raise productivity, reduce emissions, and improve access for those with disabilities and living in rural areas.</a:t>
            </a:r>
            <a:endParaRPr lang="en-US" dirty="0"/>
          </a:p>
          <a:p>
            <a:endParaRPr lang="en-US" dirty="0"/>
          </a:p>
          <a:p>
            <a:r>
              <a:rPr lang="en-US" dirty="0"/>
              <a:t>Even before the pandemic, some</a:t>
            </a:r>
            <a:r>
              <a:rPr lang="en-US" baseline="0" dirty="0"/>
              <a:t> of the US workforce was working from home. Massive increase with the pandemic. </a:t>
            </a:r>
          </a:p>
          <a:p>
            <a:r>
              <a:rPr lang="en-US" baseline="0" dirty="0"/>
              <a:t>Employees are now demanding it. As you can see, the PWC showed that over half of employees that are able to work remotely want to do so at least three days a week. </a:t>
            </a:r>
          </a:p>
          <a:p>
            <a:r>
              <a:rPr lang="en-US" baseline="0" dirty="0"/>
              <a:t>Global Workplace Analytics estimates that 56% of US workforce holds a job that is at least partially compatible with remote work. They forecast that 25-30% of the US workforce will be working from home one or more days a week after the pandemic.</a:t>
            </a:r>
          </a:p>
          <a:p>
            <a:endParaRPr lang="en-US" baseline="0" dirty="0"/>
          </a:p>
        </p:txBody>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dirty="0"/>
          </a:p>
        </p:txBody>
      </p:sp>
    </p:spTree>
    <p:extLst>
      <p:ext uri="{BB962C8B-B14F-4D97-AF65-F5344CB8AC3E}">
        <p14:creationId xmlns:p14="http://schemas.microsoft.com/office/powerpoint/2010/main" val="83407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EO 21-29 was Governor Brown’s Executive Order requiring executive branch employees to be fully vaccinated against COVID-19.</a:t>
            </a:r>
          </a:p>
          <a:p>
            <a:endParaRPr lang="en-US" baseline="0" dirty="0" smtClean="0"/>
          </a:p>
          <a:p>
            <a:r>
              <a:rPr lang="en-US" baseline="0" dirty="0" smtClean="0"/>
              <a:t>The union wanted to bargain over (1) the implementation date (2) the consequences for an employee who fails to meet the deadline and (3) the basis for exemptions. </a:t>
            </a:r>
          </a:p>
          <a:p>
            <a:endParaRPr lang="en-US" baseline="0" dirty="0" smtClean="0"/>
          </a:p>
          <a:p>
            <a:r>
              <a:rPr lang="en-US" baseline="0" dirty="0" smtClean="0"/>
              <a:t>The state responded that they would bargain the impact but not the decision itself. </a:t>
            </a:r>
          </a:p>
          <a:p>
            <a:endParaRPr lang="en-US" baseline="0" dirty="0" smtClean="0"/>
          </a:p>
          <a:p>
            <a:r>
              <a:rPr lang="en-US" baseline="0" dirty="0" smtClean="0"/>
              <a:t>As of the date of hearing, the state and union had met twice to bargain over the impacts. A union that represents a different bargaining unit of executive branch employees proposed, and the governor approved, of a grace period proposal. The employees who were not fully vaccinated by Oct 18 were permitted to work remotely if possible or be on leave (use paid leave if available). The state made it clear that they would agree to the same grace period for this union.</a:t>
            </a:r>
          </a:p>
        </p:txBody>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a:p>
        </p:txBody>
      </p:sp>
    </p:spTree>
    <p:extLst>
      <p:ext uri="{BB962C8B-B14F-4D97-AF65-F5344CB8AC3E}">
        <p14:creationId xmlns:p14="http://schemas.microsoft.com/office/powerpoint/2010/main" val="2624930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board found that when issuing the</a:t>
            </a:r>
            <a:r>
              <a:rPr lang="en-US" baseline="0" dirty="0" smtClean="0"/>
              <a:t> EO, the governor was exercising the state’s police power to “protect state workers, their coworkers and the public that relies on state services” from COVID-19.</a:t>
            </a:r>
          </a:p>
          <a:p>
            <a:endParaRPr lang="en-US" baseline="0" dirty="0" smtClean="0"/>
          </a:p>
          <a:p>
            <a:r>
              <a:rPr lang="en-US" baseline="0" dirty="0" smtClean="0"/>
              <a:t>Union argued EO 21-29 impairs CBA which “reserves to the Association the right to negotiate over changes in conditions in employment.” The CBA also provides that “The employer is not limited, confined, or restricted by past practice, rule, custom, or regulation in making changes in policies, procedures, rules, and regulations to carry out the mission of the Department” </a:t>
            </a:r>
          </a:p>
          <a:p>
            <a:r>
              <a:rPr lang="en-US" baseline="0" dirty="0" smtClean="0"/>
              <a:t>CBA also expressly limited to scope of bargaining to those the employer is compelled to negotiate by state law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37</a:t>
            </a:fld>
            <a:endParaRPr lang="en-US"/>
          </a:p>
        </p:txBody>
      </p:sp>
    </p:spTree>
    <p:extLst>
      <p:ext uri="{BB962C8B-B14F-4D97-AF65-F5344CB8AC3E}">
        <p14:creationId xmlns:p14="http://schemas.microsoft.com/office/powerpoint/2010/main" val="1513248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9FF9CAC-246D-4329-9435-08A75B5B943E}" type="slidenum">
              <a:rPr lang="en-US">
                <a:solidFill>
                  <a:prstClr val="black"/>
                </a:solidFill>
                <a:latin typeface="Calibri" panose="020F0502020204030204"/>
              </a:rPr>
              <a:pPr defTabSz="931774">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603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Study surveyed</a:t>
            </a:r>
            <a:r>
              <a:rPr lang="en-US" baseline="0" dirty="0"/>
              <a:t> 133 executives and 1200 office workers in November and December 2020.</a:t>
            </a:r>
          </a:p>
          <a:p>
            <a:pPr marL="291179" indent="-291179">
              <a:buFont typeface="Arial" panose="020B0604020202020204" pitchFamily="34" charset="0"/>
              <a:buChar char="•"/>
            </a:pPr>
            <a:r>
              <a:rPr lang="en-US" dirty="0"/>
              <a:t>Remote work has been an overwhelming success</a:t>
            </a:r>
          </a:p>
          <a:p>
            <a:pPr marL="757066" lvl="1" indent="-291179">
              <a:buFont typeface="Arial" panose="020B0604020202020204" pitchFamily="34" charset="0"/>
              <a:buChar char="•"/>
            </a:pPr>
            <a:r>
              <a:rPr lang="en-US" dirty="0"/>
              <a:t>83% of employers now say the shift to remote work has been successful, compared to 73% surveyed in June 2020 </a:t>
            </a:r>
          </a:p>
          <a:p>
            <a:pPr marL="757066" lvl="1" indent="-291179">
              <a:buFont typeface="Arial" panose="020B0604020202020204" pitchFamily="34" charset="0"/>
              <a:buChar char="•"/>
            </a:pPr>
            <a:r>
              <a:rPr lang="en-US" dirty="0"/>
              <a:t>Productivity improved over prolonged work from home period </a:t>
            </a:r>
          </a:p>
          <a:p>
            <a:pPr marL="291179" indent="-291179">
              <a:buFont typeface="Arial" panose="020B0604020202020204" pitchFamily="34" charset="0"/>
              <a:buChar char="•"/>
            </a:pPr>
            <a:r>
              <a:rPr lang="en-US" dirty="0"/>
              <a:t>The office is here to stay, but its role is going to change</a:t>
            </a:r>
          </a:p>
          <a:p>
            <a:pPr marL="757066" lvl="1" indent="-291179">
              <a:buFont typeface="Arial" panose="020B0604020202020204" pitchFamily="34" charset="0"/>
              <a:buChar char="•"/>
            </a:pPr>
            <a:r>
              <a:rPr lang="en-US" dirty="0"/>
              <a:t>87% of employers say most important role of the office is for collaborating with team members and building relationships, not providing space to work. </a:t>
            </a:r>
          </a:p>
          <a:p>
            <a:pPr marL="291179" indent="-291179">
              <a:buFont typeface="Arial" panose="020B0604020202020204" pitchFamily="34" charset="0"/>
              <a:buChar char="•"/>
            </a:pPr>
            <a:r>
              <a:rPr lang="en-US" dirty="0"/>
              <a:t>Least experienced workers need the office the most </a:t>
            </a:r>
          </a:p>
          <a:p>
            <a:pPr marL="757066" lvl="1" indent="-291179">
              <a:buFont typeface="Arial" panose="020B0604020202020204" pitchFamily="34" charset="0"/>
              <a:buChar char="•"/>
            </a:pPr>
            <a:r>
              <a:rPr lang="en-US" dirty="0"/>
              <a:t>30% of workers with 0-5 years of experience want to be remote no more than one day a week and 34% of them feel less productive at home</a:t>
            </a:r>
          </a:p>
          <a:p>
            <a:pPr marL="291179" indent="-291179">
              <a:buFont typeface="Arial" panose="020B0604020202020204" pitchFamily="34" charset="0"/>
              <a:buChar char="•"/>
            </a:pPr>
            <a:r>
              <a:rPr lang="en-US" dirty="0"/>
              <a:t>Real estate strategy will shift </a:t>
            </a:r>
          </a:p>
          <a:p>
            <a:pPr marL="757066" lvl="1" indent="-291179">
              <a:buFont typeface="Arial" panose="020B0604020202020204" pitchFamily="34" charset="0"/>
              <a:buChar char="•"/>
            </a:pPr>
            <a:r>
              <a:rPr lang="en-US" dirty="0"/>
              <a:t>87% of executives expect to make changes to their real estate strategy including consolidating office space is premier locations and/or opening more satellite locations.</a:t>
            </a:r>
          </a:p>
          <a:p>
            <a:pPr marL="291179" indent="-291179">
              <a:buFont typeface="Arial" panose="020B0604020202020204" pitchFamily="34" charset="0"/>
              <a:buChar char="•"/>
            </a:pPr>
            <a:r>
              <a:rPr lang="en-US" dirty="0"/>
              <a:t>There’s no consensus on the optimal balance of work days at home vs. in the office </a:t>
            </a:r>
          </a:p>
          <a:p>
            <a:pPr marL="757066" lvl="1" indent="-291179">
              <a:buFont typeface="Arial" panose="020B0604020202020204" pitchFamily="34" charset="0"/>
              <a:buChar char="•"/>
            </a:pPr>
            <a:r>
              <a:rPr lang="en-US" dirty="0"/>
              <a:t>55% of employees want to work remotely at least 3 days a week, while 68% of executives think an employee should be in the office at least 3 days a week</a:t>
            </a:r>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dirty="0"/>
          </a:p>
        </p:txBody>
      </p:sp>
      <p:sp>
        <p:nvSpPr>
          <p:cNvPr id="5" name="TextBox 4"/>
          <p:cNvSpPr txBox="1"/>
          <p:nvPr/>
        </p:nvSpPr>
        <p:spPr>
          <a:xfrm>
            <a:off x="0" y="0"/>
            <a:ext cx="3894667" cy="371087"/>
          </a:xfrm>
          <a:prstGeom prst="rect">
            <a:avLst/>
          </a:prstGeom>
          <a:noFill/>
        </p:spPr>
        <p:txBody>
          <a:bodyPr vert="horz" lIns="93177" tIns="46589" rIns="93177" bIns="46589" rtlCol="0">
            <a:spAutoFit/>
          </a:bodyPr>
          <a:lstStyle/>
          <a:p>
            <a:endParaRPr lang="en-US" dirty="0"/>
          </a:p>
        </p:txBody>
      </p:sp>
    </p:spTree>
    <p:extLst>
      <p:ext uri="{BB962C8B-B14F-4D97-AF65-F5344CB8AC3E}">
        <p14:creationId xmlns:p14="http://schemas.microsoft.com/office/powerpoint/2010/main" val="659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defRPr/>
            </a:pPr>
            <a:r>
              <a:rPr lang="en-US" dirty="0"/>
              <a:t>This was taken from Global Workplace</a:t>
            </a:r>
            <a:r>
              <a:rPr lang="en-US" baseline="0" dirty="0"/>
              <a:t> </a:t>
            </a:r>
            <a:r>
              <a:rPr lang="en-US" dirty="0"/>
              <a:t>Analytics study.</a:t>
            </a:r>
          </a:p>
          <a:p>
            <a:pPr lvl="1"/>
            <a:r>
              <a:rPr lang="en-US" dirty="0"/>
              <a:t>Increased demand for work-from-home employees </a:t>
            </a:r>
          </a:p>
          <a:p>
            <a:pPr lvl="2"/>
            <a:r>
              <a:rPr lang="en-US" dirty="0"/>
              <a:t>Over a third would take a pay cut in exchange for the option </a:t>
            </a:r>
          </a:p>
          <a:p>
            <a:pPr lvl="1"/>
            <a:r>
              <a:rPr lang="en-US" dirty="0"/>
              <a:t>Reduced fear about work from home among managers and executives</a:t>
            </a:r>
          </a:p>
          <a:p>
            <a:pPr lvl="2"/>
            <a:r>
              <a:rPr lang="en-US" dirty="0"/>
              <a:t>Trust – how do you know your workers are working? Counting butts in seats is not managing, it’s babysitting. Instead, look at results.</a:t>
            </a:r>
          </a:p>
          <a:p>
            <a:pPr lvl="1"/>
            <a:r>
              <a:rPr lang="en-US" dirty="0"/>
              <a:t>Increased awareness of cost saving opportunities in work from home </a:t>
            </a:r>
          </a:p>
          <a:p>
            <a:pPr lvl="2"/>
            <a:r>
              <a:rPr lang="en-US" dirty="0"/>
              <a:t>Each employee working from home can save a business $11,000 a year. It saves the employee anywhere from $2,500-$4,000. </a:t>
            </a:r>
          </a:p>
          <a:p>
            <a:pPr lvl="1"/>
            <a:r>
              <a:rPr lang="en-US" dirty="0"/>
              <a:t>Increased awareness of the potential impact of work from home on sustainability </a:t>
            </a:r>
          </a:p>
          <a:p>
            <a:pPr lvl="2"/>
            <a:r>
              <a:rPr lang="en-US" dirty="0"/>
              <a:t>Dramatic reduction in traffic, congestion and pollution. Is this something your employees care about? Annual environmental impact of half time remote work for those able would be the greenhouse gas equivalent of taking the entire NY state workforce off the road.</a:t>
            </a:r>
          </a:p>
          <a:p>
            <a:pPr lvl="1"/>
            <a:r>
              <a:rPr lang="en-US" dirty="0"/>
              <a:t>Reduced business travel </a:t>
            </a:r>
          </a:p>
          <a:p>
            <a:pPr lvl="1"/>
            <a:endParaRPr lang="en-US" dirty="0"/>
          </a:p>
          <a:p>
            <a:pPr lvl="1"/>
            <a:r>
              <a:rPr lang="en-US" dirty="0"/>
              <a:t>This was taken from Global Workplace</a:t>
            </a:r>
            <a:r>
              <a:rPr lang="en-US" baseline="0" dirty="0"/>
              <a:t> </a:t>
            </a:r>
            <a:r>
              <a:rPr lang="en-US" dirty="0"/>
              <a:t>Analytics </a:t>
            </a:r>
          </a:p>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dirty="0"/>
          </a:p>
        </p:txBody>
      </p:sp>
    </p:spTree>
    <p:extLst>
      <p:ext uri="{BB962C8B-B14F-4D97-AF65-F5344CB8AC3E}">
        <p14:creationId xmlns:p14="http://schemas.microsoft.com/office/powerpoint/2010/main" val="96447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dirty="0"/>
          </a:p>
        </p:txBody>
      </p:sp>
    </p:spTree>
    <p:extLst>
      <p:ext uri="{BB962C8B-B14F-4D97-AF65-F5344CB8AC3E}">
        <p14:creationId xmlns:p14="http://schemas.microsoft.com/office/powerpoint/2010/main" val="56884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dirty="0"/>
          </a:p>
        </p:txBody>
      </p:sp>
    </p:spTree>
    <p:extLst>
      <p:ext uri="{BB962C8B-B14F-4D97-AF65-F5344CB8AC3E}">
        <p14:creationId xmlns:p14="http://schemas.microsoft.com/office/powerpoint/2010/main" val="333870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dirty="0"/>
          </a:p>
        </p:txBody>
      </p:sp>
    </p:spTree>
    <p:extLst>
      <p:ext uri="{BB962C8B-B14F-4D97-AF65-F5344CB8AC3E}">
        <p14:creationId xmlns:p14="http://schemas.microsoft.com/office/powerpoint/2010/main" val="180601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dirty="0"/>
          </a:p>
        </p:txBody>
      </p:sp>
    </p:spTree>
    <p:extLst>
      <p:ext uri="{BB962C8B-B14F-4D97-AF65-F5344CB8AC3E}">
        <p14:creationId xmlns:p14="http://schemas.microsoft.com/office/powerpoint/2010/main" val="384109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1" name="Title 1"/>
          <p:cNvSpPr txBox="1">
            <a:spLocks/>
          </p:cNvSpPr>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dirty="0"/>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dirty="0">
                <a:latin typeface="+mj-lt"/>
              </a:rPr>
              <a:t>Presentation Title</a:t>
            </a:r>
            <a:endParaRPr lang="en-US" dirty="0"/>
          </a:p>
        </p:txBody>
      </p:sp>
      <p:pic>
        <p:nvPicPr>
          <p:cNvPr id="2" name="Picture 1"/>
          <p:cNvPicPr>
            <a:picLocks noChangeAspect="1"/>
          </p:cNvPicPr>
          <p:nvPr userDrawn="1"/>
        </p:nvPicPr>
        <p:blipFill>
          <a:blip r:embed="rId3"/>
          <a:stretch>
            <a:fillRect/>
          </a:stretch>
        </p:blipFill>
        <p:spPr>
          <a:xfrm>
            <a:off x="11086497" y="219370"/>
            <a:ext cx="1028510" cy="5866316"/>
          </a:xfrm>
          <a:prstGeom prst="rect">
            <a:avLst/>
          </a:prstGeom>
        </p:spPr>
      </p:pic>
    </p:spTree>
    <p:extLst>
      <p:ext uri="{BB962C8B-B14F-4D97-AF65-F5344CB8AC3E}">
        <p14:creationId xmlns:p14="http://schemas.microsoft.com/office/powerpoint/2010/main" val="232796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en-US" sz="1800" kern="0" dirty="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2000" spc="-10" dirty="0">
                <a:solidFill>
                  <a:srgbClr val="003366"/>
                </a:solidFill>
                <a:latin typeface="+mn-lt"/>
              </a:rPr>
              <a:t>Atlanta</a:t>
            </a:r>
          </a:p>
          <a:p>
            <a:pPr>
              <a:lnSpc>
                <a:spcPct val="100000"/>
              </a:lnSpc>
              <a:defRPr/>
            </a:pPr>
            <a:r>
              <a:rPr lang="en-US" altLang="en-US" sz="2000" spc="-10" dirty="0">
                <a:solidFill>
                  <a:srgbClr val="003366"/>
                </a:solidFill>
                <a:latin typeface="+mn-lt"/>
              </a:rPr>
              <a:t>Austin</a:t>
            </a:r>
          </a:p>
          <a:p>
            <a:pPr>
              <a:lnSpc>
                <a:spcPct val="100000"/>
              </a:lnSpc>
              <a:defRPr/>
            </a:pPr>
            <a:r>
              <a:rPr lang="en-US" altLang="en-US" sz="2000" spc="-10" dirty="0">
                <a:solidFill>
                  <a:srgbClr val="003366"/>
                </a:solidFill>
                <a:latin typeface="+mn-lt"/>
              </a:rPr>
              <a:t>Berlin</a:t>
            </a:r>
          </a:p>
          <a:p>
            <a:pPr>
              <a:lnSpc>
                <a:spcPct val="100000"/>
              </a:lnSpc>
              <a:defRPr/>
            </a:pPr>
            <a:r>
              <a:rPr lang="en-US" altLang="en-US" sz="2000" spc="-10" dirty="0">
                <a:solidFill>
                  <a:srgbClr val="003366"/>
                </a:solidFill>
                <a:latin typeface="+mn-lt"/>
              </a:rPr>
              <a:t>Birmingham</a:t>
            </a:r>
          </a:p>
          <a:p>
            <a:pPr>
              <a:lnSpc>
                <a:spcPct val="100000"/>
              </a:lnSpc>
              <a:defRPr/>
            </a:pPr>
            <a:r>
              <a:rPr lang="en-US" altLang="en-US" sz="2000" spc="-10" dirty="0">
                <a:solidFill>
                  <a:srgbClr val="003366"/>
                </a:solidFill>
                <a:latin typeface="+mn-lt"/>
              </a:rPr>
              <a:t>Boston</a:t>
            </a:r>
          </a:p>
          <a:p>
            <a:pPr>
              <a:lnSpc>
                <a:spcPct val="100000"/>
              </a:lnSpc>
              <a:defRPr/>
            </a:pPr>
            <a:r>
              <a:rPr lang="en-US" altLang="en-US" sz="2000" spc="-10" dirty="0">
                <a:solidFill>
                  <a:srgbClr val="003366"/>
                </a:solidFill>
                <a:latin typeface="+mn-lt"/>
              </a:rPr>
              <a:t>Charleston</a:t>
            </a:r>
          </a:p>
          <a:p>
            <a:pPr>
              <a:lnSpc>
                <a:spcPct val="100000"/>
              </a:lnSpc>
              <a:defRPr/>
            </a:pPr>
            <a:r>
              <a:rPr lang="en-US" altLang="en-US" sz="2000" spc="-10" dirty="0">
                <a:solidFill>
                  <a:srgbClr val="003366"/>
                </a:solidFill>
                <a:latin typeface="+mn-lt"/>
              </a:rPr>
              <a:t>Charlotte</a:t>
            </a:r>
          </a:p>
          <a:p>
            <a:pPr>
              <a:lnSpc>
                <a:spcPct val="100000"/>
              </a:lnSpc>
              <a:defRPr/>
            </a:pPr>
            <a:r>
              <a:rPr lang="en-US" altLang="en-US" sz="2000" spc="-10" dirty="0">
                <a:solidFill>
                  <a:srgbClr val="003366"/>
                </a:solidFill>
                <a:latin typeface="+mn-lt"/>
              </a:rPr>
              <a:t>Chicago</a:t>
            </a:r>
          </a:p>
          <a:p>
            <a:pPr>
              <a:lnSpc>
                <a:spcPct val="100000"/>
              </a:lnSpc>
              <a:defRPr/>
            </a:pPr>
            <a:r>
              <a:rPr lang="en-US" altLang="en-US" sz="2000" spc="-10" dirty="0">
                <a:solidFill>
                  <a:srgbClr val="003366"/>
                </a:solidFill>
                <a:latin typeface="+mn-lt"/>
              </a:rPr>
              <a:t>Cleveland</a:t>
            </a:r>
          </a:p>
          <a:p>
            <a:pPr>
              <a:lnSpc>
                <a:spcPct val="100000"/>
              </a:lnSpc>
              <a:defRPr/>
            </a:pPr>
            <a:r>
              <a:rPr lang="en-US" altLang="en-US" sz="2000" spc="-10" dirty="0">
                <a:solidFill>
                  <a:srgbClr val="003366"/>
                </a:solidFill>
                <a:latin typeface="+mn-lt"/>
              </a:rPr>
              <a:t>Columbia</a:t>
            </a:r>
          </a:p>
          <a:p>
            <a:pPr>
              <a:lnSpc>
                <a:spcPct val="100000"/>
              </a:lnSpc>
              <a:defRPr/>
            </a:pPr>
            <a:r>
              <a:rPr lang="en-US" altLang="en-US" sz="2000" spc="-10" dirty="0">
                <a:solidFill>
                  <a:srgbClr val="003366"/>
                </a:solidFill>
                <a:latin typeface="+mn-lt"/>
              </a:rPr>
              <a:t>Dallas</a:t>
            </a:r>
          </a:p>
          <a:p>
            <a:pPr>
              <a:lnSpc>
                <a:spcPct val="100000"/>
              </a:lnSpc>
              <a:defRPr/>
            </a:pPr>
            <a:r>
              <a:rPr lang="en-US" altLang="en-US" sz="2000" spc="-10" dirty="0">
                <a:solidFill>
                  <a:srgbClr val="003366"/>
                </a:solidFill>
                <a:latin typeface="+mn-lt"/>
              </a:rPr>
              <a:t>Denver</a:t>
            </a:r>
          </a:p>
          <a:p>
            <a:pPr>
              <a:lnSpc>
                <a:spcPct val="100000"/>
              </a:lnSpc>
              <a:defRPr/>
            </a:pPr>
            <a:r>
              <a:rPr lang="en-US" altLang="en-US" sz="2000" spc="-10" dirty="0">
                <a:solidFill>
                  <a:srgbClr val="003366"/>
                </a:solidFill>
                <a:latin typeface="+mn-lt"/>
              </a:rPr>
              <a:t>Detroit (Metro)</a:t>
            </a:r>
            <a:endParaRPr lang="en-US" altLang="en-US" sz="2000" spc="-20" dirty="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dirty="0">
                <a:solidFill>
                  <a:srgbClr val="003366"/>
                </a:solidFill>
                <a:latin typeface="+mn-lt"/>
              </a:rPr>
              <a:t>Greenville</a:t>
            </a:r>
          </a:p>
          <a:p>
            <a:pPr>
              <a:lnSpc>
                <a:spcPct val="100000"/>
              </a:lnSpc>
              <a:defRPr/>
            </a:pPr>
            <a:r>
              <a:rPr lang="en-US" altLang="en-US" sz="2000" spc="-10" dirty="0">
                <a:solidFill>
                  <a:srgbClr val="003366"/>
                </a:solidFill>
                <a:latin typeface="+mn-lt"/>
              </a:rPr>
              <a:t>Houston</a:t>
            </a:r>
          </a:p>
          <a:p>
            <a:pPr>
              <a:lnSpc>
                <a:spcPct val="100000"/>
              </a:lnSpc>
              <a:defRPr/>
            </a:pPr>
            <a:r>
              <a:rPr lang="en-US" altLang="en-US" sz="2000" spc="-10" dirty="0">
                <a:solidFill>
                  <a:srgbClr val="003366"/>
                </a:solidFill>
                <a:latin typeface="+mn-lt"/>
              </a:rPr>
              <a:t>Indianapolis</a:t>
            </a:r>
          </a:p>
          <a:p>
            <a:pPr>
              <a:lnSpc>
                <a:spcPct val="100000"/>
              </a:lnSpc>
              <a:defRPr/>
            </a:pPr>
            <a:r>
              <a:rPr lang="en-US" altLang="en-US" sz="2000" spc="-10" dirty="0">
                <a:solidFill>
                  <a:srgbClr val="003366"/>
                </a:solidFill>
                <a:latin typeface="+mn-lt"/>
              </a:rPr>
              <a:t>Kansas City</a:t>
            </a:r>
            <a:br>
              <a:rPr lang="en-US" altLang="en-US" sz="2000" spc="-10" dirty="0">
                <a:solidFill>
                  <a:srgbClr val="003366"/>
                </a:solidFill>
                <a:latin typeface="+mn-lt"/>
              </a:rPr>
            </a:br>
            <a:r>
              <a:rPr lang="en-US" altLang="en-US" sz="2000" spc="-10" dirty="0">
                <a:solidFill>
                  <a:srgbClr val="003366"/>
                </a:solidFill>
                <a:latin typeface="+mn-lt"/>
              </a:rPr>
              <a:t>Las Vegas</a:t>
            </a:r>
          </a:p>
          <a:p>
            <a:pPr>
              <a:lnSpc>
                <a:spcPct val="100000"/>
              </a:lnSpc>
              <a:defRPr/>
            </a:pPr>
            <a:r>
              <a:rPr lang="en-US" altLang="en-US" sz="2000" spc="-10" dirty="0">
                <a:solidFill>
                  <a:srgbClr val="003366"/>
                </a:solidFill>
                <a:latin typeface="+mn-lt"/>
              </a:rPr>
              <a:t>London</a:t>
            </a:r>
          </a:p>
          <a:p>
            <a:pPr>
              <a:lnSpc>
                <a:spcPct val="100000"/>
              </a:lnSpc>
              <a:defRPr/>
            </a:pPr>
            <a:r>
              <a:rPr lang="en-US" altLang="en-US" sz="2000" spc="-10" dirty="0">
                <a:solidFill>
                  <a:srgbClr val="003366"/>
                </a:solidFill>
                <a:latin typeface="+mn-lt"/>
              </a:rPr>
              <a:t>Los Angeles</a:t>
            </a:r>
          </a:p>
          <a:p>
            <a:pPr>
              <a:lnSpc>
                <a:spcPct val="100000"/>
              </a:lnSpc>
              <a:defRPr/>
            </a:pPr>
            <a:r>
              <a:rPr lang="en-US" altLang="en-US" sz="2000" spc="-10" dirty="0">
                <a:solidFill>
                  <a:srgbClr val="003366"/>
                </a:solidFill>
                <a:latin typeface="+mn-lt"/>
              </a:rPr>
              <a:t>Memphis</a:t>
            </a:r>
          </a:p>
          <a:p>
            <a:pPr>
              <a:lnSpc>
                <a:spcPct val="100000"/>
              </a:lnSpc>
              <a:defRPr/>
            </a:pPr>
            <a:r>
              <a:rPr lang="en-US" altLang="en-US" sz="2000" spc="-10" dirty="0">
                <a:solidFill>
                  <a:srgbClr val="003366"/>
                </a:solidFill>
                <a:latin typeface="+mn-lt"/>
              </a:rPr>
              <a:t>Mexico City</a:t>
            </a:r>
          </a:p>
          <a:p>
            <a:pPr>
              <a:lnSpc>
                <a:spcPct val="100000"/>
              </a:lnSpc>
              <a:defRPr/>
            </a:pPr>
            <a:r>
              <a:rPr lang="en-US" altLang="en-US" sz="2000" spc="-10" dirty="0">
                <a:solidFill>
                  <a:srgbClr val="003366"/>
                </a:solidFill>
                <a:latin typeface="+mn-lt"/>
              </a:rPr>
              <a:t>Miami</a:t>
            </a:r>
          </a:p>
          <a:p>
            <a:pPr>
              <a:lnSpc>
                <a:spcPct val="100000"/>
              </a:lnSpc>
              <a:defRPr/>
            </a:pPr>
            <a:r>
              <a:rPr lang="en-US" altLang="en-US" sz="2000" spc="-10" dirty="0">
                <a:solidFill>
                  <a:srgbClr val="003366"/>
                </a:solidFill>
                <a:latin typeface="+mn-lt"/>
              </a:rPr>
              <a:t>Milwaukee</a:t>
            </a:r>
          </a:p>
          <a:p>
            <a:pPr>
              <a:lnSpc>
                <a:spcPct val="100000"/>
              </a:lnSpc>
              <a:defRPr/>
            </a:pPr>
            <a:r>
              <a:rPr lang="en-US" altLang="en-US" sz="2000" spc="-10" dirty="0">
                <a:solidFill>
                  <a:srgbClr val="003366"/>
                </a:solidFill>
                <a:latin typeface="+mn-lt"/>
              </a:rPr>
              <a:t>Minneapolis</a:t>
            </a:r>
          </a:p>
          <a:p>
            <a:pPr>
              <a:lnSpc>
                <a:spcPct val="100000"/>
              </a:lnSpc>
              <a:defRPr/>
            </a:pPr>
            <a:r>
              <a:rPr lang="en-US" altLang="en-US" sz="2000" spc="-10" dirty="0">
                <a:solidFill>
                  <a:srgbClr val="003366"/>
                </a:solidFill>
                <a:latin typeface="+mn-lt"/>
              </a:rPr>
              <a:t>Montréal </a:t>
            </a:r>
            <a:endParaRPr lang="en-US" altLang="en-US" sz="2000" spc="-20" dirty="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dirty="0">
                <a:solidFill>
                  <a:srgbClr val="003366"/>
                </a:solidFill>
                <a:latin typeface="+mn-lt"/>
              </a:rPr>
              <a:t>Morristown</a:t>
            </a:r>
          </a:p>
          <a:p>
            <a:pPr>
              <a:lnSpc>
                <a:spcPct val="100000"/>
              </a:lnSpc>
              <a:defRPr/>
            </a:pPr>
            <a:r>
              <a:rPr lang="en-US" altLang="en-US" sz="2000" spc="-10" dirty="0">
                <a:solidFill>
                  <a:srgbClr val="003366"/>
                </a:solidFill>
                <a:latin typeface="+mn-lt"/>
              </a:rPr>
              <a:t>Nashville</a:t>
            </a:r>
          </a:p>
          <a:p>
            <a:pPr>
              <a:lnSpc>
                <a:spcPct val="100000"/>
              </a:lnSpc>
              <a:defRPr/>
            </a:pPr>
            <a:r>
              <a:rPr lang="en-US" altLang="en-US" sz="2000" spc="-10" dirty="0">
                <a:solidFill>
                  <a:srgbClr val="003366"/>
                </a:solidFill>
                <a:latin typeface="+mn-lt"/>
              </a:rPr>
              <a:t>New Orleans</a:t>
            </a:r>
          </a:p>
          <a:p>
            <a:pPr>
              <a:lnSpc>
                <a:spcPct val="100000"/>
              </a:lnSpc>
              <a:defRPr/>
            </a:pPr>
            <a:r>
              <a:rPr lang="en-US" altLang="en-US" sz="2000" spc="-10" dirty="0">
                <a:solidFill>
                  <a:srgbClr val="003366"/>
                </a:solidFill>
                <a:latin typeface="+mn-lt"/>
              </a:rPr>
              <a:t>New York City</a:t>
            </a:r>
          </a:p>
          <a:p>
            <a:pPr>
              <a:lnSpc>
                <a:spcPct val="100000"/>
              </a:lnSpc>
              <a:defRPr/>
            </a:pPr>
            <a:r>
              <a:rPr lang="en-US" altLang="en-US" sz="2000" spc="-10" dirty="0">
                <a:solidFill>
                  <a:srgbClr val="003366"/>
                </a:solidFill>
                <a:latin typeface="+mn-lt"/>
              </a:rPr>
              <a:t>Oklahoma City</a:t>
            </a:r>
          </a:p>
          <a:p>
            <a:pPr>
              <a:lnSpc>
                <a:spcPct val="100000"/>
              </a:lnSpc>
              <a:defRPr/>
            </a:pPr>
            <a:r>
              <a:rPr lang="en-US" altLang="en-US" sz="2000" spc="-10" dirty="0">
                <a:solidFill>
                  <a:srgbClr val="003366"/>
                </a:solidFill>
                <a:latin typeface="+mn-lt"/>
              </a:rPr>
              <a:t>Orange County</a:t>
            </a:r>
          </a:p>
          <a:p>
            <a:pPr>
              <a:lnSpc>
                <a:spcPct val="100000"/>
              </a:lnSpc>
              <a:defRPr/>
            </a:pPr>
            <a:r>
              <a:rPr lang="en-US" altLang="en-US" sz="2000" spc="-10" dirty="0">
                <a:solidFill>
                  <a:srgbClr val="003366"/>
                </a:solidFill>
                <a:latin typeface="+mn-lt"/>
              </a:rPr>
              <a:t>Paris</a:t>
            </a:r>
          </a:p>
          <a:p>
            <a:pPr>
              <a:lnSpc>
                <a:spcPct val="100000"/>
              </a:lnSpc>
              <a:defRPr/>
            </a:pPr>
            <a:r>
              <a:rPr lang="en-US" altLang="en-US" sz="2000" spc="-10" dirty="0">
                <a:solidFill>
                  <a:srgbClr val="003366"/>
                </a:solidFill>
                <a:latin typeface="+mn-lt"/>
              </a:rPr>
              <a:t>Philadelphia</a:t>
            </a:r>
          </a:p>
          <a:p>
            <a:pPr>
              <a:lnSpc>
                <a:spcPct val="100000"/>
              </a:lnSpc>
              <a:defRPr/>
            </a:pPr>
            <a:r>
              <a:rPr lang="en-US" altLang="en-US" sz="2000" spc="-10" dirty="0">
                <a:solidFill>
                  <a:srgbClr val="003366"/>
                </a:solidFill>
                <a:latin typeface="+mn-lt"/>
              </a:rPr>
              <a:t>Phoenix</a:t>
            </a:r>
          </a:p>
          <a:p>
            <a:pPr>
              <a:lnSpc>
                <a:spcPct val="100000"/>
              </a:lnSpc>
              <a:defRPr/>
            </a:pPr>
            <a:r>
              <a:rPr lang="en-US" altLang="en-US" sz="2000" spc="-20" dirty="0">
                <a:solidFill>
                  <a:srgbClr val="003366"/>
                </a:solidFill>
                <a:latin typeface="+mn-lt"/>
              </a:rPr>
              <a:t>Pittsburgh</a:t>
            </a:r>
          </a:p>
          <a:p>
            <a:pPr>
              <a:lnSpc>
                <a:spcPct val="100000"/>
              </a:lnSpc>
              <a:defRPr/>
            </a:pPr>
            <a:r>
              <a:rPr lang="en-US" altLang="en-US" sz="2000" spc="-20" dirty="0">
                <a:solidFill>
                  <a:srgbClr val="003366"/>
                </a:solidFill>
                <a:latin typeface="+mn-lt"/>
              </a:rPr>
              <a:t>Portland (ME)</a:t>
            </a:r>
          </a:p>
          <a:p>
            <a:pPr>
              <a:lnSpc>
                <a:spcPct val="100000"/>
              </a:lnSpc>
              <a:defRPr/>
            </a:pPr>
            <a:r>
              <a:rPr lang="en-US" altLang="en-US" sz="2000" spc="-20" dirty="0">
                <a:solidFill>
                  <a:srgbClr val="003366"/>
                </a:solidFill>
                <a:latin typeface="+mn-lt"/>
              </a:rPr>
              <a:t>Portland (OR)</a:t>
            </a:r>
          </a:p>
          <a:p>
            <a:pPr>
              <a:lnSpc>
                <a:spcPct val="100000"/>
              </a:lnSpc>
              <a:defRPr/>
            </a:pPr>
            <a:r>
              <a:rPr lang="en-US" altLang="en-US" sz="2000" spc="-20" dirty="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dirty="0">
                <a:solidFill>
                  <a:srgbClr val="003366"/>
                </a:solidFill>
                <a:latin typeface="+mn-lt"/>
              </a:rPr>
              <a:t>Richmond</a:t>
            </a:r>
          </a:p>
          <a:p>
            <a:pPr>
              <a:lnSpc>
                <a:spcPct val="100000"/>
              </a:lnSpc>
              <a:defRPr/>
            </a:pPr>
            <a:r>
              <a:rPr lang="en-US" altLang="en-US" sz="2000" spc="-20" dirty="0">
                <a:solidFill>
                  <a:srgbClr val="003366"/>
                </a:solidFill>
                <a:latin typeface="+mn-lt"/>
              </a:rPr>
              <a:t>Sacramento</a:t>
            </a:r>
          </a:p>
          <a:p>
            <a:pPr>
              <a:lnSpc>
                <a:spcPct val="100000"/>
              </a:lnSpc>
              <a:defRPr/>
            </a:pPr>
            <a:r>
              <a:rPr lang="en-US" altLang="en-US" sz="2000" spc="-20" dirty="0">
                <a:solidFill>
                  <a:srgbClr val="003366"/>
                </a:solidFill>
                <a:latin typeface="+mn-lt"/>
              </a:rPr>
              <a:t>San Antonio</a:t>
            </a:r>
          </a:p>
          <a:p>
            <a:pPr>
              <a:lnSpc>
                <a:spcPct val="100000"/>
              </a:lnSpc>
              <a:defRPr/>
            </a:pPr>
            <a:r>
              <a:rPr lang="en-US" altLang="en-US" sz="2000" spc="-20" dirty="0">
                <a:solidFill>
                  <a:srgbClr val="003366"/>
                </a:solidFill>
                <a:latin typeface="+mn-lt"/>
              </a:rPr>
              <a:t>San Diego</a:t>
            </a:r>
          </a:p>
          <a:p>
            <a:pPr>
              <a:lnSpc>
                <a:spcPct val="100000"/>
              </a:lnSpc>
              <a:defRPr/>
            </a:pPr>
            <a:r>
              <a:rPr lang="en-US" altLang="en-US" sz="2000" spc="-20" dirty="0">
                <a:solidFill>
                  <a:srgbClr val="003366"/>
                </a:solidFill>
                <a:latin typeface="+mn-lt"/>
              </a:rPr>
              <a:t>San Francisco</a:t>
            </a:r>
          </a:p>
          <a:p>
            <a:pPr>
              <a:lnSpc>
                <a:spcPct val="100000"/>
              </a:lnSpc>
              <a:defRPr/>
            </a:pPr>
            <a:r>
              <a:rPr lang="en-US" altLang="en-US" sz="2000" spc="-20" dirty="0">
                <a:solidFill>
                  <a:srgbClr val="003366"/>
                </a:solidFill>
                <a:latin typeface="+mn-lt"/>
              </a:rPr>
              <a:t>Seattle</a:t>
            </a:r>
          </a:p>
          <a:p>
            <a:pPr>
              <a:lnSpc>
                <a:spcPct val="100000"/>
              </a:lnSpc>
              <a:defRPr/>
            </a:pPr>
            <a:r>
              <a:rPr lang="en-US" altLang="en-US" sz="2000" spc="-20" dirty="0">
                <a:solidFill>
                  <a:srgbClr val="003366"/>
                </a:solidFill>
                <a:latin typeface="+mn-lt"/>
              </a:rPr>
              <a:t>St. Louis</a:t>
            </a:r>
          </a:p>
          <a:p>
            <a:pPr>
              <a:lnSpc>
                <a:spcPct val="100000"/>
              </a:lnSpc>
              <a:defRPr/>
            </a:pPr>
            <a:r>
              <a:rPr lang="en-US" altLang="en-US" sz="2000" spc="-20" dirty="0">
                <a:solidFill>
                  <a:srgbClr val="003366"/>
                </a:solidFill>
                <a:latin typeface="+mn-lt"/>
              </a:rPr>
              <a:t>St. Thomas</a:t>
            </a:r>
          </a:p>
          <a:p>
            <a:pPr>
              <a:lnSpc>
                <a:spcPct val="100000"/>
              </a:lnSpc>
              <a:defRPr/>
            </a:pPr>
            <a:r>
              <a:rPr lang="en-US" altLang="en-US" sz="2000" spc="-20" dirty="0">
                <a:solidFill>
                  <a:srgbClr val="003366"/>
                </a:solidFill>
                <a:latin typeface="+mn-lt"/>
              </a:rPr>
              <a:t>Stamford</a:t>
            </a:r>
          </a:p>
          <a:p>
            <a:pPr>
              <a:lnSpc>
                <a:spcPct val="100000"/>
              </a:lnSpc>
              <a:defRPr/>
            </a:pPr>
            <a:r>
              <a:rPr lang="en-US" altLang="en-US" sz="2000" spc="-20" dirty="0">
                <a:solidFill>
                  <a:srgbClr val="003366"/>
                </a:solidFill>
                <a:latin typeface="+mn-lt"/>
              </a:rPr>
              <a:t>Tampa</a:t>
            </a:r>
          </a:p>
          <a:p>
            <a:pPr>
              <a:lnSpc>
                <a:spcPct val="100000"/>
              </a:lnSpc>
              <a:defRPr/>
            </a:pPr>
            <a:r>
              <a:rPr lang="en-US" altLang="en-US" sz="2000" spc="-20" dirty="0">
                <a:solidFill>
                  <a:srgbClr val="003366"/>
                </a:solidFill>
                <a:latin typeface="+mn-lt"/>
              </a:rPr>
              <a:t>Toronto</a:t>
            </a:r>
          </a:p>
          <a:p>
            <a:pPr>
              <a:lnSpc>
                <a:spcPct val="100000"/>
              </a:lnSpc>
              <a:defRPr/>
            </a:pPr>
            <a:r>
              <a:rPr lang="en-US" altLang="en-US" sz="2000" spc="-20" dirty="0">
                <a:solidFill>
                  <a:srgbClr val="003366"/>
                </a:solidFill>
                <a:latin typeface="+mn-lt"/>
              </a:rPr>
              <a:t>Torrance</a:t>
            </a:r>
          </a:p>
          <a:p>
            <a:pPr>
              <a:lnSpc>
                <a:spcPct val="100000"/>
              </a:lnSpc>
              <a:defRPr/>
            </a:pPr>
            <a:r>
              <a:rPr lang="en-US" altLang="en-US" sz="2000" spc="-20" dirty="0">
                <a:solidFill>
                  <a:srgbClr val="003366"/>
                </a:solidFill>
                <a:latin typeface="+mn-lt"/>
              </a:rPr>
              <a:t>Tucson</a:t>
            </a:r>
          </a:p>
          <a:p>
            <a:pPr>
              <a:lnSpc>
                <a:spcPct val="100000"/>
              </a:lnSpc>
              <a:defRPr/>
            </a:pPr>
            <a:r>
              <a:rPr lang="en-US" altLang="en-US" sz="2000" spc="-20" dirty="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ts val="0"/>
              </a:spcBef>
              <a:spcAft>
                <a:spcPts val="0"/>
              </a:spcAft>
              <a:defRPr/>
            </a:pPr>
            <a:r>
              <a:rPr kumimoji="0" lang="en-US" sz="5400" b="0" kern="0" dirty="0">
                <a:solidFill>
                  <a:srgbClr val="97A4BE"/>
                </a:solidFill>
                <a:latin typeface="+mj-lt"/>
              </a:rPr>
              <a:t>Our 53 Offices</a:t>
            </a:r>
            <a:endParaRPr kumimoji="0" lang="en-US" sz="5400" b="0" kern="0" dirty="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55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bwMode="grayWhite">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bwMode="black">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a:spLocks/>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
          <p:cNvSpPr>
            <a:spLocks/>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8"/>
          <p:cNvSpPr>
            <a:spLocks/>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
          <p:cNvSpPr>
            <a:spLocks/>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10"/>
          <p:cNvSpPr>
            <a:spLocks/>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11"/>
          <p:cNvSpPr>
            <a:spLocks/>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12"/>
          <p:cNvSpPr>
            <a:spLocks/>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14"/>
          <p:cNvSpPr>
            <a:spLocks/>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5"/>
          <p:cNvSpPr>
            <a:spLocks/>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6"/>
          <p:cNvSpPr>
            <a:spLocks/>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7"/>
          <p:cNvSpPr>
            <a:spLocks/>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8"/>
          <p:cNvSpPr>
            <a:spLocks/>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20"/>
          <p:cNvSpPr>
            <a:spLocks/>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21"/>
          <p:cNvSpPr>
            <a:spLocks/>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22"/>
          <p:cNvSpPr>
            <a:spLocks/>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23"/>
          <p:cNvSpPr>
            <a:spLocks/>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24"/>
          <p:cNvSpPr>
            <a:spLocks/>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a:spLocks/>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a:spLocks/>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a:spLocks/>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a:spLocks/>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a:spLocks/>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30"/>
          <p:cNvSpPr>
            <a:spLocks/>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31"/>
          <p:cNvSpPr>
            <a:spLocks/>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32"/>
          <p:cNvSpPr>
            <a:spLocks/>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33"/>
          <p:cNvSpPr>
            <a:spLocks/>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34"/>
          <p:cNvSpPr>
            <a:spLocks/>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35"/>
          <p:cNvSpPr>
            <a:spLocks/>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36"/>
          <p:cNvSpPr>
            <a:spLocks/>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37"/>
          <p:cNvSpPr>
            <a:spLocks/>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38"/>
          <p:cNvSpPr>
            <a:spLocks/>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39"/>
          <p:cNvSpPr>
            <a:spLocks/>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40"/>
          <p:cNvSpPr>
            <a:spLocks/>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41"/>
          <p:cNvSpPr>
            <a:spLocks/>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42"/>
          <p:cNvSpPr>
            <a:spLocks/>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43"/>
          <p:cNvSpPr>
            <a:spLocks/>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44"/>
          <p:cNvSpPr>
            <a:spLocks/>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45"/>
          <p:cNvSpPr>
            <a:spLocks/>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46"/>
          <p:cNvSpPr>
            <a:spLocks/>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47"/>
          <p:cNvSpPr>
            <a:spLocks/>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48"/>
          <p:cNvSpPr>
            <a:spLocks/>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49"/>
          <p:cNvSpPr>
            <a:spLocks/>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50"/>
          <p:cNvSpPr>
            <a:spLocks/>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51"/>
          <p:cNvSpPr>
            <a:spLocks/>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52"/>
          <p:cNvSpPr>
            <a:spLocks/>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53"/>
          <p:cNvSpPr>
            <a:spLocks/>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54"/>
          <p:cNvSpPr>
            <a:spLocks/>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55"/>
          <p:cNvSpPr>
            <a:spLocks/>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56"/>
          <p:cNvSpPr>
            <a:spLocks/>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57"/>
          <p:cNvSpPr>
            <a:spLocks/>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64" name="Freeform 58"/>
          <p:cNvSpPr>
            <a:spLocks/>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59"/>
          <p:cNvSpPr>
            <a:spLocks/>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60"/>
          <p:cNvSpPr>
            <a:spLocks/>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67"/>
          <p:cNvSpPr>
            <a:spLocks/>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8"/>
          <p:cNvSpPr>
            <a:spLocks/>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69"/>
          <p:cNvSpPr>
            <a:spLocks/>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0"/>
          <p:cNvSpPr>
            <a:spLocks/>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1"/>
          <p:cNvSpPr>
            <a:spLocks/>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2"/>
          <p:cNvSpPr>
            <a:spLocks/>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73"/>
          <p:cNvSpPr>
            <a:spLocks/>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74"/>
          <p:cNvSpPr>
            <a:spLocks/>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75"/>
          <p:cNvSpPr>
            <a:spLocks/>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6"/>
          <p:cNvSpPr>
            <a:spLocks/>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77"/>
          <p:cNvSpPr>
            <a:spLocks/>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9"/>
          <p:cNvSpPr>
            <a:spLocks/>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86"/>
          <p:cNvSpPr>
            <a:spLocks/>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7"/>
          <p:cNvSpPr>
            <a:spLocks/>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88"/>
          <p:cNvSpPr>
            <a:spLocks/>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89"/>
          <p:cNvSpPr>
            <a:spLocks/>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90"/>
          <p:cNvSpPr>
            <a:spLocks/>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91"/>
          <p:cNvSpPr>
            <a:spLocks/>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2"/>
          <p:cNvSpPr>
            <a:spLocks/>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93"/>
          <p:cNvSpPr>
            <a:spLocks/>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94"/>
          <p:cNvSpPr>
            <a:spLocks/>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95"/>
          <p:cNvSpPr>
            <a:spLocks/>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96"/>
          <p:cNvSpPr>
            <a:spLocks/>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97"/>
          <p:cNvSpPr>
            <a:spLocks/>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98"/>
          <p:cNvSpPr>
            <a:spLocks/>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99"/>
          <p:cNvSpPr>
            <a:spLocks/>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0"/>
          <p:cNvSpPr>
            <a:spLocks/>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1"/>
          <p:cNvSpPr>
            <a:spLocks/>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2"/>
          <p:cNvSpPr>
            <a:spLocks/>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3"/>
          <p:cNvSpPr>
            <a:spLocks/>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4"/>
          <p:cNvSpPr>
            <a:spLocks/>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5"/>
          <p:cNvSpPr>
            <a:spLocks/>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6"/>
          <p:cNvSpPr>
            <a:spLocks/>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7"/>
          <p:cNvSpPr>
            <a:spLocks/>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8"/>
          <p:cNvSpPr>
            <a:spLocks/>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
          <p:cNvSpPr>
            <a:spLocks/>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10"/>
          <p:cNvSpPr>
            <a:spLocks/>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1"/>
          <p:cNvSpPr>
            <a:spLocks/>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12"/>
          <p:cNvSpPr>
            <a:spLocks/>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3"/>
          <p:cNvSpPr>
            <a:spLocks/>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14"/>
          <p:cNvSpPr>
            <a:spLocks/>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15"/>
          <p:cNvSpPr>
            <a:spLocks/>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16"/>
          <p:cNvSpPr>
            <a:spLocks/>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17"/>
          <p:cNvSpPr>
            <a:spLocks/>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18"/>
          <p:cNvSpPr>
            <a:spLocks/>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19"/>
          <p:cNvSpPr>
            <a:spLocks/>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20"/>
          <p:cNvSpPr>
            <a:spLocks/>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22"/>
          <p:cNvSpPr>
            <a:spLocks/>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23"/>
          <p:cNvSpPr>
            <a:spLocks/>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24"/>
          <p:cNvSpPr>
            <a:spLocks/>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25"/>
          <p:cNvSpPr>
            <a:spLocks/>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26"/>
          <p:cNvSpPr>
            <a:spLocks/>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27"/>
          <p:cNvSpPr>
            <a:spLocks/>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28"/>
          <p:cNvSpPr>
            <a:spLocks/>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30"/>
          <p:cNvSpPr>
            <a:spLocks/>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5546117" y="158101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63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dirty="0"/>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05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426" t="-198" r="7491" b="198"/>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4856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547" t="588" r="16396" b="948"/>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24768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43400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dirty="0"/>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1841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dirty="0"/>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dirty="0"/>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7697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 t="14949" r="334"/>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dirty="0"/>
              <a:t>Insert title</a:t>
            </a:r>
          </a:p>
        </p:txBody>
      </p:sp>
    </p:spTree>
    <p:extLst>
      <p:ext uri="{BB962C8B-B14F-4D97-AF65-F5344CB8AC3E}">
        <p14:creationId xmlns:p14="http://schemas.microsoft.com/office/powerpoint/2010/main" val="3438309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dirty="0"/>
              <a:t>Break</a:t>
            </a:r>
          </a:p>
        </p:txBody>
      </p:sp>
    </p:spTree>
    <p:extLst>
      <p:ext uri="{BB962C8B-B14F-4D97-AF65-F5344CB8AC3E}">
        <p14:creationId xmlns:p14="http://schemas.microsoft.com/office/powerpoint/2010/main" val="15121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dirty="0"/>
              <a:t>Click to edit Master title style</a:t>
            </a:r>
          </a:p>
        </p:txBody>
      </p:sp>
      <p:sp>
        <p:nvSpPr>
          <p:cNvPr id="3" name="Content Placeholder 2"/>
          <p:cNvSpPr>
            <a:spLocks noGrp="1"/>
          </p:cNvSpPr>
          <p:nvPr>
            <p:ph idx="1"/>
          </p:nvPr>
        </p:nvSpPr>
        <p:spPr>
          <a:xfrm>
            <a:off x="677636" y="1559379"/>
            <a:ext cx="10676164" cy="46175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43259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569" t="9075" r="219" b="7837"/>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3039720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Tree>
    <p:extLst>
      <p:ext uri="{BB962C8B-B14F-4D97-AF65-F5344CB8AC3E}">
        <p14:creationId xmlns:p14="http://schemas.microsoft.com/office/powerpoint/2010/main" val="210449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60249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62631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1792133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257140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5" name="Rectangle 13"/>
          <p:cNvSpPr/>
          <p:nvPr userDrawn="1"/>
        </p:nvSpPr>
        <p:spPr>
          <a:xfrm flipH="1">
            <a:off x="-10" y="-18854"/>
            <a:ext cx="7230368"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dirty="0"/>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Information</a:t>
            </a:r>
          </a:p>
        </p:txBody>
      </p:sp>
    </p:spTree>
    <p:extLst>
      <p:ext uri="{BB962C8B-B14F-4D97-AF65-F5344CB8AC3E}">
        <p14:creationId xmlns:p14="http://schemas.microsoft.com/office/powerpoint/2010/main" val="464024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400711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duotone>
              <a:schemeClr val="accent3">
                <a:shade val="45000"/>
                <a:satMod val="135000"/>
              </a:schemeClr>
              <a:prstClr val="white"/>
            </a:duotone>
          </a:blip>
          <a:srcRect t="-3058" r="23735" b="19265"/>
          <a:stretch/>
        </p:blipFill>
        <p:spPr>
          <a:xfrm>
            <a:off x="0" y="27987"/>
            <a:ext cx="12192000" cy="6819380"/>
          </a:xfrm>
          <a:prstGeom prst="rect">
            <a:avLst/>
          </a:prstGeom>
          <a:noFill/>
        </p:spPr>
      </p:pic>
      <p:pic>
        <p:nvPicPr>
          <p:cNvPr id="8" name="Picture 7"/>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27181" t="7512" r="653" b="998"/>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dirty="0"/>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dirty="0"/>
              <a:t>Insert subtitle</a:t>
            </a:r>
          </a:p>
        </p:txBody>
      </p:sp>
    </p:spTree>
    <p:extLst>
      <p:ext uri="{BB962C8B-B14F-4D97-AF65-F5344CB8AC3E}">
        <p14:creationId xmlns:p14="http://schemas.microsoft.com/office/powerpoint/2010/main" val="310369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dirty="0"/>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dirty="0"/>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dirty="0"/>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dirty="0"/>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dirty="0"/>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dirty="0"/>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dirty="0"/>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dirty="0"/>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dirty="0"/>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dirty="0"/>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dirty="0"/>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dirty="0"/>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dirty="0"/>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Tree>
    <p:extLst>
      <p:ext uri="{BB962C8B-B14F-4D97-AF65-F5344CB8AC3E}">
        <p14:creationId xmlns:p14="http://schemas.microsoft.com/office/powerpoint/2010/main" val="46893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dirty="0"/>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dirty="0"/>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dirty="0"/>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dirty="0"/>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dirty="0"/>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dirty="0"/>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dirty="0"/>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Tree>
    <p:extLst>
      <p:ext uri="{BB962C8B-B14F-4D97-AF65-F5344CB8AC3E}">
        <p14:creationId xmlns:p14="http://schemas.microsoft.com/office/powerpoint/2010/main" val="341816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Quote</a:t>
            </a:r>
          </a:p>
        </p:txBody>
      </p:sp>
      <p:pic>
        <p:nvPicPr>
          <p:cNvPr id="9" name="Picture 8"/>
          <p:cNvPicPr>
            <a:picLocks noChangeAspect="1"/>
          </p:cNvPicPr>
          <p:nvPr userDrawn="1"/>
        </p:nvPicPr>
        <p:blipFill rotWithShape="1">
          <a:blip r:embed="rId2"/>
          <a:srcRect l="29786" t="22232" r="34939" b="53319"/>
          <a:stretch/>
        </p:blipFill>
        <p:spPr>
          <a:xfrm>
            <a:off x="5910075" y="1251690"/>
            <a:ext cx="797859" cy="627529"/>
          </a:xfrm>
          <a:prstGeom prst="rect">
            <a:avLst/>
          </a:prstGeom>
        </p:spPr>
      </p:pic>
      <p:pic>
        <p:nvPicPr>
          <p:cNvPr id="10" name="Picture 9"/>
          <p:cNvPicPr>
            <a:picLocks noChangeAspect="1"/>
          </p:cNvPicPr>
          <p:nvPr userDrawn="1"/>
        </p:nvPicPr>
        <p:blipFill rotWithShape="1">
          <a:blip r:embed="rId2"/>
          <a:srcRect l="29786" t="22232" r="34939" b="53319"/>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58656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2/10/2022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70163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48ADFD3-F854-41F5-BFAE-93B13FD028EA}" type="datetimeFigureOut">
              <a:rPr lang="en-US" smtClean="0"/>
              <a:t>2/10/2022</a:t>
            </a:fld>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789" t="12814" r="15239" b="16213"/>
          <a:stretch/>
        </p:blipFill>
        <p:spPr>
          <a:xfrm>
            <a:off x="5993946" y="0"/>
            <a:ext cx="6496050" cy="6858000"/>
          </a:xfrm>
          <a:prstGeom prst="parallelogram">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900 attorneys located in 53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285281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0">
            <a:duotone>
              <a:schemeClr val="accent4">
                <a:shade val="45000"/>
                <a:satMod val="135000"/>
              </a:schemeClr>
              <a:prstClr val="white"/>
            </a:duotone>
          </a:blip>
          <a:srcRect t="-3058" r="23735" b="19265"/>
          <a:stretch/>
        </p:blipFill>
        <p:spPr>
          <a:xfrm>
            <a:off x="0" y="27987"/>
            <a:ext cx="12192000" cy="6819380"/>
          </a:xfrm>
          <a:prstGeom prst="rect">
            <a:avLst/>
          </a:prstGeom>
          <a:noFill/>
        </p:spPr>
      </p:pic>
      <p:pic>
        <p:nvPicPr>
          <p:cNvPr id="12" name="Picture 11"/>
          <p:cNvPicPr>
            <a:picLocks noChangeAspect="1"/>
          </p:cNvPicPr>
          <p:nvPr userDrawn="1"/>
        </p:nvPicPr>
        <p:blipFill rotWithShape="1">
          <a:blip r:embed="rId31">
            <a:duotone>
              <a:schemeClr val="accent4">
                <a:shade val="45000"/>
                <a:satMod val="135000"/>
              </a:schemeClr>
              <a:prstClr val="white"/>
            </a:duotone>
            <a:extLst>
              <a:ext uri="{BEBA8EAE-BF5A-486C-A8C5-ECC9F3942E4B}">
                <a14:imgProps xmlns:a14="http://schemas.microsoft.com/office/drawing/2010/main">
                  <a14:imgLayer r:embed="rId32">
                    <a14:imgEffect>
                      <a14:brightnessContrast contrast="40000"/>
                    </a14:imgEffect>
                  </a14:imgLayer>
                </a14:imgProps>
              </a:ext>
            </a:extLst>
          </a:blip>
          <a:srcRect t="-3058" r="23735" b="18664"/>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2/10/2022</a:t>
            </a:fld>
            <a:endParaRPr lang="en-US" dirty="0"/>
          </a:p>
        </p:txBody>
      </p:sp>
      <p:pic>
        <p:nvPicPr>
          <p:cNvPr id="9" name="Picture 8"/>
          <p:cNvPicPr>
            <a:picLocks noChangeAspect="1"/>
          </p:cNvPicPr>
          <p:nvPr userDrawn="1"/>
        </p:nvPicPr>
        <p:blipFill>
          <a:blip r:embed="rId33" cstate="screen">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 id="2147483684" r:id="rId28"/>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ogletree.com/podcasts/2022-01-20/cybersecurity-in-the-remote-workplace-in-international-workplaces-during-the-covid-19-pandemi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200" dirty="0"/>
              <a:t>Kyle T. Abraham, Shareholder</a:t>
            </a:r>
          </a:p>
          <a:p>
            <a:r>
              <a:rPr lang="en-US" sz="2200" dirty="0"/>
              <a:t>Ogletree Deakins</a:t>
            </a:r>
          </a:p>
          <a:p>
            <a:r>
              <a:rPr lang="en-US" sz="2200" dirty="0" smtClean="0"/>
              <a:t>February 10, 2022</a:t>
            </a:r>
            <a:endParaRPr lang="en-US" sz="2200" dirty="0"/>
          </a:p>
        </p:txBody>
      </p:sp>
      <p:sp>
        <p:nvSpPr>
          <p:cNvPr id="3" name="Text Placeholder 2"/>
          <p:cNvSpPr>
            <a:spLocks noGrp="1"/>
          </p:cNvSpPr>
          <p:nvPr>
            <p:ph type="body" sz="quarter" idx="14"/>
          </p:nvPr>
        </p:nvSpPr>
        <p:spPr/>
        <p:txBody>
          <a:bodyPr>
            <a:normAutofit lnSpcReduction="10000"/>
          </a:bodyPr>
          <a:lstStyle/>
          <a:p>
            <a:r>
              <a:rPr lang="en-US" dirty="0"/>
              <a:t>Presented by:</a:t>
            </a:r>
          </a:p>
        </p:txBody>
      </p:sp>
      <p:sp>
        <p:nvSpPr>
          <p:cNvPr id="4" name="Text Placeholder 3"/>
          <p:cNvSpPr>
            <a:spLocks noGrp="1"/>
          </p:cNvSpPr>
          <p:nvPr>
            <p:ph type="body" sz="quarter" idx="15"/>
          </p:nvPr>
        </p:nvSpPr>
        <p:spPr>
          <a:xfrm>
            <a:off x="575316" y="520994"/>
            <a:ext cx="9829800" cy="909279"/>
          </a:xfrm>
        </p:spPr>
        <p:txBody>
          <a:bodyPr>
            <a:normAutofit lnSpcReduction="10000"/>
          </a:bodyPr>
          <a:lstStyle/>
          <a:p>
            <a:r>
              <a:rPr lang="en-US" dirty="0"/>
              <a:t>Returning to “Normal” in 2022 </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0446" y="5559448"/>
            <a:ext cx="1215508" cy="1233684"/>
          </a:xfrm>
          <a:prstGeom prst="rect">
            <a:avLst/>
          </a:prstGeom>
        </p:spPr>
      </p:pic>
      <p:pic>
        <p:nvPicPr>
          <p:cNvPr id="1028" name="Picture 4" descr="How to Work From Home With Your Dog - The Dogington Pos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53100" y="2221780"/>
            <a:ext cx="4800359" cy="32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0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7128" y="2092883"/>
            <a:ext cx="5894301" cy="2852737"/>
          </a:xfrm>
        </p:spPr>
        <p:txBody>
          <a:bodyPr/>
          <a:lstStyle/>
          <a:p>
            <a:r>
              <a:rPr lang="en-US" dirty="0"/>
              <a:t>Case law and EEOC Guidance on </a:t>
            </a:r>
            <a:br>
              <a:rPr lang="en-US" dirty="0"/>
            </a:br>
            <a:r>
              <a:rPr lang="en-US" dirty="0"/>
              <a:t>Remote Work</a:t>
            </a:r>
          </a:p>
        </p:txBody>
      </p:sp>
    </p:spTree>
    <p:extLst>
      <p:ext uri="{BB962C8B-B14F-4D97-AF65-F5344CB8AC3E}">
        <p14:creationId xmlns:p14="http://schemas.microsoft.com/office/powerpoint/2010/main" val="216537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636" y="403225"/>
            <a:ext cx="10676164" cy="1014867"/>
          </a:xfrm>
        </p:spPr>
        <p:txBody>
          <a:bodyPr>
            <a:normAutofit/>
          </a:bodyPr>
          <a:lstStyle/>
          <a:p>
            <a:r>
              <a:rPr lang="en-US" dirty="0"/>
              <a:t>Legal Authorities on Remote Work</a:t>
            </a:r>
          </a:p>
        </p:txBody>
      </p:sp>
      <p:sp>
        <p:nvSpPr>
          <p:cNvPr id="2" name="Content Placeholder 1"/>
          <p:cNvSpPr>
            <a:spLocks noGrp="1"/>
          </p:cNvSpPr>
          <p:nvPr>
            <p:ph idx="1"/>
          </p:nvPr>
        </p:nvSpPr>
        <p:spPr>
          <a:xfrm>
            <a:off x="385589" y="1559379"/>
            <a:ext cx="11490593" cy="4698202"/>
          </a:xfrm>
        </p:spPr>
        <p:txBody>
          <a:bodyPr>
            <a:noAutofit/>
          </a:bodyPr>
          <a:lstStyle/>
          <a:p>
            <a:r>
              <a:rPr lang="en-US" dirty="0"/>
              <a:t>EEOC Guidance (from 2004)</a:t>
            </a:r>
          </a:p>
          <a:p>
            <a:pPr lvl="1"/>
            <a:r>
              <a:rPr lang="en-US" dirty="0"/>
              <a:t>The ADA does not require an employer to offer remote work to all employees </a:t>
            </a:r>
          </a:p>
          <a:p>
            <a:pPr lvl="1"/>
            <a:endParaRPr lang="en-US" dirty="0"/>
          </a:p>
          <a:p>
            <a:pPr lvl="1"/>
            <a:r>
              <a:rPr lang="en-US" dirty="0"/>
              <a:t>Remote work may be a reasonable accommodation  </a:t>
            </a:r>
          </a:p>
          <a:p>
            <a:pPr lvl="1"/>
            <a:endParaRPr lang="en-US" dirty="0"/>
          </a:p>
          <a:p>
            <a:pPr lvl="1"/>
            <a:r>
              <a:rPr lang="en-US" dirty="0"/>
              <a:t>After a request from the employee, engage in an "interactive process" </a:t>
            </a:r>
          </a:p>
          <a:p>
            <a:pPr lvl="1"/>
            <a:endParaRPr lang="en-US" dirty="0"/>
          </a:p>
          <a:p>
            <a:pPr lvl="1"/>
            <a:r>
              <a:rPr lang="en-US" dirty="0"/>
              <a:t>Determine the feasibility of working at home</a:t>
            </a:r>
          </a:p>
          <a:p>
            <a:pPr marL="0" indent="0">
              <a:buNone/>
            </a:pPr>
            <a:endParaRPr lang="en-US" sz="2400" dirty="0"/>
          </a:p>
          <a:p>
            <a:pPr marL="0" indent="0">
              <a:buNone/>
            </a:pPr>
            <a:r>
              <a:rPr lang="en-US" sz="2400" dirty="0"/>
              <a:t>https://www.eeoc.gov/laws/guidance/work-hometelework-reasonable-accommodation</a:t>
            </a:r>
          </a:p>
        </p:txBody>
      </p:sp>
    </p:spTree>
    <p:extLst>
      <p:ext uri="{BB962C8B-B14F-4D97-AF65-F5344CB8AC3E}">
        <p14:creationId xmlns:p14="http://schemas.microsoft.com/office/powerpoint/2010/main" val="35740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636" y="403225"/>
            <a:ext cx="10676164" cy="1014867"/>
          </a:xfrm>
        </p:spPr>
        <p:txBody>
          <a:bodyPr>
            <a:normAutofit fontScale="90000"/>
          </a:bodyPr>
          <a:lstStyle/>
          <a:p>
            <a:r>
              <a:rPr lang="en-US" dirty="0"/>
              <a:t>Is Being Physically Present an Essential Function?</a:t>
            </a:r>
          </a:p>
        </p:txBody>
      </p:sp>
      <p:sp>
        <p:nvSpPr>
          <p:cNvPr id="2" name="Content Placeholder 1"/>
          <p:cNvSpPr>
            <a:spLocks noGrp="1"/>
          </p:cNvSpPr>
          <p:nvPr>
            <p:ph idx="1"/>
          </p:nvPr>
        </p:nvSpPr>
        <p:spPr>
          <a:xfrm>
            <a:off x="352541" y="1559379"/>
            <a:ext cx="11391440" cy="4984640"/>
          </a:xfrm>
        </p:spPr>
        <p:txBody>
          <a:bodyPr>
            <a:noAutofit/>
          </a:bodyPr>
          <a:lstStyle/>
          <a:p>
            <a:r>
              <a:rPr lang="en-US" i="1" dirty="0"/>
              <a:t>Samper v. Provident St. Vincent Med. Ctr</a:t>
            </a:r>
            <a:r>
              <a:rPr lang="en-US" dirty="0"/>
              <a:t>., 675 F.3d 1233 (9th Cir. 2012)</a:t>
            </a:r>
          </a:p>
          <a:p>
            <a:pPr lvl="1"/>
            <a:endParaRPr lang="en-US" dirty="0"/>
          </a:p>
          <a:p>
            <a:pPr lvl="1"/>
            <a:r>
              <a:rPr lang="en-US" dirty="0"/>
              <a:t>Plaintiff, neonatal nurse, had fibromyalgia, and missed a LOT of work over a period of several years.  Plaintiff was terminated for attendance issues.</a:t>
            </a:r>
          </a:p>
          <a:p>
            <a:pPr lvl="1"/>
            <a:endParaRPr lang="en-US" dirty="0"/>
          </a:p>
          <a:p>
            <a:pPr lvl="1"/>
            <a:r>
              <a:rPr lang="en-US" dirty="0"/>
              <a:t>Plaintiff argued her absences were due to her disability in violation of the ADA .</a:t>
            </a:r>
          </a:p>
          <a:p>
            <a:pPr lvl="1"/>
            <a:endParaRPr lang="en-US" dirty="0"/>
          </a:p>
          <a:p>
            <a:pPr lvl="1"/>
            <a:r>
              <a:rPr lang="en-US" dirty="0"/>
              <a:t>Defendant argued regular in person attendance is an essential function.</a:t>
            </a:r>
          </a:p>
          <a:p>
            <a:pPr marL="457200" lvl="1" indent="0">
              <a:buNone/>
            </a:pPr>
            <a:endParaRPr lang="en-US" dirty="0"/>
          </a:p>
        </p:txBody>
      </p:sp>
    </p:spTree>
    <p:extLst>
      <p:ext uri="{BB962C8B-B14F-4D97-AF65-F5344CB8AC3E}">
        <p14:creationId xmlns:p14="http://schemas.microsoft.com/office/powerpoint/2010/main" val="28528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636" y="403225"/>
            <a:ext cx="10676164" cy="1014867"/>
          </a:xfrm>
        </p:spPr>
        <p:txBody>
          <a:bodyPr>
            <a:normAutofit fontScale="90000"/>
          </a:bodyPr>
          <a:lstStyle/>
          <a:p>
            <a:r>
              <a:rPr lang="en-US" dirty="0"/>
              <a:t>Is Being Physically Present an Essential Function?</a:t>
            </a:r>
          </a:p>
        </p:txBody>
      </p:sp>
      <p:sp>
        <p:nvSpPr>
          <p:cNvPr id="2" name="Content Placeholder 1"/>
          <p:cNvSpPr>
            <a:spLocks noGrp="1"/>
          </p:cNvSpPr>
          <p:nvPr>
            <p:ph idx="1"/>
          </p:nvPr>
        </p:nvSpPr>
        <p:spPr>
          <a:xfrm>
            <a:off x="352541" y="1559379"/>
            <a:ext cx="11391440" cy="4984640"/>
          </a:xfrm>
        </p:spPr>
        <p:txBody>
          <a:bodyPr>
            <a:noAutofit/>
          </a:bodyPr>
          <a:lstStyle/>
          <a:p>
            <a:r>
              <a:rPr lang="en-US" i="1" dirty="0"/>
              <a:t>Samper v. Provident St. Vincent Med. Ctr</a:t>
            </a:r>
            <a:r>
              <a:rPr lang="en-US" dirty="0"/>
              <a:t>., 675 F.3d 1233 (9th Cir. 2012)</a:t>
            </a:r>
          </a:p>
          <a:p>
            <a:pPr lvl="1"/>
            <a:endParaRPr lang="en-US" dirty="0"/>
          </a:p>
          <a:p>
            <a:pPr lvl="1"/>
            <a:r>
              <a:rPr lang="en-US" dirty="0"/>
              <a:t>Court cited a number of cases holding attendance is an essential functions, if:</a:t>
            </a:r>
          </a:p>
          <a:p>
            <a:pPr lvl="2">
              <a:buFont typeface="Courier New" panose="02070309020205020404" pitchFamily="49" charset="0"/>
              <a:buChar char="o"/>
            </a:pPr>
            <a:r>
              <a:rPr lang="en-US" sz="2400" dirty="0"/>
              <a:t>The position may require work as “part of a team.”</a:t>
            </a:r>
          </a:p>
          <a:p>
            <a:pPr lvl="2">
              <a:buFont typeface="Courier New" panose="02070309020205020404" pitchFamily="49" charset="0"/>
              <a:buChar char="o"/>
            </a:pPr>
            <a:r>
              <a:rPr lang="en-US" sz="2400" dirty="0"/>
              <a:t>The position require face-to-face interaction with clients and other employees</a:t>
            </a:r>
          </a:p>
          <a:p>
            <a:pPr lvl="2">
              <a:buFont typeface="Courier New" panose="02070309020205020404" pitchFamily="49" charset="0"/>
              <a:buChar char="o"/>
            </a:pPr>
            <a:r>
              <a:rPr lang="en-US" sz="2400" dirty="0"/>
              <a:t>The job require the employee to work with items and equipment that are on site. </a:t>
            </a:r>
          </a:p>
          <a:p>
            <a:pPr lvl="1"/>
            <a:endParaRPr lang="en-US" dirty="0"/>
          </a:p>
          <a:p>
            <a:pPr lvl="1"/>
            <a:r>
              <a:rPr lang="en-US" dirty="0"/>
              <a:t>The Court held, “The common-sense notion that on-site regular attendance is an essential job function could hardly be more illustrative than in the context of a neo-natal nurse.”</a:t>
            </a:r>
          </a:p>
          <a:p>
            <a:pPr marL="457200" lvl="1" indent="0">
              <a:buNone/>
            </a:pPr>
            <a:endParaRPr lang="en-US" dirty="0"/>
          </a:p>
        </p:txBody>
      </p:sp>
    </p:spTree>
    <p:extLst>
      <p:ext uri="{BB962C8B-B14F-4D97-AF65-F5344CB8AC3E}">
        <p14:creationId xmlns:p14="http://schemas.microsoft.com/office/powerpoint/2010/main" val="37494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Being Physically Present an Essential Function?</a:t>
            </a:r>
          </a:p>
        </p:txBody>
      </p:sp>
      <p:sp>
        <p:nvSpPr>
          <p:cNvPr id="3" name="Content Placeholder 2"/>
          <p:cNvSpPr>
            <a:spLocks noGrp="1"/>
          </p:cNvSpPr>
          <p:nvPr>
            <p:ph idx="1"/>
          </p:nvPr>
        </p:nvSpPr>
        <p:spPr>
          <a:xfrm>
            <a:off x="677636" y="1559379"/>
            <a:ext cx="10676164" cy="4907522"/>
          </a:xfrm>
        </p:spPr>
        <p:txBody>
          <a:bodyPr>
            <a:noAutofit/>
          </a:bodyPr>
          <a:lstStyle/>
          <a:p>
            <a:pPr marL="0" indent="0">
              <a:buNone/>
            </a:pPr>
            <a:r>
              <a:rPr lang="en-US" i="1" dirty="0"/>
              <a:t>Mosby-Meachem v. Memphis Light, Gas &amp; Water Div</a:t>
            </a:r>
            <a:r>
              <a:rPr lang="en-US" dirty="0"/>
              <a:t>., 883 F.3d 595 (6th Cir. 2018)</a:t>
            </a:r>
          </a:p>
          <a:p>
            <a:pPr lvl="1"/>
            <a:r>
              <a:rPr lang="en-US" dirty="0"/>
              <a:t>Plaintiff was an </a:t>
            </a:r>
            <a:r>
              <a:rPr lang="en-US" b="1" u="sng" dirty="0"/>
              <a:t>in-house attorney</a:t>
            </a:r>
            <a:r>
              <a:rPr lang="en-US" dirty="0"/>
              <a:t>, with a focus on labor, employment, and workers’ compensation issues.   </a:t>
            </a:r>
          </a:p>
          <a:p>
            <a:pPr lvl="1"/>
            <a:r>
              <a:rPr lang="en-US" dirty="0"/>
              <a:t>GC sent an email to legal department:</a:t>
            </a:r>
          </a:p>
          <a:p>
            <a:pPr lvl="2">
              <a:buFont typeface="Courier New" panose="02070309020205020404" pitchFamily="49" charset="0"/>
              <a:buChar char="o"/>
            </a:pPr>
            <a:r>
              <a:rPr lang="en-US" dirty="0"/>
              <a:t>“Please be reminded that office hours for the Legal Department are 8:30 a.m.–5:00 p.m. Monday through Friday.  All employees, including the lawyers, are expected to be at work and devoting their time and attention to Division business during those hours.”</a:t>
            </a:r>
          </a:p>
          <a:p>
            <a:pPr lvl="1"/>
            <a:r>
              <a:rPr lang="en-US" dirty="0"/>
              <a:t>Plaintiff had some complication with her pregnancy at 24 weeks, and she asked to work from home for 10 weeks.</a:t>
            </a:r>
          </a:p>
          <a:p>
            <a:pPr lvl="1"/>
            <a:r>
              <a:rPr lang="en-US" dirty="0"/>
              <a:t>Employer denied the request based on a determination that physical presence was an essential function of the job and concerns about maintaining confidentiality</a:t>
            </a:r>
            <a:r>
              <a:rPr lang="en-US" sz="2000" dirty="0"/>
              <a:t>.</a:t>
            </a:r>
          </a:p>
        </p:txBody>
      </p:sp>
    </p:spTree>
    <p:extLst>
      <p:ext uri="{BB962C8B-B14F-4D97-AF65-F5344CB8AC3E}">
        <p14:creationId xmlns:p14="http://schemas.microsoft.com/office/powerpoint/2010/main" val="220227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Being Physically Present an Essential Function?</a:t>
            </a:r>
          </a:p>
        </p:txBody>
      </p:sp>
      <p:sp>
        <p:nvSpPr>
          <p:cNvPr id="3" name="Content Placeholder 2"/>
          <p:cNvSpPr>
            <a:spLocks noGrp="1"/>
          </p:cNvSpPr>
          <p:nvPr>
            <p:ph idx="1"/>
          </p:nvPr>
        </p:nvSpPr>
        <p:spPr/>
        <p:txBody>
          <a:bodyPr>
            <a:normAutofit lnSpcReduction="10000"/>
          </a:bodyPr>
          <a:lstStyle/>
          <a:p>
            <a:pPr marL="0" indent="0">
              <a:buNone/>
            </a:pPr>
            <a:r>
              <a:rPr lang="en-US" i="1" dirty="0"/>
              <a:t>Mosby-Meachem v. Memphis Light, Gas &amp; Water Div</a:t>
            </a:r>
            <a:r>
              <a:rPr lang="en-US" dirty="0"/>
              <a:t>., 883 F.3d 595 (6th Cir. 2018)</a:t>
            </a:r>
          </a:p>
          <a:p>
            <a:pPr marL="0" indent="0">
              <a:buNone/>
            </a:pPr>
            <a:endParaRPr lang="en-US" dirty="0"/>
          </a:p>
          <a:p>
            <a:pPr lvl="1"/>
            <a:r>
              <a:rPr lang="en-US" dirty="0"/>
              <a:t>Plaintiff argued she could have preformed all the essential functions of the job for the 10 week period from home, and the employer violated the ADA.</a:t>
            </a:r>
          </a:p>
          <a:p>
            <a:pPr marL="457200" lvl="1" indent="0">
              <a:buNone/>
            </a:pPr>
            <a:endParaRPr lang="en-US" dirty="0"/>
          </a:p>
          <a:p>
            <a:pPr lvl="1"/>
            <a:r>
              <a:rPr lang="en-US" dirty="0"/>
              <a:t>Defendant argued in-person attendance was necessary for plaintiff to do the essential functions of the job.</a:t>
            </a:r>
          </a:p>
          <a:p>
            <a:pPr lvl="1"/>
            <a:endParaRPr lang="en-US" dirty="0"/>
          </a:p>
          <a:p>
            <a:pPr lvl="1"/>
            <a:r>
              <a:rPr lang="en-US" dirty="0"/>
              <a:t>Court held plaintiff demonstrated she could perform all the essential functions of her job remotely for </a:t>
            </a:r>
            <a:r>
              <a:rPr lang="en-US" u="sng" dirty="0"/>
              <a:t>ten weeks</a:t>
            </a:r>
            <a:r>
              <a:rPr lang="en-US" dirty="0"/>
              <a:t>.  The Court relied on the fact that plaintiff never before tried a case or made court appearances.  </a:t>
            </a:r>
            <a:endParaRPr lang="en-US" u="sng" dirty="0"/>
          </a:p>
        </p:txBody>
      </p:sp>
    </p:spTree>
    <p:extLst>
      <p:ext uri="{BB962C8B-B14F-4D97-AF65-F5344CB8AC3E}">
        <p14:creationId xmlns:p14="http://schemas.microsoft.com/office/powerpoint/2010/main" val="219497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 Aways</a:t>
            </a:r>
          </a:p>
        </p:txBody>
      </p:sp>
      <p:sp>
        <p:nvSpPr>
          <p:cNvPr id="3" name="Content Placeholder 2"/>
          <p:cNvSpPr>
            <a:spLocks noGrp="1"/>
          </p:cNvSpPr>
          <p:nvPr>
            <p:ph idx="1"/>
          </p:nvPr>
        </p:nvSpPr>
        <p:spPr>
          <a:xfrm>
            <a:off x="677636" y="1224400"/>
            <a:ext cx="10676164" cy="4977223"/>
          </a:xfrm>
        </p:spPr>
        <p:txBody>
          <a:bodyPr>
            <a:noAutofit/>
          </a:bodyPr>
          <a:lstStyle/>
          <a:p>
            <a:pPr marL="514350" indent="-514350">
              <a:buFont typeface="+mj-lt"/>
              <a:buAutoNum type="arabicPeriod"/>
            </a:pPr>
            <a:r>
              <a:rPr lang="en-US" sz="3200" dirty="0"/>
              <a:t>Courts holds that in-person attendance is an essential function for “most jobs,” but not all jobs.</a:t>
            </a:r>
          </a:p>
          <a:p>
            <a:pPr marL="514350" indent="-514350">
              <a:buFont typeface="+mj-lt"/>
              <a:buAutoNum type="arabicPeriod"/>
            </a:pPr>
            <a:r>
              <a:rPr lang="en-US" sz="3200" dirty="0"/>
              <a:t>Determining whether in-person attendance is an essential function is a “highly fact-specific” exercise.  </a:t>
            </a:r>
          </a:p>
          <a:p>
            <a:pPr marL="514350" indent="-514350">
              <a:buFont typeface="+mj-lt"/>
              <a:buAutoNum type="arabicPeriod"/>
            </a:pPr>
            <a:r>
              <a:rPr lang="en-US" sz="3200" dirty="0"/>
              <a:t>Cases will turn on: </a:t>
            </a:r>
          </a:p>
          <a:p>
            <a:pPr marL="1028700" lvl="1" indent="-571500">
              <a:buAutoNum type="romanLcParenR"/>
            </a:pPr>
            <a:r>
              <a:rPr lang="en-US" sz="2800" dirty="0"/>
              <a:t>the duration of the remote work request; </a:t>
            </a:r>
          </a:p>
          <a:p>
            <a:pPr marL="457200" lvl="1" indent="0">
              <a:buNone/>
            </a:pPr>
            <a:r>
              <a:rPr lang="en-US" sz="2800" dirty="0"/>
              <a:t>ii) a demonstration that other essential functions can be completed remotely.</a:t>
            </a:r>
          </a:p>
          <a:p>
            <a:pPr marL="0" indent="0" algn="ctr">
              <a:buNone/>
            </a:pPr>
            <a:r>
              <a:rPr lang="en-US" dirty="0"/>
              <a:t>Even during the pandemic, Courts will uphold a termination if the employer can demonstrate in-person attendance is essential. </a:t>
            </a:r>
          </a:p>
        </p:txBody>
      </p:sp>
    </p:spTree>
    <p:extLst>
      <p:ext uri="{BB962C8B-B14F-4D97-AF65-F5344CB8AC3E}">
        <p14:creationId xmlns:p14="http://schemas.microsoft.com/office/powerpoint/2010/main" val="253289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7699" y="2525317"/>
            <a:ext cx="5894301" cy="1973667"/>
          </a:xfrm>
        </p:spPr>
        <p:txBody>
          <a:bodyPr>
            <a:normAutofit/>
          </a:bodyPr>
          <a:lstStyle/>
          <a:p>
            <a:r>
              <a:rPr lang="en-US" dirty="0"/>
              <a:t>Time for a Hypothetical</a:t>
            </a:r>
          </a:p>
        </p:txBody>
      </p:sp>
      <p:pic>
        <p:nvPicPr>
          <p:cNvPr id="2" name="Picture 1"/>
          <p:cNvPicPr>
            <a:picLocks noChangeAspect="1"/>
          </p:cNvPicPr>
          <p:nvPr/>
        </p:nvPicPr>
        <p:blipFill>
          <a:blip r:embed="rId3"/>
          <a:stretch>
            <a:fillRect/>
          </a:stretch>
        </p:blipFill>
        <p:spPr>
          <a:xfrm>
            <a:off x="611819" y="1711133"/>
            <a:ext cx="5306869" cy="3602037"/>
          </a:xfrm>
          <a:prstGeom prst="rect">
            <a:avLst/>
          </a:prstGeom>
        </p:spPr>
      </p:pic>
    </p:spTree>
    <p:extLst>
      <p:ext uri="{BB962C8B-B14F-4D97-AF65-F5344CB8AC3E}">
        <p14:creationId xmlns:p14="http://schemas.microsoft.com/office/powerpoint/2010/main" val="2069845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a:t>
            </a:r>
          </a:p>
        </p:txBody>
      </p:sp>
      <p:sp>
        <p:nvSpPr>
          <p:cNvPr id="3" name="Content Placeholder 2"/>
          <p:cNvSpPr>
            <a:spLocks noGrp="1"/>
          </p:cNvSpPr>
          <p:nvPr>
            <p:ph idx="1"/>
          </p:nvPr>
        </p:nvSpPr>
        <p:spPr/>
        <p:txBody>
          <a:bodyPr>
            <a:normAutofit lnSpcReduction="10000"/>
          </a:bodyPr>
          <a:lstStyle/>
          <a:p>
            <a:r>
              <a:rPr lang="en-US" dirty="0"/>
              <a:t>Dinder Mufflin has been working from home since March 2020. Its stayed afloat, but the sales are dropping significantly.</a:t>
            </a:r>
          </a:p>
          <a:p>
            <a:endParaRPr lang="en-US" dirty="0"/>
          </a:p>
          <a:p>
            <a:r>
              <a:rPr lang="en-US" dirty="0"/>
              <a:t>Your CEO, David Malice, wants employees to return to the office within the month.</a:t>
            </a:r>
          </a:p>
          <a:p>
            <a:endParaRPr lang="en-US" dirty="0"/>
          </a:p>
          <a:p>
            <a:r>
              <a:rPr lang="en-US" dirty="0"/>
              <a:t>Toby Flenderson, a mid level HR manager has been working from home since March 2020. </a:t>
            </a:r>
          </a:p>
          <a:p>
            <a:endParaRPr lang="en-US" dirty="0"/>
          </a:p>
          <a:p>
            <a:r>
              <a:rPr lang="en-US" dirty="0"/>
              <a:t>Toby sent you a letter from his medical provider…</a:t>
            </a:r>
          </a:p>
        </p:txBody>
      </p:sp>
    </p:spTree>
    <p:extLst>
      <p:ext uri="{BB962C8B-B14F-4D97-AF65-F5344CB8AC3E}">
        <p14:creationId xmlns:p14="http://schemas.microsoft.com/office/powerpoint/2010/main" val="267299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from Toby’s provider:</a:t>
            </a:r>
          </a:p>
        </p:txBody>
      </p:sp>
      <p:sp>
        <p:nvSpPr>
          <p:cNvPr id="3" name="Content Placeholder 2"/>
          <p:cNvSpPr>
            <a:spLocks noGrp="1"/>
          </p:cNvSpPr>
          <p:nvPr>
            <p:ph idx="1"/>
          </p:nvPr>
        </p:nvSpPr>
        <p:spPr>
          <a:xfrm>
            <a:off x="418641" y="1379991"/>
            <a:ext cx="10935159" cy="5186062"/>
          </a:xfrm>
        </p:spPr>
        <p:txBody>
          <a:bodyPr>
            <a:noAutofit/>
          </a:bodyPr>
          <a:lstStyle/>
          <a:p>
            <a:pPr marL="457200" lvl="1" indent="0">
              <a:buNone/>
            </a:pPr>
            <a:r>
              <a:rPr lang="en-US" dirty="0"/>
              <a:t>“Toby is a patient of mine. He has been working remotely for almost 2 years.  As his doctor, I don’t believe this is in the best interest of Toby’s health to return to the office because of pre-existing medical issues.  </a:t>
            </a:r>
          </a:p>
          <a:p>
            <a:pPr marL="457200" lvl="1" indent="0">
              <a:buNone/>
            </a:pPr>
            <a:endParaRPr lang="en-US" dirty="0"/>
          </a:p>
          <a:p>
            <a:pPr marL="457200" lvl="1" indent="0">
              <a:buNone/>
            </a:pPr>
            <a:r>
              <a:rPr lang="en-US" dirty="0"/>
              <a:t>Toby is vaccinated, but being in public spaces and commuting on public transportation are risky activities for Toby. Due to his pre-existing health conditions, being around individuals with unknown vaccination status could cause him unnecessary and harmful stress, exacerbating his pre-existing conditions. </a:t>
            </a:r>
          </a:p>
          <a:p>
            <a:pPr marL="457200" lvl="1" indent="0">
              <a:buNone/>
            </a:pPr>
            <a:endParaRPr lang="en-US" dirty="0"/>
          </a:p>
          <a:p>
            <a:pPr marL="457200" lvl="1" indent="0">
              <a:buNone/>
            </a:pPr>
            <a:r>
              <a:rPr lang="en-US" dirty="0"/>
              <a:t>My recommendation is that Toby be allowed to continue to conduct his work duties form home.  It would be best for Toby if this was a permanent arrangement, if possible</a:t>
            </a:r>
            <a:r>
              <a:rPr lang="en-US" dirty="0" smtClean="0"/>
              <a:t>.”</a:t>
            </a:r>
            <a:endParaRPr lang="en-US" dirty="0"/>
          </a:p>
          <a:p>
            <a:pPr marL="457200" lvl="1" indent="0">
              <a:buNone/>
            </a:pPr>
            <a:endParaRPr lang="en-US" dirty="0"/>
          </a:p>
          <a:p>
            <a:pPr marL="457200" lvl="1" indent="0">
              <a:buNone/>
            </a:pPr>
            <a:r>
              <a:rPr lang="en-US" b="1" dirty="0" smtClean="0">
                <a:solidFill>
                  <a:srgbClr val="FF0000"/>
                </a:solidFill>
              </a:rPr>
              <a:t>Break out discussion:  How </a:t>
            </a:r>
            <a:r>
              <a:rPr lang="en-US" b="1" dirty="0">
                <a:solidFill>
                  <a:srgbClr val="FF0000"/>
                </a:solidFill>
              </a:rPr>
              <a:t>do you respond to Toby? </a:t>
            </a:r>
          </a:p>
          <a:p>
            <a:endParaRPr lang="en-US" dirty="0"/>
          </a:p>
        </p:txBody>
      </p:sp>
    </p:spTree>
    <p:extLst>
      <p:ext uri="{BB962C8B-B14F-4D97-AF65-F5344CB8AC3E}">
        <p14:creationId xmlns:p14="http://schemas.microsoft.com/office/powerpoint/2010/main" val="123927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a:t>
            </a:r>
            <a:endParaRPr lang="en-US" dirty="0"/>
          </a:p>
        </p:txBody>
      </p:sp>
      <p:sp>
        <p:nvSpPr>
          <p:cNvPr id="3" name="Content Placeholder 2"/>
          <p:cNvSpPr>
            <a:spLocks noGrp="1"/>
          </p:cNvSpPr>
          <p:nvPr>
            <p:ph idx="1"/>
          </p:nvPr>
        </p:nvSpPr>
        <p:spPr/>
        <p:txBody>
          <a:bodyPr>
            <a:normAutofit/>
          </a:bodyPr>
          <a:lstStyle/>
          <a:p>
            <a:pPr marL="0" indent="0">
              <a:buNone/>
            </a:pPr>
            <a:endParaRPr lang="en-US" sz="3600" dirty="0" smtClean="0"/>
          </a:p>
          <a:p>
            <a:pPr marL="0" indent="0">
              <a:buNone/>
            </a:pPr>
            <a:r>
              <a:rPr lang="en-US" sz="3600" dirty="0" smtClean="0"/>
              <a:t>The </a:t>
            </a:r>
            <a:r>
              <a:rPr lang="en-US" sz="3600" dirty="0"/>
              <a:t>information provided on this website does not, and is not intended to, constitute legal advice; instead, all information, content, and materials available on this site are for </a:t>
            </a:r>
            <a:r>
              <a:rPr lang="en-US" sz="3600" dirty="0" smtClean="0"/>
              <a:t>general </a:t>
            </a:r>
            <a:r>
              <a:rPr lang="en-US" sz="3600" dirty="0"/>
              <a:t>informational purposes only. </a:t>
            </a:r>
          </a:p>
        </p:txBody>
      </p:sp>
    </p:spTree>
    <p:extLst>
      <p:ext uri="{BB962C8B-B14F-4D97-AF65-F5344CB8AC3E}">
        <p14:creationId xmlns:p14="http://schemas.microsoft.com/office/powerpoint/2010/main" val="178709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75230" y="1238491"/>
            <a:ext cx="5787342" cy="2862322"/>
          </a:xfrm>
          <a:prstGeom prst="rect">
            <a:avLst/>
          </a:prstGeom>
          <a:noFill/>
        </p:spPr>
        <p:txBody>
          <a:bodyPr wrap="square" rtlCol="0">
            <a:spAutoFit/>
          </a:bodyPr>
          <a:lstStyle/>
          <a:p>
            <a:r>
              <a:rPr lang="en-US" sz="6000" dirty="0">
                <a:solidFill>
                  <a:schemeClr val="tx2">
                    <a:lumMod val="60000"/>
                    <a:lumOff val="40000"/>
                  </a:schemeClr>
                </a:solidFill>
              </a:rPr>
              <a:t>Interactive Process Reminder</a:t>
            </a:r>
          </a:p>
        </p:txBody>
      </p:sp>
    </p:spTree>
    <p:extLst>
      <p:ext uri="{BB962C8B-B14F-4D97-AF65-F5344CB8AC3E}">
        <p14:creationId xmlns:p14="http://schemas.microsoft.com/office/powerpoint/2010/main" val="248896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 a little fact finding  </a:t>
            </a:r>
          </a:p>
        </p:txBody>
      </p:sp>
      <p:sp>
        <p:nvSpPr>
          <p:cNvPr id="2" name="Content Placeholder 1"/>
          <p:cNvSpPr>
            <a:spLocks noGrp="1"/>
          </p:cNvSpPr>
          <p:nvPr>
            <p:ph idx="1"/>
          </p:nvPr>
        </p:nvSpPr>
        <p:spPr/>
        <p:txBody>
          <a:bodyPr>
            <a:normAutofit fontScale="92500" lnSpcReduction="10000"/>
          </a:bodyPr>
          <a:lstStyle/>
          <a:p>
            <a:endParaRPr lang="en-US" dirty="0"/>
          </a:p>
          <a:p>
            <a:r>
              <a:rPr lang="en-US" dirty="0"/>
              <a:t>Get the basic facts about the medical condition (reason) that requires a change in the way a job is performed.</a:t>
            </a:r>
          </a:p>
          <a:p>
            <a:endParaRPr lang="en-US" dirty="0"/>
          </a:p>
          <a:p>
            <a:r>
              <a:rPr lang="en-US" dirty="0"/>
              <a:t>Ask why is it necessary and for how long the employee is asking to work from home.</a:t>
            </a:r>
          </a:p>
          <a:p>
            <a:endParaRPr lang="en-US" dirty="0"/>
          </a:p>
          <a:p>
            <a:r>
              <a:rPr lang="en-US" dirty="0"/>
              <a:t>Understand how the job can be performed from home. </a:t>
            </a:r>
          </a:p>
          <a:p>
            <a:endParaRPr lang="en-US" dirty="0"/>
          </a:p>
          <a:p>
            <a:r>
              <a:rPr lang="en-US" dirty="0"/>
              <a:t>Brainstorm possible changes in the workplace that could enable the employee to perform onsite. </a:t>
            </a:r>
          </a:p>
        </p:txBody>
      </p:sp>
    </p:spTree>
    <p:extLst>
      <p:ext uri="{BB962C8B-B14F-4D97-AF65-F5344CB8AC3E}">
        <p14:creationId xmlns:p14="http://schemas.microsoft.com/office/powerpoint/2010/main" val="328736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747" y="0"/>
            <a:ext cx="10676164" cy="1608463"/>
          </a:xfrm>
        </p:spPr>
        <p:txBody>
          <a:bodyPr/>
          <a:lstStyle/>
          <a:p>
            <a:r>
              <a:rPr lang="en-US" dirty="0"/>
              <a:t>Engage in a “Meaningful” Interactive Process	</a:t>
            </a:r>
          </a:p>
        </p:txBody>
      </p:sp>
      <p:sp>
        <p:nvSpPr>
          <p:cNvPr id="2" name="Content Placeholder 1"/>
          <p:cNvSpPr>
            <a:spLocks noGrp="1"/>
          </p:cNvSpPr>
          <p:nvPr>
            <p:ph idx="1"/>
          </p:nvPr>
        </p:nvSpPr>
        <p:spPr>
          <a:xfrm>
            <a:off x="641747" y="1608462"/>
            <a:ext cx="10200161" cy="4758701"/>
          </a:xfrm>
        </p:spPr>
        <p:txBody>
          <a:bodyPr>
            <a:normAutofit/>
          </a:bodyPr>
          <a:lstStyle/>
          <a:p>
            <a:r>
              <a:rPr lang="en-US" sz="3600" dirty="0"/>
              <a:t>Come without a pre-determined outcome.</a:t>
            </a:r>
          </a:p>
          <a:p>
            <a:r>
              <a:rPr lang="en-US" sz="3600" dirty="0"/>
              <a:t>Offer other accommodations to the employee.</a:t>
            </a:r>
          </a:p>
          <a:p>
            <a:r>
              <a:rPr lang="en-US" sz="3600" dirty="0"/>
              <a:t>For example:</a:t>
            </a:r>
          </a:p>
          <a:p>
            <a:pPr lvl="1">
              <a:buFont typeface="Courier New" panose="02070309020205020404" pitchFamily="49" charset="0"/>
              <a:buChar char="o"/>
            </a:pPr>
            <a:r>
              <a:rPr lang="en-US" sz="3200" dirty="0"/>
              <a:t>  Partial Remote Work </a:t>
            </a:r>
          </a:p>
          <a:p>
            <a:pPr lvl="1">
              <a:buFont typeface="Courier New" panose="02070309020205020404" pitchFamily="49" charset="0"/>
              <a:buChar char="o"/>
            </a:pPr>
            <a:r>
              <a:rPr lang="en-US" sz="3200" dirty="0"/>
              <a:t>  Enhance safety measures at work   </a:t>
            </a:r>
          </a:p>
          <a:p>
            <a:pPr lvl="1">
              <a:buFont typeface="Courier New" panose="02070309020205020404" pitchFamily="49" charset="0"/>
              <a:buChar char="o"/>
            </a:pPr>
            <a:r>
              <a:rPr lang="en-US" sz="3200" dirty="0"/>
              <a:t>  Decrease contact with others in the office by shifting    	workspace/schedule </a:t>
            </a:r>
          </a:p>
          <a:p>
            <a:pPr lvl="1">
              <a:buFont typeface="Courier New" panose="02070309020205020404" pitchFamily="49" charset="0"/>
              <a:buChar char="o"/>
            </a:pPr>
            <a:r>
              <a:rPr lang="en-US" sz="3200" dirty="0"/>
              <a:t>  Unpaid time off under ADA or FMLA </a:t>
            </a:r>
          </a:p>
          <a:p>
            <a:pPr lvl="1"/>
            <a:endParaRPr lang="en-US" dirty="0"/>
          </a:p>
        </p:txBody>
      </p:sp>
    </p:spTree>
    <p:extLst>
      <p:ext uri="{BB962C8B-B14F-4D97-AF65-F5344CB8AC3E}">
        <p14:creationId xmlns:p14="http://schemas.microsoft.com/office/powerpoint/2010/main" val="60515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Determine if in-person attendance is essential</a:t>
            </a:r>
          </a:p>
        </p:txBody>
      </p:sp>
      <p:sp>
        <p:nvSpPr>
          <p:cNvPr id="2" name="Content Placeholder 1"/>
          <p:cNvSpPr>
            <a:spLocks noGrp="1"/>
          </p:cNvSpPr>
          <p:nvPr>
            <p:ph idx="1"/>
          </p:nvPr>
        </p:nvSpPr>
        <p:spPr>
          <a:xfrm>
            <a:off x="677636" y="1575412"/>
            <a:ext cx="10676164" cy="4902505"/>
          </a:xfrm>
        </p:spPr>
        <p:txBody>
          <a:bodyPr>
            <a:noAutofit/>
          </a:bodyPr>
          <a:lstStyle/>
          <a:p>
            <a:r>
              <a:rPr lang="en-US" sz="3200" dirty="0"/>
              <a:t>Discussions with managers about what the job actually does</a:t>
            </a:r>
          </a:p>
          <a:p>
            <a:r>
              <a:rPr lang="en-US" sz="3200" dirty="0"/>
              <a:t>Fact specific inquiry, identify why in person work is essential</a:t>
            </a:r>
          </a:p>
          <a:p>
            <a:pPr lvl="1">
              <a:buFont typeface="Courier New" panose="02070309020205020404" pitchFamily="49" charset="0"/>
              <a:buChar char="o"/>
            </a:pPr>
            <a:r>
              <a:rPr lang="en-US" sz="2800" dirty="0"/>
              <a:t> Teamwork/collaboration</a:t>
            </a:r>
          </a:p>
          <a:p>
            <a:pPr lvl="1">
              <a:buFont typeface="Courier New" panose="02070309020205020404" pitchFamily="49" charset="0"/>
              <a:buChar char="o"/>
            </a:pPr>
            <a:r>
              <a:rPr lang="en-US" sz="2800" dirty="0"/>
              <a:t> Special equipment</a:t>
            </a:r>
          </a:p>
          <a:p>
            <a:pPr lvl="1">
              <a:buFont typeface="Courier New" panose="02070309020205020404" pitchFamily="49" charset="0"/>
              <a:buChar char="o"/>
            </a:pPr>
            <a:r>
              <a:rPr lang="en-US" sz="2800" dirty="0"/>
              <a:t> Supervision </a:t>
            </a:r>
          </a:p>
          <a:p>
            <a:pPr lvl="1">
              <a:buFont typeface="Courier New" panose="02070309020205020404" pitchFamily="49" charset="0"/>
              <a:buChar char="o"/>
            </a:pPr>
            <a:r>
              <a:rPr lang="en-US" sz="2800" dirty="0"/>
              <a:t> Interactions with customers, vendors, etc.</a:t>
            </a:r>
          </a:p>
          <a:p>
            <a:r>
              <a:rPr lang="en-US" sz="3200" dirty="0"/>
              <a:t>Assess employee performance to date </a:t>
            </a:r>
          </a:p>
          <a:p>
            <a:r>
              <a:rPr lang="en-US" sz="3200" dirty="0"/>
              <a:t>Consider changed circumstances since the pandemic started</a:t>
            </a:r>
          </a:p>
          <a:p>
            <a:pPr lvl="1"/>
            <a:endParaRPr lang="en-US" dirty="0"/>
          </a:p>
        </p:txBody>
      </p:sp>
    </p:spTree>
    <p:extLst>
      <p:ext uri="{BB962C8B-B14F-4D97-AF65-F5344CB8AC3E}">
        <p14:creationId xmlns:p14="http://schemas.microsoft.com/office/powerpoint/2010/main" val="357183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61889797"/>
              </p:ext>
            </p:extLst>
          </p:nvPr>
        </p:nvGraphicFramePr>
        <p:xfrm>
          <a:off x="473725" y="872558"/>
          <a:ext cx="10594342" cy="567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Let’s Return to Toby</a:t>
            </a:r>
          </a:p>
        </p:txBody>
      </p:sp>
    </p:spTree>
    <p:extLst>
      <p:ext uri="{BB962C8B-B14F-4D97-AF65-F5344CB8AC3E}">
        <p14:creationId xmlns:p14="http://schemas.microsoft.com/office/powerpoint/2010/main" val="178988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5094" y="2015765"/>
            <a:ext cx="5894301" cy="2852737"/>
          </a:xfrm>
        </p:spPr>
        <p:txBody>
          <a:bodyPr/>
          <a:lstStyle/>
          <a:p>
            <a:r>
              <a:rPr lang="en-US" dirty="0"/>
              <a:t>Creating a Policy</a:t>
            </a:r>
            <a:br>
              <a:rPr lang="en-US" dirty="0"/>
            </a:br>
            <a:r>
              <a:rPr lang="en-US" dirty="0"/>
              <a:t>and Agreement </a:t>
            </a:r>
          </a:p>
        </p:txBody>
      </p:sp>
    </p:spTree>
    <p:extLst>
      <p:ext uri="{BB962C8B-B14F-4D97-AF65-F5344CB8AC3E}">
        <p14:creationId xmlns:p14="http://schemas.microsoft.com/office/powerpoint/2010/main" val="93457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Provisions</a:t>
            </a:r>
          </a:p>
        </p:txBody>
      </p:sp>
      <p:sp>
        <p:nvSpPr>
          <p:cNvPr id="5" name="Content Placeholder 4"/>
          <p:cNvSpPr>
            <a:spLocks noGrp="1"/>
          </p:cNvSpPr>
          <p:nvPr>
            <p:ph idx="1"/>
          </p:nvPr>
        </p:nvSpPr>
        <p:spPr>
          <a:xfrm>
            <a:off x="677637" y="1559379"/>
            <a:ext cx="5458758" cy="5083792"/>
          </a:xfrm>
        </p:spPr>
        <p:txBody>
          <a:bodyPr>
            <a:normAutofit fontScale="92500" lnSpcReduction="20000"/>
          </a:bodyPr>
          <a:lstStyle/>
          <a:p>
            <a:r>
              <a:rPr lang="en-US" dirty="0"/>
              <a:t>Eligibility for Telework </a:t>
            </a:r>
          </a:p>
          <a:p>
            <a:endParaRPr lang="en-US" dirty="0"/>
          </a:p>
          <a:p>
            <a:r>
              <a:rPr lang="en-US" dirty="0"/>
              <a:t>Subject to Revision </a:t>
            </a:r>
          </a:p>
          <a:p>
            <a:endParaRPr lang="en-US" dirty="0"/>
          </a:p>
          <a:p>
            <a:r>
              <a:rPr lang="en-US" dirty="0"/>
              <a:t>Confidentiality and IT Capability</a:t>
            </a:r>
          </a:p>
          <a:p>
            <a:endParaRPr lang="en-US" dirty="0"/>
          </a:p>
          <a:p>
            <a:r>
              <a:rPr lang="en-US" altLang="en-US" dirty="0"/>
              <a:t>Protecting Company Data</a:t>
            </a:r>
            <a:endParaRPr lang="en-US" dirty="0"/>
          </a:p>
          <a:p>
            <a:endParaRPr lang="en-US" dirty="0"/>
          </a:p>
          <a:p>
            <a:r>
              <a:rPr lang="en-US" dirty="0"/>
              <a:t>Not a Substitute for Family Care, PTO, or Leave </a:t>
            </a:r>
          </a:p>
          <a:p>
            <a:endParaRPr lang="en-US" dirty="0"/>
          </a:p>
          <a:p>
            <a:r>
              <a:rPr lang="en-US" dirty="0"/>
              <a:t>Workplace Safety </a:t>
            </a:r>
          </a:p>
          <a:p>
            <a:endParaRPr lang="en-US" dirty="0"/>
          </a:p>
        </p:txBody>
      </p:sp>
      <p:sp>
        <p:nvSpPr>
          <p:cNvPr id="2" name="TextBox 1"/>
          <p:cNvSpPr txBox="1"/>
          <p:nvPr/>
        </p:nvSpPr>
        <p:spPr>
          <a:xfrm>
            <a:off x="6342926" y="1559379"/>
            <a:ext cx="557899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Communication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Reasonable Accommodations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Equipment and Reimbursement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Timekeeping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Wage and Hour Issues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05889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Cybersecurity in the Remote </a:t>
            </a:r>
            <a:r>
              <a:rPr lang="en-US" dirty="0" smtClean="0"/>
              <a:t>Workplace</a:t>
            </a:r>
            <a:endParaRPr lang="en-US" dirty="0"/>
          </a:p>
        </p:txBody>
      </p:sp>
      <p:sp>
        <p:nvSpPr>
          <p:cNvPr id="3" name="Content Placeholder 2"/>
          <p:cNvSpPr>
            <a:spLocks noGrp="1"/>
          </p:cNvSpPr>
          <p:nvPr>
            <p:ph idx="1"/>
          </p:nvPr>
        </p:nvSpPr>
        <p:spPr/>
        <p:txBody>
          <a:bodyPr/>
          <a:lstStyle/>
          <a:p>
            <a:pPr marL="0" indent="0">
              <a:buNone/>
            </a:pPr>
            <a:endParaRPr lang="en-US" dirty="0" smtClean="0">
              <a:hlinkClick r:id="rId2"/>
            </a:endParaRPr>
          </a:p>
          <a:p>
            <a:r>
              <a:rPr lang="en-US" dirty="0" smtClean="0"/>
              <a:t>Podcast for you to check out!</a:t>
            </a:r>
            <a:endParaRPr lang="en-US" dirty="0"/>
          </a:p>
          <a:p>
            <a:endParaRPr lang="en-US" u="sng" dirty="0">
              <a:hlinkClick r:id="rId2"/>
            </a:endParaRPr>
          </a:p>
          <a:p>
            <a:r>
              <a:rPr lang="en-US" u="sng" dirty="0" smtClean="0">
                <a:hlinkClick r:id="rId2"/>
              </a:rPr>
              <a:t>https</a:t>
            </a:r>
            <a:r>
              <a:rPr lang="en-US" u="sng" dirty="0">
                <a:hlinkClick r:id="rId2"/>
              </a:rPr>
              <a:t>://ogletree.com/podcasts/2022-01-20/cybersecurity-in-the-remote-workplace-in-international-workplaces-during-the-covid-19-pandemic</a:t>
            </a:r>
            <a:endParaRPr lang="en-US" dirty="0"/>
          </a:p>
          <a:p>
            <a:endParaRPr lang="en-US" dirty="0"/>
          </a:p>
        </p:txBody>
      </p:sp>
    </p:spTree>
    <p:extLst>
      <p:ext uri="{BB962C8B-B14F-4D97-AF65-F5344CB8AC3E}">
        <p14:creationId xmlns:p14="http://schemas.microsoft.com/office/powerpoint/2010/main" val="29751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Avoiding Wage and Hour Pitfalls </a:t>
            </a:r>
          </a:p>
        </p:txBody>
      </p:sp>
      <p:sp>
        <p:nvSpPr>
          <p:cNvPr id="5" name="Content Placeholder 4"/>
          <p:cNvSpPr>
            <a:spLocks noGrp="1"/>
          </p:cNvSpPr>
          <p:nvPr>
            <p:ph idx="1"/>
          </p:nvPr>
        </p:nvSpPr>
        <p:spPr>
          <a:xfrm>
            <a:off x="677636" y="1938969"/>
            <a:ext cx="10676164" cy="4237994"/>
          </a:xfrm>
        </p:spPr>
        <p:txBody>
          <a:bodyPr>
            <a:normAutofit/>
          </a:bodyPr>
          <a:lstStyle/>
          <a:p>
            <a:r>
              <a:rPr lang="en-US" sz="3200" dirty="0"/>
              <a:t>Reiterate timekeeping policies </a:t>
            </a:r>
          </a:p>
          <a:p>
            <a:r>
              <a:rPr lang="en-US" sz="3200" dirty="0"/>
              <a:t>Set schedules </a:t>
            </a:r>
          </a:p>
          <a:p>
            <a:r>
              <a:rPr lang="en-US" sz="3200" dirty="0"/>
              <a:t>Identify and address gaps in timekeeping system</a:t>
            </a:r>
          </a:p>
          <a:p>
            <a:r>
              <a:rPr lang="en-US" sz="3200" dirty="0"/>
              <a:t>Require employees to certify their time </a:t>
            </a:r>
          </a:p>
          <a:p>
            <a:r>
              <a:rPr lang="en-US" sz="3200" dirty="0"/>
              <a:t>Remember meal and rest requirements </a:t>
            </a:r>
          </a:p>
          <a:p>
            <a:r>
              <a:rPr lang="en-US" sz="3200" dirty="0"/>
              <a:t>Pay attention to expenses </a:t>
            </a:r>
          </a:p>
        </p:txBody>
      </p:sp>
      <p:pic>
        <p:nvPicPr>
          <p:cNvPr id="3074" name="Picture 2" descr="10 ways to make working from home work for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177" y="3647852"/>
            <a:ext cx="3869583" cy="217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14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2337" y="1002213"/>
            <a:ext cx="6561463" cy="2852737"/>
          </a:xfrm>
        </p:spPr>
        <p:txBody>
          <a:bodyPr/>
          <a:lstStyle/>
          <a:p>
            <a:r>
              <a:rPr lang="en-US" dirty="0" smtClean="0"/>
              <a:t>Employment and Labor Law Update</a:t>
            </a:r>
            <a:endParaRPr lang="en-US" dirty="0"/>
          </a:p>
        </p:txBody>
      </p:sp>
      <p:sp>
        <p:nvSpPr>
          <p:cNvPr id="5" name="Text Placeholder 4"/>
          <p:cNvSpPr>
            <a:spLocks noGrp="1"/>
          </p:cNvSpPr>
          <p:nvPr>
            <p:ph type="body" idx="1"/>
          </p:nvPr>
        </p:nvSpPr>
        <p:spPr/>
        <p:txBody>
          <a:bodyPr>
            <a:normAutofit/>
          </a:bodyPr>
          <a:lstStyle/>
          <a:p>
            <a:pPr marL="457200" indent="-457200">
              <a:buFont typeface="Arial" panose="020B0604020202020204" pitchFamily="34" charset="0"/>
              <a:buChar char="•"/>
            </a:pPr>
            <a:r>
              <a:rPr lang="en-US" sz="2800" b="1" dirty="0">
                <a:solidFill>
                  <a:schemeClr val="tx1"/>
                </a:solidFill>
              </a:rPr>
              <a:t>It is now a disability</a:t>
            </a:r>
          </a:p>
          <a:p>
            <a:pPr marL="457200" indent="-457200">
              <a:buFont typeface="Arial" panose="020B0604020202020204" pitchFamily="34" charset="0"/>
              <a:buChar char="•"/>
            </a:pPr>
            <a:r>
              <a:rPr lang="en-US" sz="2800" b="1" dirty="0">
                <a:solidFill>
                  <a:schemeClr val="tx1"/>
                </a:solidFill>
              </a:rPr>
              <a:t>State of the vaccine mandates</a:t>
            </a:r>
          </a:p>
        </p:txBody>
      </p:sp>
    </p:spTree>
    <p:extLst>
      <p:ext uri="{BB962C8B-B14F-4D97-AF65-F5344CB8AC3E}">
        <p14:creationId xmlns:p14="http://schemas.microsoft.com/office/powerpoint/2010/main" val="267788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a:t>
            </a:r>
          </a:p>
        </p:txBody>
      </p:sp>
      <p:sp>
        <p:nvSpPr>
          <p:cNvPr id="3" name="Content Placeholder 2"/>
          <p:cNvSpPr>
            <a:spLocks noGrp="1"/>
          </p:cNvSpPr>
          <p:nvPr>
            <p:ph idx="1"/>
          </p:nvPr>
        </p:nvSpPr>
        <p:spPr>
          <a:xfrm>
            <a:off x="525236" y="1630496"/>
            <a:ext cx="11069864" cy="4922703"/>
          </a:xfrm>
        </p:spPr>
        <p:txBody>
          <a:bodyPr>
            <a:normAutofit/>
          </a:bodyPr>
          <a:lstStyle/>
          <a:p>
            <a:r>
              <a:rPr lang="en-US" dirty="0" smtClean="0"/>
              <a:t>“Making </a:t>
            </a:r>
            <a:r>
              <a:rPr lang="en-US" dirty="0"/>
              <a:t>the </a:t>
            </a:r>
            <a:r>
              <a:rPr lang="en-US" dirty="0" smtClean="0"/>
              <a:t>case” </a:t>
            </a:r>
            <a:r>
              <a:rPr lang="en-US" dirty="0"/>
              <a:t>for some remote work as “normal” in 2022</a:t>
            </a:r>
          </a:p>
          <a:p>
            <a:pPr lvl="1">
              <a:buFont typeface="Courier New" panose="02070309020205020404" pitchFamily="49" charset="0"/>
              <a:buChar char="o"/>
            </a:pPr>
            <a:r>
              <a:rPr lang="en-US" dirty="0" smtClean="0">
                <a:solidFill>
                  <a:schemeClr val="tx1">
                    <a:lumMod val="95000"/>
                    <a:lumOff val="5000"/>
                  </a:schemeClr>
                </a:solidFill>
              </a:rPr>
              <a:t>Does </a:t>
            </a:r>
            <a:r>
              <a:rPr lang="en-US" dirty="0">
                <a:solidFill>
                  <a:schemeClr val="tx1">
                    <a:lumMod val="95000"/>
                    <a:lumOff val="5000"/>
                  </a:schemeClr>
                </a:solidFill>
              </a:rPr>
              <a:t>your </a:t>
            </a:r>
            <a:r>
              <a:rPr lang="en-US" dirty="0" smtClean="0">
                <a:solidFill>
                  <a:schemeClr val="tx1">
                    <a:lumMod val="95000"/>
                    <a:lumOff val="5000"/>
                  </a:schemeClr>
                </a:solidFill>
              </a:rPr>
              <a:t>future </a:t>
            </a:r>
            <a:r>
              <a:rPr lang="en-US" dirty="0">
                <a:solidFill>
                  <a:schemeClr val="tx1">
                    <a:lumMod val="95000"/>
                    <a:lumOff val="5000"/>
                  </a:schemeClr>
                </a:solidFill>
              </a:rPr>
              <a:t>including remote </a:t>
            </a:r>
            <a:r>
              <a:rPr lang="en-US" dirty="0" smtClean="0">
                <a:solidFill>
                  <a:schemeClr val="tx1">
                    <a:lumMod val="95000"/>
                    <a:lumOff val="5000"/>
                  </a:schemeClr>
                </a:solidFill>
              </a:rPr>
              <a:t>work on a permanent basis?</a:t>
            </a:r>
            <a:endParaRPr lang="en-US" dirty="0">
              <a:solidFill>
                <a:schemeClr val="tx1">
                  <a:lumMod val="95000"/>
                  <a:lumOff val="5000"/>
                </a:schemeClr>
              </a:solidFill>
            </a:endParaRPr>
          </a:p>
          <a:p>
            <a:r>
              <a:rPr lang="en-US" dirty="0" smtClean="0"/>
              <a:t>Legal limits of requiring in-person work</a:t>
            </a:r>
          </a:p>
          <a:p>
            <a:pPr lvl="1"/>
            <a:r>
              <a:rPr lang="en-US" dirty="0" smtClean="0"/>
              <a:t>Review </a:t>
            </a:r>
            <a:r>
              <a:rPr lang="en-US" dirty="0"/>
              <a:t>of the EEOC Guidance and case law on remote work</a:t>
            </a:r>
          </a:p>
          <a:p>
            <a:pPr lvl="1"/>
            <a:r>
              <a:rPr lang="en-US" dirty="0"/>
              <a:t>“Hypothetical” employee request, and the interactive process</a:t>
            </a:r>
          </a:p>
          <a:p>
            <a:r>
              <a:rPr lang="en-US" dirty="0"/>
              <a:t>Practical considerations about remote work</a:t>
            </a:r>
          </a:p>
          <a:p>
            <a:pPr lvl="1">
              <a:buFont typeface="Courier New" panose="02070309020205020404" pitchFamily="49" charset="0"/>
              <a:buChar char="o"/>
            </a:pPr>
            <a:r>
              <a:rPr lang="en-US" dirty="0"/>
              <a:t> Creating a Remote Work Agreement</a:t>
            </a:r>
          </a:p>
          <a:p>
            <a:pPr lvl="1">
              <a:buFont typeface="Courier New" panose="02070309020205020404" pitchFamily="49" charset="0"/>
              <a:buChar char="o"/>
            </a:pPr>
            <a:r>
              <a:rPr lang="en-US" dirty="0"/>
              <a:t> Protecting Company Data </a:t>
            </a:r>
          </a:p>
          <a:p>
            <a:pPr lvl="1">
              <a:buFont typeface="Courier New" panose="02070309020205020404" pitchFamily="49" charset="0"/>
              <a:buChar char="o"/>
            </a:pPr>
            <a:r>
              <a:rPr lang="en-US" dirty="0"/>
              <a:t> Avoiding Wage and Hour Issues </a:t>
            </a:r>
          </a:p>
          <a:p>
            <a:r>
              <a:rPr lang="en-US" dirty="0" smtClean="0"/>
              <a:t>Oregon employment and labor </a:t>
            </a:r>
            <a:r>
              <a:rPr lang="en-US" dirty="0"/>
              <a:t>l</a:t>
            </a:r>
            <a:r>
              <a:rPr lang="en-US" dirty="0" smtClean="0"/>
              <a:t>aw </a:t>
            </a:r>
            <a:r>
              <a:rPr lang="en-US" dirty="0"/>
              <a:t>u</a:t>
            </a:r>
            <a:r>
              <a:rPr lang="en-US" dirty="0" smtClean="0"/>
              <a:t>pdate</a:t>
            </a:r>
            <a:endParaRPr lang="en-US" dirty="0"/>
          </a:p>
          <a:p>
            <a:pPr lvl="1">
              <a:buFont typeface="Courier New" panose="02070309020205020404" pitchFamily="49" charset="0"/>
              <a:buChar char="o"/>
            </a:pPr>
            <a:endParaRPr lang="en-US" dirty="0"/>
          </a:p>
          <a:p>
            <a:pPr lvl="1"/>
            <a:endParaRPr lang="en-US" dirty="0"/>
          </a:p>
          <a:p>
            <a:pPr lvl="1"/>
            <a:endParaRPr lang="en-US" dirty="0"/>
          </a:p>
          <a:p>
            <a:pPr marL="457200" lvl="1" indent="0">
              <a:buNone/>
            </a:pPr>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84345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Expanded Definition of  “Race” for Discrimination Claims</a:t>
            </a:r>
            <a:endParaRPr lang="en-US" dirty="0"/>
          </a:p>
        </p:txBody>
      </p:sp>
      <p:sp>
        <p:nvSpPr>
          <p:cNvPr id="3" name="Content Placeholder 2"/>
          <p:cNvSpPr>
            <a:spLocks noGrp="1"/>
          </p:cNvSpPr>
          <p:nvPr>
            <p:ph idx="1"/>
          </p:nvPr>
        </p:nvSpPr>
        <p:spPr/>
        <p:txBody>
          <a:bodyPr>
            <a:normAutofit/>
          </a:bodyPr>
          <a:lstStyle/>
          <a:p>
            <a:r>
              <a:rPr lang="en-US" sz="3600" dirty="0"/>
              <a:t>E</a:t>
            </a:r>
            <a:r>
              <a:rPr lang="en-US" sz="3600" dirty="0" smtClean="0"/>
              <a:t>xpanded race as a protected class to include “physical </a:t>
            </a:r>
            <a:r>
              <a:rPr lang="en-US" sz="3600" dirty="0"/>
              <a:t>characteristics that are historically associated with race, including but not limited to natural hair, hair texture, hair type and protective hairstyles.” </a:t>
            </a:r>
            <a:r>
              <a:rPr lang="en-US" sz="3600" dirty="0" smtClean="0"/>
              <a:t>(HB 2935) </a:t>
            </a:r>
          </a:p>
          <a:p>
            <a:endParaRPr lang="en-US" sz="3600" dirty="0"/>
          </a:p>
          <a:p>
            <a:pPr lvl="1"/>
            <a:endParaRPr lang="en-US" dirty="0"/>
          </a:p>
        </p:txBody>
      </p:sp>
    </p:spTree>
    <p:extLst>
      <p:ext uri="{BB962C8B-B14F-4D97-AF65-F5344CB8AC3E}">
        <p14:creationId xmlns:p14="http://schemas.microsoft.com/office/powerpoint/2010/main" val="4108189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Limits on Employee Driver’s </a:t>
            </a:r>
            <a:r>
              <a:rPr lang="en-US" dirty="0"/>
              <a:t>License </a:t>
            </a:r>
            <a:r>
              <a:rPr lang="en-US" dirty="0" smtClean="0"/>
              <a:t>Requirements</a:t>
            </a:r>
            <a:endParaRPr lang="en-US" dirty="0"/>
          </a:p>
        </p:txBody>
      </p:sp>
      <p:sp>
        <p:nvSpPr>
          <p:cNvPr id="3" name="Content Placeholder 2"/>
          <p:cNvSpPr>
            <a:spLocks noGrp="1"/>
          </p:cNvSpPr>
          <p:nvPr>
            <p:ph idx="1"/>
          </p:nvPr>
        </p:nvSpPr>
        <p:spPr/>
        <p:txBody>
          <a:bodyPr>
            <a:normAutofit/>
          </a:bodyPr>
          <a:lstStyle/>
          <a:p>
            <a:r>
              <a:rPr lang="en-US" sz="3600" dirty="0" smtClean="0"/>
              <a:t>It is now an unlawful </a:t>
            </a:r>
            <a:r>
              <a:rPr lang="en-US" sz="3600" dirty="0"/>
              <a:t>employment practice to require employees to have a driver license as a condition for employment or continuation of employment unless </a:t>
            </a:r>
            <a:endParaRPr lang="en-US" sz="3600" dirty="0" smtClean="0"/>
          </a:p>
          <a:p>
            <a:pPr lvl="1"/>
            <a:r>
              <a:rPr lang="en-US" sz="3200" dirty="0" smtClean="0"/>
              <a:t>driving </a:t>
            </a:r>
            <a:r>
              <a:rPr lang="en-US" sz="3200" dirty="0"/>
              <a:t>is an essential job </a:t>
            </a:r>
            <a:r>
              <a:rPr lang="en-US" sz="3200" dirty="0" smtClean="0"/>
              <a:t>duty; </a:t>
            </a:r>
            <a:r>
              <a:rPr lang="en-US" sz="3200" dirty="0"/>
              <a:t>or </a:t>
            </a:r>
            <a:endParaRPr lang="en-US" sz="3200" dirty="0" smtClean="0"/>
          </a:p>
          <a:p>
            <a:pPr lvl="1"/>
            <a:r>
              <a:rPr lang="en-US" sz="3200" dirty="0" smtClean="0"/>
              <a:t>is </a:t>
            </a:r>
            <a:r>
              <a:rPr lang="en-US" sz="3200" dirty="0"/>
              <a:t>related to a legitimate business purpose.  </a:t>
            </a:r>
            <a:r>
              <a:rPr lang="en-US" sz="3200" dirty="0" smtClean="0"/>
              <a:t>(SB 569)</a:t>
            </a:r>
          </a:p>
        </p:txBody>
      </p:sp>
    </p:spTree>
    <p:extLst>
      <p:ext uri="{BB962C8B-B14F-4D97-AF65-F5344CB8AC3E}">
        <p14:creationId xmlns:p14="http://schemas.microsoft.com/office/powerpoint/2010/main" val="2535293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Additions </a:t>
            </a:r>
            <a:r>
              <a:rPr lang="en-US" sz="4000" dirty="0"/>
              <a:t>to </a:t>
            </a:r>
            <a:r>
              <a:rPr lang="en-US" sz="4000" dirty="0" smtClean="0"/>
              <a:t>the Oregon Family </a:t>
            </a:r>
            <a:r>
              <a:rPr lang="en-US" sz="4000" dirty="0"/>
              <a:t>Leave </a:t>
            </a:r>
            <a:r>
              <a:rPr lang="en-US" sz="4000" dirty="0" smtClean="0"/>
              <a:t>Act</a:t>
            </a:r>
            <a:endParaRPr lang="en-US" sz="4000" dirty="0"/>
          </a:p>
        </p:txBody>
      </p:sp>
      <p:sp>
        <p:nvSpPr>
          <p:cNvPr id="3" name="Content Placeholder 2"/>
          <p:cNvSpPr>
            <a:spLocks noGrp="1"/>
          </p:cNvSpPr>
          <p:nvPr>
            <p:ph idx="1"/>
          </p:nvPr>
        </p:nvSpPr>
        <p:spPr>
          <a:xfrm>
            <a:off x="677635" y="1559379"/>
            <a:ext cx="11010781" cy="4617584"/>
          </a:xfrm>
        </p:spPr>
        <p:txBody>
          <a:bodyPr>
            <a:normAutofit/>
          </a:bodyPr>
          <a:lstStyle/>
          <a:p>
            <a:r>
              <a:rPr lang="en-US" sz="4000" dirty="0" smtClean="0"/>
              <a:t>Changes to OFLA during </a:t>
            </a:r>
            <a:r>
              <a:rPr lang="en-US" sz="4000" dirty="0"/>
              <a:t>a </a:t>
            </a:r>
            <a:r>
              <a:rPr lang="en-US" sz="4000" b="1" u="sng" dirty="0"/>
              <a:t>Public Health Emergency </a:t>
            </a:r>
          </a:p>
          <a:p>
            <a:pPr marL="971550" lvl="1" indent="-514350">
              <a:buFont typeface="+mj-lt"/>
              <a:buAutoNum type="arabicPeriod"/>
            </a:pPr>
            <a:r>
              <a:rPr lang="en-US" sz="3200" dirty="0" smtClean="0"/>
              <a:t>Reduced waiting period for eligibility to 30 days</a:t>
            </a:r>
          </a:p>
          <a:p>
            <a:pPr marL="971550" lvl="1" indent="-514350">
              <a:buFont typeface="+mj-lt"/>
              <a:buAutoNum type="arabicPeriod"/>
            </a:pPr>
            <a:r>
              <a:rPr lang="en-US" sz="3200" dirty="0" smtClean="0"/>
              <a:t>Credit for time worked if re-employed within 180 days</a:t>
            </a:r>
          </a:p>
          <a:p>
            <a:pPr marL="971550" lvl="1" indent="-514350">
              <a:buFont typeface="+mj-lt"/>
              <a:buAutoNum type="arabicPeriod"/>
            </a:pPr>
            <a:r>
              <a:rPr lang="en-US" sz="3200" dirty="0" smtClean="0"/>
              <a:t>Continued reason for leave to include caring for a child who requires home care due to   </a:t>
            </a:r>
          </a:p>
          <a:p>
            <a:pPr marL="457200" lvl="1" indent="0">
              <a:buNone/>
            </a:pPr>
            <a:r>
              <a:rPr lang="en-US" sz="3200" dirty="0" smtClean="0"/>
              <a:t>							</a:t>
            </a:r>
          </a:p>
          <a:p>
            <a:pPr marL="457200" lvl="1" indent="0">
              <a:buNone/>
            </a:pPr>
            <a:r>
              <a:rPr lang="en-US" sz="3200" dirty="0"/>
              <a:t>	</a:t>
            </a:r>
            <a:r>
              <a:rPr lang="en-US" sz="3200" dirty="0" smtClean="0"/>
              <a:t>					</a:t>
            </a:r>
            <a:endParaRPr lang="en-US" sz="3200" dirty="0"/>
          </a:p>
        </p:txBody>
      </p:sp>
    </p:spTree>
    <p:extLst>
      <p:ext uri="{BB962C8B-B14F-4D97-AF65-F5344CB8AC3E}">
        <p14:creationId xmlns:p14="http://schemas.microsoft.com/office/powerpoint/2010/main" val="734915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Pay Equity Fix for Certain Incentives</a:t>
            </a:r>
            <a:endParaRPr lang="en-US" dirty="0"/>
          </a:p>
        </p:txBody>
      </p:sp>
      <p:sp>
        <p:nvSpPr>
          <p:cNvPr id="3" name="Content Placeholder 2"/>
          <p:cNvSpPr>
            <a:spLocks noGrp="1"/>
          </p:cNvSpPr>
          <p:nvPr>
            <p:ph idx="1"/>
          </p:nvPr>
        </p:nvSpPr>
        <p:spPr/>
        <p:txBody>
          <a:bodyPr>
            <a:normAutofit/>
          </a:bodyPr>
          <a:lstStyle/>
          <a:p>
            <a:r>
              <a:rPr lang="en-US" sz="3200" dirty="0" smtClean="0"/>
              <a:t>No pay equity violations based on incentive pay related to a public health emergency:</a:t>
            </a:r>
          </a:p>
          <a:p>
            <a:pPr lvl="1"/>
            <a:r>
              <a:rPr lang="en-US" sz="2800" dirty="0" smtClean="0"/>
              <a:t>Exempts vaccine incentives from the definition of “compensation”</a:t>
            </a:r>
          </a:p>
          <a:p>
            <a:pPr lvl="1"/>
            <a:r>
              <a:rPr lang="en-US" sz="2800" dirty="0" smtClean="0"/>
              <a:t>Temporarily exempts hiring and retention bonuses from the definition of “compensation”</a:t>
            </a:r>
            <a:endParaRPr lang="en-US" sz="2400" dirty="0"/>
          </a:p>
        </p:txBody>
      </p:sp>
    </p:spTree>
    <p:extLst>
      <p:ext uri="{BB962C8B-B14F-4D97-AF65-F5344CB8AC3E}">
        <p14:creationId xmlns:p14="http://schemas.microsoft.com/office/powerpoint/2010/main" val="1634480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smtClean="0"/>
              <a:t>Treasure Valley Education v. Treasure Valley Communication College – Arbitrator </a:t>
            </a:r>
            <a:r>
              <a:rPr lang="en-US" sz="4000" i="1" dirty="0" err="1" smtClean="0"/>
              <a:t>Runkel</a:t>
            </a:r>
            <a:endParaRPr lang="en-US" sz="4000" i="1" dirty="0"/>
          </a:p>
        </p:txBody>
      </p:sp>
      <p:sp>
        <p:nvSpPr>
          <p:cNvPr id="3" name="Content Placeholder 2"/>
          <p:cNvSpPr>
            <a:spLocks noGrp="1"/>
          </p:cNvSpPr>
          <p:nvPr>
            <p:ph idx="1"/>
          </p:nvPr>
        </p:nvSpPr>
        <p:spPr>
          <a:xfrm>
            <a:off x="677636" y="1438543"/>
            <a:ext cx="10676164" cy="4617584"/>
          </a:xfrm>
        </p:spPr>
        <p:txBody>
          <a:bodyPr>
            <a:normAutofit fontScale="92500"/>
          </a:bodyPr>
          <a:lstStyle/>
          <a:p>
            <a:r>
              <a:rPr lang="en-US" dirty="0" smtClean="0"/>
              <a:t>A tenured agricultural instructor wanted to use college’s welder to improve his welding skills</a:t>
            </a:r>
            <a:endParaRPr lang="en-US" dirty="0"/>
          </a:p>
          <a:p>
            <a:r>
              <a:rPr lang="en-US" dirty="0" smtClean="0"/>
              <a:t>An email exchange between the instructor and the Dean resulted in the Dean informing he instructor that “[he] can’t let welders leave campus” </a:t>
            </a:r>
          </a:p>
          <a:p>
            <a:r>
              <a:rPr lang="en-US" dirty="0" smtClean="0"/>
              <a:t>The instructor moved the welder from the college’s property to his own</a:t>
            </a:r>
          </a:p>
          <a:p>
            <a:pPr lvl="1"/>
            <a:r>
              <a:rPr lang="en-US" dirty="0" smtClean="0"/>
              <a:t>He </a:t>
            </a:r>
            <a:r>
              <a:rPr lang="en-US" dirty="0"/>
              <a:t>was terminated </a:t>
            </a:r>
            <a:r>
              <a:rPr lang="en-US" dirty="0" smtClean="0"/>
              <a:t>for theft and insubordination. He brought a grievance </a:t>
            </a:r>
            <a:r>
              <a:rPr lang="en-US" dirty="0"/>
              <a:t>under the CBA for his </a:t>
            </a:r>
            <a:r>
              <a:rPr lang="en-US" dirty="0" smtClean="0"/>
              <a:t>termination</a:t>
            </a:r>
          </a:p>
          <a:p>
            <a:pPr lvl="2"/>
            <a:r>
              <a:rPr lang="en-US" dirty="0" smtClean="0"/>
              <a:t>Issue: did college have just cause to terminate a tenured employee?</a:t>
            </a:r>
          </a:p>
          <a:p>
            <a:r>
              <a:rPr lang="en-US" dirty="0" smtClean="0"/>
              <a:t>CBA</a:t>
            </a:r>
          </a:p>
          <a:p>
            <a:pPr lvl="1"/>
            <a:r>
              <a:rPr lang="en-US" dirty="0" smtClean="0"/>
              <a:t>Tenured Status </a:t>
            </a:r>
          </a:p>
          <a:p>
            <a:pPr lvl="2"/>
            <a:r>
              <a:rPr lang="en-US" dirty="0" smtClean="0"/>
              <a:t>“No tenured faculty member shall be disciplined, suspended, reduced in compensation, or dismissed without just cause and due process as outlined in this agreement.” </a:t>
            </a:r>
          </a:p>
          <a:p>
            <a:pPr lvl="1"/>
            <a:endParaRPr lang="en-US" dirty="0"/>
          </a:p>
        </p:txBody>
      </p:sp>
    </p:spTree>
    <p:extLst>
      <p:ext uri="{BB962C8B-B14F-4D97-AF65-F5344CB8AC3E}">
        <p14:creationId xmlns:p14="http://schemas.microsoft.com/office/powerpoint/2010/main" val="97111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Arbitrator </a:t>
            </a:r>
            <a:r>
              <a:rPr lang="en-US" dirty="0" err="1" smtClean="0"/>
              <a:t>Runkel’s</a:t>
            </a:r>
            <a:r>
              <a:rPr lang="en-US" dirty="0" smtClean="0"/>
              <a:t> </a:t>
            </a:r>
            <a:r>
              <a:rPr lang="en-US" dirty="0"/>
              <a:t>Decision</a:t>
            </a:r>
          </a:p>
        </p:txBody>
      </p:sp>
      <p:sp>
        <p:nvSpPr>
          <p:cNvPr id="3" name="Content Placeholder 2"/>
          <p:cNvSpPr>
            <a:spLocks noGrp="1"/>
          </p:cNvSpPr>
          <p:nvPr>
            <p:ph idx="1"/>
          </p:nvPr>
        </p:nvSpPr>
        <p:spPr/>
        <p:txBody>
          <a:bodyPr>
            <a:normAutofit fontScale="92500" lnSpcReduction="20000"/>
          </a:bodyPr>
          <a:lstStyle/>
          <a:p>
            <a:r>
              <a:rPr lang="en-US" dirty="0" smtClean="0"/>
              <a:t>Applied a 3 Element “Just Cause” Standard in Denying the Grievance</a:t>
            </a:r>
          </a:p>
          <a:p>
            <a:endParaRPr lang="en-US" dirty="0" smtClean="0"/>
          </a:p>
          <a:p>
            <a:pPr marL="971550" lvl="1" indent="-514350">
              <a:buFont typeface="+mj-lt"/>
              <a:buAutoNum type="arabicPeriod"/>
            </a:pPr>
            <a:r>
              <a:rPr lang="en-US" dirty="0" smtClean="0"/>
              <a:t>Whether </a:t>
            </a:r>
            <a:r>
              <a:rPr lang="en-US" dirty="0"/>
              <a:t>the employer has proved the alleged wrongdoing;</a:t>
            </a:r>
          </a:p>
          <a:p>
            <a:pPr marL="914400" lvl="2" indent="0">
              <a:buNone/>
            </a:pPr>
            <a:r>
              <a:rPr lang="en-US" dirty="0"/>
              <a:t>The Arbitrator found the Dean’s version of events more </a:t>
            </a:r>
            <a:r>
              <a:rPr lang="en-US" dirty="0" smtClean="0"/>
              <a:t>credible</a:t>
            </a:r>
          </a:p>
          <a:p>
            <a:pPr marL="914400" lvl="2" indent="0">
              <a:buNone/>
            </a:pPr>
            <a:endParaRPr lang="en-US" dirty="0"/>
          </a:p>
          <a:p>
            <a:pPr marL="971550" lvl="1" indent="-514350">
              <a:buFont typeface="+mj-lt"/>
              <a:buAutoNum type="arabicPeriod"/>
            </a:pPr>
            <a:r>
              <a:rPr lang="en-US" dirty="0"/>
              <a:t>Whether the employer provided the fundamental of due process, including conducting a fair investigation; and </a:t>
            </a:r>
          </a:p>
          <a:p>
            <a:pPr marL="914400" lvl="2" indent="0">
              <a:buNone/>
            </a:pPr>
            <a:r>
              <a:rPr lang="en-US" dirty="0" smtClean="0"/>
              <a:t>Termination </a:t>
            </a:r>
            <a:r>
              <a:rPr lang="en-US" dirty="0"/>
              <a:t>decision must be examined from the “standpoint of the evidence that was available and relied upon at the time the termination decision was made, and not on evidence that came to light at a later time</a:t>
            </a:r>
            <a:r>
              <a:rPr lang="en-US" dirty="0" smtClean="0"/>
              <a:t>.”</a:t>
            </a:r>
          </a:p>
          <a:p>
            <a:pPr marL="914400" lvl="2" indent="0">
              <a:buNone/>
            </a:pPr>
            <a:r>
              <a:rPr lang="en-US" dirty="0" smtClean="0"/>
              <a:t> Practice Tip: Shoot </a:t>
            </a:r>
            <a:r>
              <a:rPr lang="en-US" dirty="0"/>
              <a:t>the </a:t>
            </a:r>
            <a:r>
              <a:rPr lang="en-US" dirty="0" smtClean="0"/>
              <a:t>corpse</a:t>
            </a:r>
          </a:p>
          <a:p>
            <a:pPr marL="914400" lvl="2" indent="0">
              <a:buNone/>
            </a:pPr>
            <a:endParaRPr lang="en-US" dirty="0"/>
          </a:p>
          <a:p>
            <a:pPr marL="971550" lvl="1" indent="-514350">
              <a:buFont typeface="+mj-lt"/>
              <a:buAutoNum type="arabicPeriod"/>
            </a:pPr>
            <a:r>
              <a:rPr lang="en-US" dirty="0"/>
              <a:t>Whether the level of discipline imposed was proportionate to the seriousness of the wrongdoing </a:t>
            </a:r>
          </a:p>
          <a:p>
            <a:pPr marL="914400" lvl="2" indent="0">
              <a:buNone/>
            </a:pPr>
            <a:r>
              <a:rPr lang="en-US" dirty="0" smtClean="0"/>
              <a:t>Not withstanding a clear discipline record</a:t>
            </a:r>
            <a:r>
              <a:rPr lang="en-US" dirty="0"/>
              <a:t>, theft </a:t>
            </a:r>
            <a:r>
              <a:rPr lang="en-US" dirty="0" smtClean="0"/>
              <a:t>is </a:t>
            </a:r>
            <a:r>
              <a:rPr lang="en-US" dirty="0"/>
              <a:t>“one of the most serious offenses an employee can commit” and “justifies termination of employment without following any progressive discipline steps.” </a:t>
            </a:r>
          </a:p>
        </p:txBody>
      </p:sp>
    </p:spTree>
    <p:extLst>
      <p:ext uri="{BB962C8B-B14F-4D97-AF65-F5344CB8AC3E}">
        <p14:creationId xmlns:p14="http://schemas.microsoft.com/office/powerpoint/2010/main" val="1601298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smtClean="0"/>
              <a:t>Oregon State Police Officers </a:t>
            </a:r>
            <a:r>
              <a:rPr lang="en-US" sz="4000" i="1" dirty="0" err="1" smtClean="0"/>
              <a:t>Ass’n</a:t>
            </a:r>
            <a:r>
              <a:rPr lang="en-US" sz="4000" i="1" dirty="0" smtClean="0"/>
              <a:t> v. State of Oregon </a:t>
            </a:r>
            <a:r>
              <a:rPr lang="en-US" sz="4000" i="1" dirty="0"/>
              <a:t>- </a:t>
            </a:r>
            <a:r>
              <a:rPr lang="en-US" sz="4000" i="1" dirty="0" smtClean="0"/>
              <a:t>UP-038-21</a:t>
            </a:r>
            <a:endParaRPr lang="en-US" sz="4000" i="1" dirty="0"/>
          </a:p>
        </p:txBody>
      </p:sp>
      <p:sp>
        <p:nvSpPr>
          <p:cNvPr id="3" name="Content Placeholder 2"/>
          <p:cNvSpPr>
            <a:spLocks noGrp="1"/>
          </p:cNvSpPr>
          <p:nvPr>
            <p:ph idx="1"/>
          </p:nvPr>
        </p:nvSpPr>
        <p:spPr>
          <a:xfrm>
            <a:off x="677636" y="1438543"/>
            <a:ext cx="10676164" cy="4617584"/>
          </a:xfrm>
        </p:spPr>
        <p:txBody>
          <a:bodyPr>
            <a:normAutofit fontScale="92500" lnSpcReduction="20000"/>
          </a:bodyPr>
          <a:lstStyle/>
          <a:p>
            <a:r>
              <a:rPr lang="en-US" dirty="0" smtClean="0"/>
              <a:t>The Union alleges the State violated the duty to bargain over changes in employment terms and conditions required by EO 21-29 – the Vaccine Mandate for State Employees</a:t>
            </a:r>
          </a:p>
          <a:p>
            <a:endParaRPr lang="en-US" dirty="0" smtClean="0"/>
          </a:p>
          <a:p>
            <a:r>
              <a:rPr lang="en-US" dirty="0" smtClean="0"/>
              <a:t>The State admitted that it implemented the EO before completing impact bargaining </a:t>
            </a:r>
          </a:p>
          <a:p>
            <a:endParaRPr lang="en-US" dirty="0" smtClean="0"/>
          </a:p>
          <a:p>
            <a:r>
              <a:rPr lang="en-US" dirty="0" smtClean="0"/>
              <a:t>State’s position </a:t>
            </a:r>
            <a:r>
              <a:rPr lang="en-US" dirty="0"/>
              <a:t>was that the EO carried the </a:t>
            </a:r>
            <a:r>
              <a:rPr lang="en-US" dirty="0" smtClean="0"/>
              <a:t>“full force </a:t>
            </a:r>
            <a:r>
              <a:rPr lang="en-US" dirty="0"/>
              <a:t>of </a:t>
            </a:r>
            <a:r>
              <a:rPr lang="en-US" dirty="0" smtClean="0"/>
              <a:t>law” </a:t>
            </a:r>
            <a:r>
              <a:rPr lang="en-US" dirty="0"/>
              <a:t>and </a:t>
            </a:r>
            <a:r>
              <a:rPr lang="en-US" dirty="0" smtClean="0"/>
              <a:t>any proposal contrary to the EO was a prohibited subject </a:t>
            </a:r>
          </a:p>
          <a:p>
            <a:endParaRPr lang="en-US" dirty="0"/>
          </a:p>
          <a:p>
            <a:r>
              <a:rPr lang="en-US" dirty="0"/>
              <a:t>The Union also argued that EO 21-29 impairs CBA in violation of Contract Clause of state and federal constitutions </a:t>
            </a:r>
          </a:p>
          <a:p>
            <a:endParaRPr lang="en-US" dirty="0" smtClean="0"/>
          </a:p>
          <a:p>
            <a:endParaRPr lang="en-US" dirty="0"/>
          </a:p>
          <a:p>
            <a:endParaRPr lang="en-US" dirty="0"/>
          </a:p>
          <a:p>
            <a:pPr lvl="1"/>
            <a:endParaRPr lang="en-US" dirty="0"/>
          </a:p>
        </p:txBody>
      </p:sp>
    </p:spTree>
    <p:extLst>
      <p:ext uri="{BB962C8B-B14F-4D97-AF65-F5344CB8AC3E}">
        <p14:creationId xmlns:p14="http://schemas.microsoft.com/office/powerpoint/2010/main" val="3474504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ERB Analysis</a:t>
            </a:r>
            <a:endParaRPr lang="en-US" dirty="0"/>
          </a:p>
        </p:txBody>
      </p:sp>
      <p:sp>
        <p:nvSpPr>
          <p:cNvPr id="3" name="Content Placeholder 2"/>
          <p:cNvSpPr>
            <a:spLocks noGrp="1"/>
          </p:cNvSpPr>
          <p:nvPr>
            <p:ph idx="1"/>
          </p:nvPr>
        </p:nvSpPr>
        <p:spPr/>
        <p:txBody>
          <a:bodyPr>
            <a:normAutofit/>
          </a:bodyPr>
          <a:lstStyle/>
          <a:p>
            <a:r>
              <a:rPr lang="en-US" dirty="0" smtClean="0"/>
              <a:t>A proposal is a prohibited subject if “it is specifically contrary to a statute or would require a party to act contrary to a statute” </a:t>
            </a:r>
          </a:p>
          <a:p>
            <a:r>
              <a:rPr lang="en-US" dirty="0" smtClean="0"/>
              <a:t>The Board evaluated the Governor’s authority </a:t>
            </a:r>
          </a:p>
          <a:p>
            <a:pPr lvl="1"/>
            <a:r>
              <a:rPr lang="en-US" dirty="0"/>
              <a:t>During a state of emergency, the governor has “complete authority over all executive agencies of state government and the right to exercise… all police powers vested in the state by the Oregon Constitution” </a:t>
            </a:r>
          </a:p>
          <a:p>
            <a:pPr lvl="1"/>
            <a:r>
              <a:rPr lang="en-US" dirty="0"/>
              <a:t>EOs issues during a state of emergency have the full force and effect of law both during and after the emergency</a:t>
            </a:r>
          </a:p>
          <a:p>
            <a:pPr lvl="1"/>
            <a:r>
              <a:rPr lang="en-US" dirty="0"/>
              <a:t>Even if there was a conflict between PECBA and EO, the EO controls and the State does not violate </a:t>
            </a:r>
            <a:r>
              <a:rPr lang="en-US" dirty="0" smtClean="0"/>
              <a:t>PECBA</a:t>
            </a:r>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010094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6948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Thank you!</a:t>
            </a:r>
          </a:p>
        </p:txBody>
      </p:sp>
      <p:sp>
        <p:nvSpPr>
          <p:cNvPr id="3" name="Text Placeholder 2"/>
          <p:cNvSpPr>
            <a:spLocks noGrp="1"/>
          </p:cNvSpPr>
          <p:nvPr>
            <p:ph type="body" sz="quarter" idx="12"/>
          </p:nvPr>
        </p:nvSpPr>
        <p:spPr>
          <a:xfrm>
            <a:off x="575853" y="4491886"/>
            <a:ext cx="6446050" cy="5203683"/>
          </a:xfrm>
        </p:spPr>
        <p:txBody>
          <a:bodyPr>
            <a:noAutofit/>
          </a:bodyPr>
          <a:lstStyle/>
          <a:p>
            <a:pPr>
              <a:lnSpc>
                <a:spcPct val="100000"/>
              </a:lnSpc>
              <a:spcBef>
                <a:spcPts val="600"/>
              </a:spcBef>
            </a:pPr>
            <a:r>
              <a:rPr lang="en-US" sz="2400" dirty="0"/>
              <a:t>Kyle T. Abraham </a:t>
            </a:r>
          </a:p>
          <a:p>
            <a:pPr>
              <a:lnSpc>
                <a:spcPct val="100000"/>
              </a:lnSpc>
              <a:spcBef>
                <a:spcPts val="600"/>
              </a:spcBef>
            </a:pPr>
            <a:r>
              <a:rPr lang="en-US" sz="1400" dirty="0"/>
              <a:t>Ogletree, Deakins, Nash, Smoak &amp; Stewart, P.C.</a:t>
            </a:r>
          </a:p>
          <a:p>
            <a:r>
              <a:rPr lang="en-US" sz="1400" dirty="0"/>
              <a:t>222 SW Columbia Street, Suite 1500 | Portland, OR 97201 </a:t>
            </a:r>
          </a:p>
          <a:p>
            <a:r>
              <a:rPr lang="en-US" sz="1400" dirty="0"/>
              <a:t>kyle.abraham@ogletree.com </a:t>
            </a:r>
          </a:p>
          <a:p>
            <a:pPr>
              <a:lnSpc>
                <a:spcPct val="100000"/>
              </a:lnSpc>
              <a:spcBef>
                <a:spcPts val="600"/>
              </a:spcBef>
            </a:pPr>
            <a:r>
              <a:rPr lang="en-US" sz="1400" dirty="0"/>
              <a:t>Phone: 503-552-2177</a:t>
            </a:r>
          </a:p>
          <a:p>
            <a:pPr>
              <a:lnSpc>
                <a:spcPct val="100000"/>
              </a:lnSpc>
              <a:spcBef>
                <a:spcPts val="600"/>
              </a:spcBef>
            </a:pPr>
            <a:endParaRPr lang="en-US" sz="1100" dirty="0"/>
          </a:p>
        </p:txBody>
      </p:sp>
    </p:spTree>
    <p:extLst>
      <p:ext uri="{BB962C8B-B14F-4D97-AF65-F5344CB8AC3E}">
        <p14:creationId xmlns:p14="http://schemas.microsoft.com/office/powerpoint/2010/main" val="352475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Mandate </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Tree>
    <p:extLst>
      <p:ext uri="{BB962C8B-B14F-4D97-AF65-F5344CB8AC3E}">
        <p14:creationId xmlns:p14="http://schemas.microsoft.com/office/powerpoint/2010/main" val="242649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the Case for Remote Work </a:t>
            </a:r>
          </a:p>
        </p:txBody>
      </p:sp>
      <p:sp>
        <p:nvSpPr>
          <p:cNvPr id="3" name="Content Placeholder 2"/>
          <p:cNvSpPr>
            <a:spLocks noGrp="1"/>
          </p:cNvSpPr>
          <p:nvPr>
            <p:ph idx="1"/>
          </p:nvPr>
        </p:nvSpPr>
        <p:spPr/>
        <p:txBody>
          <a:bodyPr/>
          <a:lstStyle/>
          <a:p>
            <a:pPr marL="457200" lvl="1" indent="0">
              <a:buNone/>
            </a:pPr>
            <a:endParaRPr lang="en-US" dirty="0"/>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r="20891"/>
          <a:stretch/>
        </p:blipFill>
        <p:spPr>
          <a:xfrm>
            <a:off x="6015718" y="1685581"/>
            <a:ext cx="5522975" cy="44913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2623" b="-402"/>
          <a:stretch/>
        </p:blipFill>
        <p:spPr>
          <a:xfrm>
            <a:off x="428439" y="1786392"/>
            <a:ext cx="5153189" cy="3589172"/>
          </a:xfrm>
          <a:prstGeom prst="rect">
            <a:avLst/>
          </a:prstGeom>
        </p:spPr>
      </p:pic>
    </p:spTree>
    <p:extLst>
      <p:ext uri="{BB962C8B-B14F-4D97-AF65-F5344CB8AC3E}">
        <p14:creationId xmlns:p14="http://schemas.microsoft.com/office/powerpoint/2010/main" val="302293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Key Findings from the Experts</a:t>
            </a:r>
          </a:p>
        </p:txBody>
      </p:sp>
      <p:sp>
        <p:nvSpPr>
          <p:cNvPr id="11" name="TextBox 10"/>
          <p:cNvSpPr txBox="1"/>
          <p:nvPr/>
        </p:nvSpPr>
        <p:spPr>
          <a:xfrm>
            <a:off x="594911" y="1379992"/>
            <a:ext cx="11281270"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a:t>Remote work has been overall more successful than expected</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There is no clear answer on how much remote work is the right amount of remote work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Remote work is not as successful for the less experienced employees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Meetings with an emotional component need to be in-person</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You may need an office space, but its size and role will change</a:t>
            </a:r>
          </a:p>
        </p:txBody>
      </p:sp>
    </p:spTree>
    <p:extLst>
      <p:ext uri="{BB962C8B-B14F-4D97-AF65-F5344CB8AC3E}">
        <p14:creationId xmlns:p14="http://schemas.microsoft.com/office/powerpoint/2010/main" val="119882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the Experts are Saying We Experienced </a:t>
            </a:r>
          </a:p>
        </p:txBody>
      </p:sp>
      <p:sp>
        <p:nvSpPr>
          <p:cNvPr id="3" name="Content Placeholder 2"/>
          <p:cNvSpPr>
            <a:spLocks noGrp="1"/>
          </p:cNvSpPr>
          <p:nvPr>
            <p:ph idx="1"/>
          </p:nvPr>
        </p:nvSpPr>
        <p:spPr>
          <a:xfrm>
            <a:off x="677635" y="1559379"/>
            <a:ext cx="11066345" cy="5127860"/>
          </a:xfrm>
        </p:spPr>
        <p:txBody>
          <a:bodyPr>
            <a:normAutofit lnSpcReduction="10000"/>
          </a:bodyPr>
          <a:lstStyle/>
          <a:p>
            <a:r>
              <a:rPr lang="en-US" sz="3200" dirty="0"/>
              <a:t>Employees are demanding to work from home </a:t>
            </a:r>
          </a:p>
          <a:p>
            <a:endParaRPr lang="en-US" sz="3200" dirty="0"/>
          </a:p>
          <a:p>
            <a:r>
              <a:rPr lang="en-US" sz="3200" dirty="0"/>
              <a:t>Employers are less fearful of employees working form home  </a:t>
            </a:r>
          </a:p>
          <a:p>
            <a:endParaRPr lang="en-US" sz="3200" dirty="0"/>
          </a:p>
          <a:p>
            <a:pPr>
              <a:spcAft>
                <a:spcPts val="600"/>
              </a:spcAft>
            </a:pPr>
            <a:r>
              <a:rPr lang="en-US" sz="3200" dirty="0"/>
              <a:t>Employer see the potential cost savings when employees work from home</a:t>
            </a:r>
          </a:p>
          <a:p>
            <a:pPr lvl="1">
              <a:buFont typeface="Courier New" panose="02070309020205020404" pitchFamily="49" charset="0"/>
              <a:buChar char="o"/>
            </a:pPr>
            <a:r>
              <a:rPr lang="en-US" sz="2800" dirty="0"/>
              <a:t>Reduced business travel </a:t>
            </a:r>
          </a:p>
          <a:p>
            <a:pPr marL="0" indent="0">
              <a:buNone/>
            </a:pPr>
            <a:endParaRPr lang="en-US" sz="3200" dirty="0"/>
          </a:p>
          <a:p>
            <a:r>
              <a:rPr lang="en-US" sz="3200" dirty="0"/>
              <a:t>Employers recognized business can function when employees work from home</a:t>
            </a:r>
          </a:p>
          <a:p>
            <a:pPr lvl="1"/>
            <a:endParaRPr lang="en-US" dirty="0"/>
          </a:p>
        </p:txBody>
      </p:sp>
    </p:spTree>
    <p:extLst>
      <p:ext uri="{BB962C8B-B14F-4D97-AF65-F5344CB8AC3E}">
        <p14:creationId xmlns:p14="http://schemas.microsoft.com/office/powerpoint/2010/main" val="290552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Presents an Opportunity</a:t>
            </a:r>
          </a:p>
        </p:txBody>
      </p:sp>
      <p:sp>
        <p:nvSpPr>
          <p:cNvPr id="3" name="Content Placeholder 2"/>
          <p:cNvSpPr>
            <a:spLocks noGrp="1"/>
          </p:cNvSpPr>
          <p:nvPr>
            <p:ph idx="1"/>
          </p:nvPr>
        </p:nvSpPr>
        <p:spPr/>
        <p:txBody>
          <a:bodyPr/>
          <a:lstStyle/>
          <a:p>
            <a:r>
              <a:rPr lang="en-US" dirty="0"/>
              <a:t>Retention and recruitment is a big challenge</a:t>
            </a:r>
          </a:p>
          <a:p>
            <a:pPr lvl="1"/>
            <a:r>
              <a:rPr lang="en-US" dirty="0"/>
              <a:t>Oregon unemployment in </a:t>
            </a:r>
            <a:r>
              <a:rPr lang="en-US" dirty="0" smtClean="0"/>
              <a:t>December 4.1%, down from13.2% in April 2020%</a:t>
            </a:r>
            <a:endParaRPr lang="en-US" dirty="0"/>
          </a:p>
          <a:p>
            <a:pPr lvl="1"/>
            <a:r>
              <a:rPr lang="en-US" dirty="0"/>
              <a:t>US resignation rate in </a:t>
            </a:r>
            <a:r>
              <a:rPr lang="en-US" dirty="0" smtClean="0"/>
              <a:t>November </a:t>
            </a:r>
            <a:r>
              <a:rPr lang="en-US" dirty="0"/>
              <a:t>was </a:t>
            </a:r>
            <a:r>
              <a:rPr lang="en-US" dirty="0" smtClean="0"/>
              <a:t>about </a:t>
            </a:r>
            <a:r>
              <a:rPr lang="en-US" dirty="0"/>
              <a:t>3%</a:t>
            </a:r>
          </a:p>
          <a:p>
            <a:endParaRPr lang="en-US" dirty="0"/>
          </a:p>
          <a:p>
            <a:r>
              <a:rPr lang="en-US" dirty="0"/>
              <a:t>Employees want remote work arrangements </a:t>
            </a:r>
          </a:p>
          <a:p>
            <a:endParaRPr lang="en-US" dirty="0"/>
          </a:p>
          <a:p>
            <a:r>
              <a:rPr lang="en-US" dirty="0" smtClean="0"/>
              <a:t>Question: can </a:t>
            </a:r>
            <a:r>
              <a:rPr lang="en-US" dirty="0"/>
              <a:t>you “lead” the market on offering remote work?</a:t>
            </a:r>
          </a:p>
        </p:txBody>
      </p:sp>
    </p:spTree>
    <p:extLst>
      <p:ext uri="{BB962C8B-B14F-4D97-AF65-F5344CB8AC3E}">
        <p14:creationId xmlns:p14="http://schemas.microsoft.com/office/powerpoint/2010/main" val="165808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Work Presents an Opportunity</a:t>
            </a:r>
          </a:p>
        </p:txBody>
      </p:sp>
      <p:sp>
        <p:nvSpPr>
          <p:cNvPr id="3" name="Content Placeholder 2"/>
          <p:cNvSpPr>
            <a:spLocks noGrp="1"/>
          </p:cNvSpPr>
          <p:nvPr>
            <p:ph idx="1"/>
          </p:nvPr>
        </p:nvSpPr>
        <p:spPr/>
        <p:txBody>
          <a:bodyPr/>
          <a:lstStyle/>
          <a:p>
            <a:r>
              <a:rPr lang="en-US" dirty="0" smtClean="0"/>
              <a:t>Brain storming ideas</a:t>
            </a:r>
          </a:p>
          <a:p>
            <a:endParaRPr lang="en-US" dirty="0" smtClean="0"/>
          </a:p>
          <a:p>
            <a:pPr lvl="1"/>
            <a:r>
              <a:rPr lang="en-US" dirty="0" smtClean="0"/>
              <a:t>How can we move the “home office” perks into the regular office?</a:t>
            </a:r>
          </a:p>
          <a:p>
            <a:endParaRPr lang="en-US" dirty="0" smtClean="0"/>
          </a:p>
          <a:p>
            <a:pPr lvl="1"/>
            <a:r>
              <a:rPr lang="en-US" dirty="0" smtClean="0"/>
              <a:t>Can we offer a hybrid work from home schedule? </a:t>
            </a:r>
          </a:p>
          <a:p>
            <a:endParaRPr lang="en-US" dirty="0"/>
          </a:p>
          <a:p>
            <a:pPr lvl="1"/>
            <a:r>
              <a:rPr lang="en-US" dirty="0" smtClean="0"/>
              <a:t>How do we balance employee job duties require in-person work versus employees who have flexibility to work remotely. </a:t>
            </a:r>
          </a:p>
          <a:p>
            <a:endParaRPr lang="en-US" dirty="0"/>
          </a:p>
          <a:p>
            <a:endParaRPr lang="en-US" dirty="0"/>
          </a:p>
          <a:p>
            <a:endParaRPr lang="en-US" dirty="0"/>
          </a:p>
        </p:txBody>
      </p:sp>
    </p:spTree>
    <p:extLst>
      <p:ext uri="{BB962C8B-B14F-4D97-AF65-F5344CB8AC3E}">
        <p14:creationId xmlns:p14="http://schemas.microsoft.com/office/powerpoint/2010/main" val="3539941539"/>
      </p:ext>
    </p:extLst>
  </p:cSld>
  <p:clrMapOvr>
    <a:masterClrMapping/>
  </p:clrMapOvr>
</p:sld>
</file>

<file path=ppt/theme/theme1.xml><?xml version="1.0" encoding="utf-8"?>
<a:theme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8e9068a7-566a-43c0-8f6f-7dc29a9e41b8">
      <Value>Templates</Value>
    </Category>
    <App xmlns="8e9068a7-566a-43c0-8f6f-7dc29a9e41b8">
      <Url xsi:nil="true"/>
      <Description xsi:nil="true"/>
    </App>
    <Year xmlns="8e9068a7-566a-43c0-8f6f-7dc29a9e41b8" xsi:nil="true"/>
    <Training xmlns="8e9068a7-566a-43c0-8f6f-7dc29a9e41b8">false</Training>
    <PublishingExpirationDate xmlns="http://schemas.microsoft.com/sharepoint/v3" xsi:nil="true"/>
    <c0d845d5ab924691ae7b50fd27dd050e xmlns="5754e087-ab4c-4fc7-aa1c-3fa3a01c5445">
      <Terms xmlns="http://schemas.microsoft.com/office/infopath/2007/PartnerControls">
        <TermInfo xmlns="http://schemas.microsoft.com/office/infopath/2007/PartnerControls">
          <TermName xmlns="http://schemas.microsoft.com/office/infopath/2007/PartnerControls">Client Services</TermName>
          <TermId xmlns="http://schemas.microsoft.com/office/infopath/2007/PartnerControls">86e02d2c-db2f-48b9-af2a-4251f8be1328</TermId>
        </TermInfo>
      </Terms>
    </c0d845d5ab924691ae7b50fd27dd050e>
    <PublishingStartDate xmlns="http://schemas.microsoft.com/sharepoint/v3" xsi:nil="true"/>
    <_dlc_DocId xmlns="5754e087-ab4c-4fc7-aa1c-3fa3a01c5445">C4QXTXVYYUQA-25-2553</_dlc_DocId>
    <TaxCatchAll xmlns="5754e087-ab4c-4fc7-aa1c-3fa3a01c5445">
      <Value>62</Value>
    </TaxCatchAll>
    <_dlc_DocIdUrl xmlns="5754e087-ab4c-4fc7-aa1c-3fa3a01c5445">
      <Url>http://odconnect.ogletreedeakins.com/adminDept/_layouts/DocIdRedir.aspx?ID=C4QXTXVYYUQA-25-2553</Url>
      <Description>C4QXTXVYYUQA-25-2553</Description>
    </_dlc_DocIdUrl>
    <Department xmlns="8e9068a7-566a-43c0-8f6f-7dc29a9e41b8">Client Services</Department>
    <Notes0 xmlns="8e9068a7-566a-43c0-8f6f-7dc29a9e41b8" xsi:nil="true"/>
    <Sort_x0020_Order xmlns="8e9068a7-566a-43c0-8f6f-7dc29a9e41b8"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355E461A9498E4298225A2AB0492AE4" ma:contentTypeVersion="16" ma:contentTypeDescription="Create a new document." ma:contentTypeScope="" ma:versionID="3364622bf2213a5b8ab1de3ad2f32cb5">
  <xsd:schema xmlns:xsd="http://www.w3.org/2001/XMLSchema" xmlns:xs="http://www.w3.org/2001/XMLSchema" xmlns:p="http://schemas.microsoft.com/office/2006/metadata/properties" xmlns:ns1="http://schemas.microsoft.com/sharepoint/v3" xmlns:ns2="5754e087-ab4c-4fc7-aa1c-3fa3a01c5445" xmlns:ns3="8e9068a7-566a-43c0-8f6f-7dc29a9e41b8" targetNamespace="http://schemas.microsoft.com/office/2006/metadata/properties" ma:root="true" ma:fieldsID="7dee9a9dfad56647b77aa3148e484760" ns1:_="" ns2:_="" ns3:_="">
    <xsd:import namespace="http://schemas.microsoft.com/sharepoint/v3"/>
    <xsd:import namespace="5754e087-ab4c-4fc7-aa1c-3fa3a01c5445"/>
    <xsd:import namespace="8e9068a7-566a-43c0-8f6f-7dc29a9e41b8"/>
    <xsd:element name="properties">
      <xsd:complexType>
        <xsd:sequence>
          <xsd:element name="documentManagement">
            <xsd:complexType>
              <xsd:all>
                <xsd:element ref="ns3:Department" minOccurs="0"/>
                <xsd:element ref="ns3:Category" minOccurs="0"/>
                <xsd:element ref="ns3:Training" minOccurs="0"/>
                <xsd:element ref="ns3:Notes0" minOccurs="0"/>
                <xsd:element ref="ns1:PublishingStartDate" minOccurs="0"/>
                <xsd:element ref="ns1:PublishingExpirationDate" minOccurs="0"/>
                <xsd:element ref="ns2:_dlc_DocId" minOccurs="0"/>
                <xsd:element ref="ns2:_dlc_DocIdUrl" minOccurs="0"/>
                <xsd:element ref="ns2:_dlc_DocIdPersistId" minOccurs="0"/>
                <xsd:element ref="ns2:c0d845d5ab924691ae7b50fd27dd050e" minOccurs="0"/>
                <xsd:element ref="ns2:TaxCatchAll" minOccurs="0"/>
                <xsd:element ref="ns3:Year" minOccurs="0"/>
                <xsd:element ref="ns3:Sort_x0020_Order" minOccurs="0"/>
                <xsd:element ref="ns3:Ap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54e087-ab4c-4fc7-aa1c-3fa3a01c544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c0d845d5ab924691ae7b50fd27dd050e" ma:index="14" nillable="true" ma:taxonomy="true" ma:internalName="c0d845d5ab924691ae7b50fd27dd050e" ma:taxonomyFieldName="Content_x0020_Audience_x0020__x0028_M_x0029_" ma:displayName="Content Audience (M)" ma:readOnly="false" ma:default="" ma:fieldId="{c0d845d5-ab92-4691-ae7b-50fd27dd050e}" ma:taxonomyMulti="true" ma:sspId="4cdaa027-174b-487e-9ab5-e42f874ed09f" ma:termSetId="4eef36d3-2349-440a-a4bb-250c4eaa83ba" ma:anchorId="b7063682-c8f2-4024-94a5-3b37e9fbab12" ma:open="false" ma:isKeyword="false">
      <xsd:complexType>
        <xsd:sequence>
          <xsd:element ref="pc:Terms" minOccurs="0" maxOccurs="1"/>
        </xsd:sequence>
      </xsd:complexType>
    </xsd:element>
    <xsd:element name="TaxCatchAll" ma:index="15" nillable="true" ma:displayName="Taxonomy Catch All Column" ma:hidden="true" ma:list="{9183b6d5-a6b9-4bc9-b54c-5f17f27f41ec}" ma:internalName="TaxCatchAll" ma:showField="CatchAllData" ma:web="5754e087-ab4c-4fc7-aa1c-3fa3a01c54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9068a7-566a-43c0-8f6f-7dc29a9e41b8" elementFormDefault="qualified">
    <xsd:import namespace="http://schemas.microsoft.com/office/2006/documentManagement/types"/>
    <xsd:import namespace="http://schemas.microsoft.com/office/infopath/2007/PartnerControls"/>
    <xsd:element name="Department" ma:index="3" nillable="true" ma:displayName="Department" ma:format="Dropdown" ma:internalName="Department">
      <xsd:simpleType>
        <xsd:restriction base="dms:Choice">
          <xsd:enumeration value="Accounts Payable"/>
          <xsd:enumeration value="Accounts Receivable"/>
          <xsd:enumeration value="Administration"/>
          <xsd:enumeration value="Attorney Recruiting &amp; Retention"/>
          <xsd:enumeration value="Billing"/>
          <xsd:enumeration value="CIRS"/>
          <xsd:enumeration value="CIRS - New Bus Intake"/>
          <xsd:enumeration value="CIRS - Conflicts"/>
          <xsd:enumeration value="CIRS - Docket"/>
          <xsd:enumeration value="Client Services"/>
          <xsd:enumeration value="Corporate Accounting and Finance"/>
          <xsd:enumeration value="eBilling"/>
          <xsd:enumeration value="EPLI"/>
          <xsd:enumeration value="Firm"/>
          <xsd:enumeration value="General Accounting and Budgeting"/>
          <xsd:enumeration value="General Counsel"/>
          <xsd:enumeration value="HelpDesk"/>
          <xsd:enumeration value="Human Resources"/>
          <xsd:enumeration value="Knowledge Management"/>
          <xsd:enumeration value="KM - Client Solutions"/>
          <xsd:enumeration value="KM - Firm Solutions"/>
          <xsd:enumeration value="Learning &amp; Empl Dev - LED"/>
          <xsd:enumeration value="Litigation Support"/>
          <xsd:enumeration value="Office Administration"/>
          <xsd:enumeration value="Office Operations"/>
          <xsd:enumeration value="Paralegals"/>
          <xsd:enumeration value="Professional Development &amp; Inclusion"/>
          <xsd:enumeration value="Project Management Office"/>
          <xsd:enumeration value="Records Management"/>
          <xsd:enumeration value="Research Services"/>
          <xsd:enumeration value="Revenue"/>
          <xsd:enumeration value="Technology"/>
          <xsd:enumeration value="Training"/>
        </xsd:restriction>
      </xsd:simpleType>
    </xsd:element>
    <xsd:element name="Category" ma:index="4" nillable="true" ma:displayName="Category" ma:internalName="Category">
      <xsd:complexType>
        <xsd:complexContent>
          <xsd:extension base="dms:MultiChoiceFillIn">
            <xsd:sequence>
              <xsd:element name="Value" maxOccurs="unbounded" minOccurs="0" nillable="true">
                <xsd:simpleType>
                  <xsd:union memberTypes="dms:Text">
                    <xsd:simpleType>
                      <xsd:restriction base="dms:Choice">
                        <xsd:enumeration value="About Us"/>
                        <xsd:enumeration value="Ad-CreativeProj"/>
                        <xsd:enumeration value="Appendices"/>
                        <xsd:enumeration value="Article"/>
                        <xsd:enumeration value="Attachment-News"/>
                        <xsd:enumeration value="Audit Requests"/>
                        <xsd:enumeration value="Auditors"/>
                        <xsd:enumeration value="Bar Dues"/>
                        <xsd:enumeration value="BillBack"/>
                        <xsd:enumeration value="Billing"/>
                        <xsd:enumeration value="Blog"/>
                        <xsd:enumeration value="BNA"/>
                        <xsd:enumeration value="Brochures"/>
                        <xsd:enumeration value="CCH"/>
                        <xsd:enumeration value="Checklists"/>
                        <xsd:enumeration value="Client Communications"/>
                        <xsd:enumeration value="Codes-Activity&amp;Task"/>
                        <xsd:enumeration value="Communication and Reports"/>
                        <xsd:enumeration value="CR - Credit Card"/>
                        <xsd:enumeration value="CR - Expense"/>
                        <xsd:enumeration value="CR - Invoice"/>
                        <xsd:enumeration value="Direct Deposit"/>
                        <xsd:enumeration value="Elite - GL"/>
                        <xsd:enumeration value="Engagement Initiation"/>
                        <xsd:enumeration value="Expense Reimbursements"/>
                        <xsd:enumeration value="Firm Leadership"/>
                        <xsd:enumeration value="Forms"/>
                        <xsd:enumeration value="General"/>
                        <xsd:enumeration value="Home"/>
                        <xsd:enumeration value="IA Reports"/>
                        <xsd:enumeration value="IA Training"/>
                        <xsd:enumeration value="InterAction"/>
                        <xsd:enumeration value="Invoices"/>
                        <xsd:enumeration value="Lexis"/>
                        <xsd:enumeration value="Logos"/>
                        <xsd:enumeration value="Manzama"/>
                        <xsd:enumeration value="Maps"/>
                        <xsd:enumeration value="Matter Budgeting"/>
                        <xsd:enumeration value="Matter Planning"/>
                        <xsd:enumeration value="Marketing"/>
                        <xsd:enumeration value="Newsletter"/>
                        <xsd:enumeration value="OD-LITS"/>
                        <xsd:enumeration value="ODSearch"/>
                        <xsd:enumeration value="PD&amp;I - Professional Development"/>
                        <xsd:enumeration value="PD&amp;I - Diversity and Inclusion"/>
                        <xsd:enumeration value="Policy"/>
                        <xsd:enumeration value="Post-Matter Review"/>
                        <xsd:enumeration value="Pricing"/>
                        <xsd:enumeration value="Procedures"/>
                        <xsd:enumeration value="Proformas"/>
                        <xsd:enumeration value="Promotions"/>
                        <xsd:enumeration value="Publications"/>
                        <xsd:enumeration value="QuickBits"/>
                        <xsd:enumeration value="Quick Checks"/>
                        <xsd:enumeration value="Quick Reports"/>
                        <xsd:enumeration value="Rates"/>
                        <xsd:enumeration value="Recommended Reading"/>
                        <xsd:enumeration value="Records Management"/>
                        <xsd:enumeration value="Remote Access"/>
                        <xsd:enumeration value="Reporting"/>
                        <xsd:enumeration value="Research Services"/>
                        <xsd:enumeration value="Resources"/>
                        <xsd:enumeration value="RFPs &amp; Pitches"/>
                        <xsd:enumeration value="Samples"/>
                        <xsd:enumeration value="Scoping"/>
                        <xsd:enumeration value="Scoping and Pricing"/>
                        <xsd:enumeration value="Seminar Tools"/>
                        <xsd:enumeration value="Social Media"/>
                        <xsd:enumeration value="Templates"/>
                        <xsd:enumeration value="Timekeepers"/>
                        <xsd:enumeration value="Webview"/>
                        <xsd:enumeration value="Westlaw"/>
                      </xsd:restriction>
                    </xsd:simpleType>
                  </xsd:union>
                </xsd:simpleType>
              </xsd:element>
            </xsd:sequence>
          </xsd:extension>
        </xsd:complexContent>
      </xsd:complexType>
    </xsd:element>
    <xsd:element name="Training" ma:index="5" nillable="true" ma:displayName="Training" ma:default="0" ma:internalName="Training">
      <xsd:simpleType>
        <xsd:restriction base="dms:Boolean"/>
      </xsd:simpleType>
    </xsd:element>
    <xsd:element name="Notes0" ma:index="6" nillable="true" ma:displayName="Notes" ma:internalName="Notes0">
      <xsd:simpleType>
        <xsd:restriction base="dms:Note">
          <xsd:maxLength value="255"/>
        </xsd:restriction>
      </xsd:simpleType>
    </xsd:element>
    <xsd:element name="Year" ma:index="20" nillable="true" ma:displayName="Year" ma:internalName="Year">
      <xsd:simpleType>
        <xsd:restriction base="dms:Number"/>
      </xsd:simpleType>
    </xsd:element>
    <xsd:element name="Sort_x0020_Order" ma:index="21" nillable="true" ma:displayName="Sort Order" ma:internalName="Sort_x0020_Order">
      <xsd:simpleType>
        <xsd:restriction base="dms:Number"/>
      </xsd:simpleType>
    </xsd:element>
    <xsd:element name="App" ma:index="22" nillable="true" ma:displayName="App" ma:description="File Type Icon" ma:format="Image" ma:internalName="App">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87EE5D-C348-4145-8D68-79B97EE4B387}">
  <ds:schemaRefs>
    <ds:schemaRef ds:uri="http://schemas.microsoft.com/sharepoint/v3/contenttype/forms"/>
  </ds:schemaRefs>
</ds:datastoreItem>
</file>

<file path=customXml/itemProps2.xml><?xml version="1.0" encoding="utf-8"?>
<ds:datastoreItem xmlns:ds="http://schemas.openxmlformats.org/officeDocument/2006/customXml" ds:itemID="{E5B02F47-3979-4EA3-9600-7F14FAF3695D}">
  <ds:schemaRefs>
    <ds:schemaRef ds:uri="http://schemas.microsoft.com/office/infopath/2007/PartnerControls"/>
    <ds:schemaRef ds:uri="5754e087-ab4c-4fc7-aa1c-3fa3a01c5445"/>
    <ds:schemaRef ds:uri="http://purl.org/dc/elements/1.1/"/>
    <ds:schemaRef ds:uri="http://schemas.microsoft.com/office/2006/documentManagement/types"/>
    <ds:schemaRef ds:uri="8e9068a7-566a-43c0-8f6f-7dc29a9e41b8"/>
    <ds:schemaRef ds:uri="http://schemas.microsoft.com/sharepoint/v3"/>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854FC31-54B1-4968-8B9F-8206B8DE49ED}">
  <ds:schemaRefs>
    <ds:schemaRef ds:uri="http://schemas.microsoft.com/sharepoint/events"/>
  </ds:schemaRefs>
</ds:datastoreItem>
</file>

<file path=customXml/itemProps4.xml><?xml version="1.0" encoding="utf-8"?>
<ds:datastoreItem xmlns:ds="http://schemas.openxmlformats.org/officeDocument/2006/customXml" ds:itemID="{B44C1492-8BA3-4DC2-ACFF-AE8E107A4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54e087-ab4c-4fc7-aa1c-3fa3a01c5445"/>
    <ds:schemaRef ds:uri="8e9068a7-566a-43c0-8f6f-7dc29a9e4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2303</TotalTime>
  <Words>4218</Words>
  <Application>Microsoft Office PowerPoint</Application>
  <PresentationFormat>Widescreen</PresentationFormat>
  <Paragraphs>392</Paragraphs>
  <Slides>39</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Corbel</vt:lpstr>
      <vt:lpstr>Courier New</vt:lpstr>
      <vt:lpstr>Futura Md BT</vt:lpstr>
      <vt:lpstr>Gill Sans MT</vt:lpstr>
      <vt:lpstr>Office Theme</vt:lpstr>
      <vt:lpstr>PowerPoint Presentation</vt:lpstr>
      <vt:lpstr>Legal Disclaimer</vt:lpstr>
      <vt:lpstr>Program Overview</vt:lpstr>
      <vt:lpstr>Vaccination Mandate </vt:lpstr>
      <vt:lpstr>Making the Case for Remote Work </vt:lpstr>
      <vt:lpstr>Key Findings from the Experts</vt:lpstr>
      <vt:lpstr>What the Experts are Saying We Experienced </vt:lpstr>
      <vt:lpstr>Remote Work Presents an Opportunity</vt:lpstr>
      <vt:lpstr>Remote Work Presents an Opportunity</vt:lpstr>
      <vt:lpstr>Case law and EEOC Guidance on  Remote Work</vt:lpstr>
      <vt:lpstr>Legal Authorities on Remote Work</vt:lpstr>
      <vt:lpstr>Is Being Physically Present an Essential Function?</vt:lpstr>
      <vt:lpstr>Is Being Physically Present an Essential Function?</vt:lpstr>
      <vt:lpstr>Is Being Physically Present an Essential Function?</vt:lpstr>
      <vt:lpstr>Is Being Physically Present an Essential Function?</vt:lpstr>
      <vt:lpstr>Key Take Aways</vt:lpstr>
      <vt:lpstr>Time for a Hypothetical</vt:lpstr>
      <vt:lpstr>Hypothetical: </vt:lpstr>
      <vt:lpstr>Letter from Toby’s provider:</vt:lpstr>
      <vt:lpstr>PowerPoint Presentation</vt:lpstr>
      <vt:lpstr>Do a little fact finding  </vt:lpstr>
      <vt:lpstr>Engage in a “Meaningful” Interactive Process </vt:lpstr>
      <vt:lpstr>Determine if in-person attendance is essential</vt:lpstr>
      <vt:lpstr>Let’s Return to Toby</vt:lpstr>
      <vt:lpstr>Creating a Policy and Agreement </vt:lpstr>
      <vt:lpstr>Key Provisions</vt:lpstr>
      <vt:lpstr>Cybersecurity in the Remote Workplace</vt:lpstr>
      <vt:lpstr>Avoiding Wage and Hour Pitfalls </vt:lpstr>
      <vt:lpstr>Employment and Labor Law Update</vt:lpstr>
      <vt:lpstr>Expanded Definition of  “Race” for Discrimination Claims</vt:lpstr>
      <vt:lpstr>Limits on Employee Driver’s License Requirements</vt:lpstr>
      <vt:lpstr>Additions to the Oregon Family Leave Act</vt:lpstr>
      <vt:lpstr>Pay Equity Fix for Certain Incentives</vt:lpstr>
      <vt:lpstr>Treasure Valley Education v. Treasure Valley Communication College – Arbitrator Runkel</vt:lpstr>
      <vt:lpstr>Arbitrator Runkel’s Decision</vt:lpstr>
      <vt:lpstr>Oregon State Police Officers Ass’n v. State of Oregon - UP-038-21</vt:lpstr>
      <vt:lpstr>ERB Analysis</vt:lpstr>
      <vt:lpstr>Questions?</vt:lpstr>
      <vt:lpstr>PowerPoint Presentation</vt:lpstr>
    </vt:vector>
  </TitlesOfParts>
  <Company>Ogletree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Dawn A.</dc:creator>
  <cp:lastModifiedBy>Abraham, Kyle T.</cp:lastModifiedBy>
  <cp:revision>473</cp:revision>
  <cp:lastPrinted>2022-02-10T16:45:29Z</cp:lastPrinted>
  <dcterms:created xsi:type="dcterms:W3CDTF">2018-12-05T18:46:56Z</dcterms:created>
  <dcterms:modified xsi:type="dcterms:W3CDTF">2022-02-10T17:06:29Z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1791c8f7-263d-4821-97bd-a9485720c7b4</vt:lpwstr>
  </property>
  <property fmtid="{D5CDD505-2E9C-101B-9397-08002B2CF9AE}" pid="3" name="Content Audience (M)">
    <vt:lpwstr>62;#Client Services|86e02d2c-db2f-48b9-af2a-4251f8be1328</vt:lpwstr>
  </property>
  <property fmtid="{D5CDD505-2E9C-101B-9397-08002B2CF9AE}" pid="4" name="ContentTypeId">
    <vt:lpwstr>0x0101001355E461A9498E4298225A2AB0492AE4</vt:lpwstr>
  </property>
</Properties>
</file>