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1"/>
  </p:sldMasterIdLst>
  <p:notesMasterIdLst>
    <p:notesMasterId r:id="rId21"/>
  </p:notesMasterIdLst>
  <p:handoutMasterIdLst>
    <p:handoutMasterId r:id="rId22"/>
  </p:handoutMasterIdLst>
  <p:sldIdLst>
    <p:sldId id="290" r:id="rId2"/>
    <p:sldId id="293" r:id="rId3"/>
    <p:sldId id="330" r:id="rId4"/>
    <p:sldId id="297" r:id="rId5"/>
    <p:sldId id="340" r:id="rId6"/>
    <p:sldId id="323" r:id="rId7"/>
    <p:sldId id="342" r:id="rId8"/>
    <p:sldId id="331" r:id="rId9"/>
    <p:sldId id="328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05" r:id="rId18"/>
    <p:sldId id="339" r:id="rId19"/>
    <p:sldId id="29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Leopard" initials="LL" lastIdx="0" clrIdx="0">
    <p:extLst>
      <p:ext uri="{19B8F6BF-5375-455C-9EA6-DF929625EA0E}">
        <p15:presenceInfo xmlns:p15="http://schemas.microsoft.com/office/powerpoint/2012/main" userId="S-1-5-21-230702395-1634226794-474819200-4730" providerId="AD"/>
      </p:ext>
    </p:extLst>
  </p:cmAuthor>
  <p:cmAuthor id="2" name="Katie Peterson" initials="KP" lastIdx="3" clrIdx="1">
    <p:extLst>
      <p:ext uri="{19B8F6BF-5375-455C-9EA6-DF929625EA0E}">
        <p15:presenceInfo xmlns:p15="http://schemas.microsoft.com/office/powerpoint/2012/main" userId="S::kpeterson@tpgrp.com::69cfa856-2f1f-4d3c-b220-2c3eab8f1efe" providerId="AD"/>
      </p:ext>
    </p:extLst>
  </p:cmAuthor>
  <p:cmAuthor id="3" name="Rey Perez" initials="RP" lastIdx="2" clrIdx="2">
    <p:extLst>
      <p:ext uri="{19B8F6BF-5375-455C-9EA6-DF929625EA0E}">
        <p15:presenceInfo xmlns:p15="http://schemas.microsoft.com/office/powerpoint/2012/main" userId="S::rperez@tpgrp.com::9e10040f-2401-40c2-82b5-8bcb0681b6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1"/>
    <a:srgbClr val="7A928C"/>
    <a:srgbClr val="506856"/>
    <a:srgbClr val="7A9889"/>
    <a:srgbClr val="667C76"/>
    <a:srgbClr val="628078"/>
    <a:srgbClr val="657D7D"/>
    <a:srgbClr val="66846D"/>
    <a:srgbClr val="26524D"/>
    <a:srgbClr val="2F4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5481" autoAdjust="0"/>
  </p:normalViewPr>
  <p:slideViewPr>
    <p:cSldViewPr snapToGrid="0">
      <p:cViewPr>
        <p:scale>
          <a:sx n="80" d="100"/>
          <a:sy n="80" d="100"/>
        </p:scale>
        <p:origin x="288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9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9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56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93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2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72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33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80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2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8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8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01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2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77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03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9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36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8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174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4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2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5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1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8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72C476-C997-4985-8639-3CDD3944CFE4}"/>
              </a:ext>
            </a:extLst>
          </p:cNvPr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02B41E-B957-4064-8384-B0179AD4037F}"/>
              </a:ext>
            </a:extLst>
          </p:cNvPr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00F7A8-BA3C-40A0-A84B-4A07B5175641}"/>
              </a:ext>
            </a:extLst>
          </p:cNvPr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56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hyperlink" Target="mailto:rperez@tpgrp.com" TargetMode="Externa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9.xml"/><Relationship Id="rId6" Type="http://schemas.openxmlformats.org/officeDocument/2006/relationships/hyperlink" Target="mailto:sbarker@sdao.com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sinesscard, text&#10;&#10;Description automatically generated">
            <a:extLst>
              <a:ext uri="{FF2B5EF4-FFF2-40B4-BE49-F238E27FC236}">
                <a16:creationId xmlns:a16="http://schemas.microsoft.com/office/drawing/2014/main" id="{DE73176D-58C4-4BDE-A407-7DA507CA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1837" y="0"/>
            <a:ext cx="13723837" cy="6860590"/>
          </a:xfrm>
          <a:prstGeom prst="rect">
            <a:avLst/>
          </a:prstGeom>
          <a:gradFill>
            <a:gsLst>
              <a:gs pos="70000">
                <a:srgbClr val="506856">
                  <a:lumMod val="77000"/>
                  <a:lumOff val="23000"/>
                </a:srgbClr>
              </a:gs>
              <a:gs pos="7000">
                <a:schemeClr val="bg2">
                  <a:shade val="94000"/>
                  <a:lumMod val="96000"/>
                </a:schemeClr>
              </a:gs>
            </a:gsLst>
            <a:path path="circle">
              <a:fillToRect l="50000" t="50000" r="100000" b="100000"/>
            </a:path>
          </a:gradFill>
          <a:effectLst>
            <a:glow rad="101600">
              <a:schemeClr val="tx1">
                <a:alpha val="15000"/>
              </a:schemeClr>
            </a:glow>
            <a:outerShdw blurRad="88900" dist="63500" dir="2700000" algn="tl" rotWithShape="0">
              <a:prstClr val="black">
                <a:alpha val="39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9D1041-AC46-4379-A7B0-724859497895}"/>
              </a:ext>
            </a:extLst>
          </p:cNvPr>
          <p:cNvSpPr txBox="1"/>
          <p:nvPr/>
        </p:nvSpPr>
        <p:spPr>
          <a:xfrm>
            <a:off x="-1836636" y="986118"/>
            <a:ext cx="50919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65000"/>
                    <a:lumOff val="35000"/>
                  </a:schemeClr>
                </a:solidFill>
                <a:latin typeface="Californian FB" panose="0207040306080B030204" pitchFamily="18" charset="0"/>
              </a:rPr>
              <a:t>2021 SDIS Health </a:t>
            </a:r>
          </a:p>
          <a:p>
            <a:pPr algn="ctr"/>
            <a:r>
              <a:rPr lang="en-US" sz="3600" dirty="0">
                <a:solidFill>
                  <a:schemeClr val="bg1">
                    <a:lumMod val="65000"/>
                    <a:lumOff val="35000"/>
                  </a:schemeClr>
                </a:solidFill>
                <a:latin typeface="Californian FB" panose="0207040306080B030204" pitchFamily="18" charset="0"/>
              </a:rPr>
              <a:t>Plan Renewal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65000"/>
                    <a:lumOff val="35000"/>
                  </a:schemeClr>
                </a:solidFill>
                <a:latin typeface="Californian FB" panose="0207040306080B030204" pitchFamily="18" charset="0"/>
              </a:rPr>
              <a:t>February 19, 2021</a:t>
            </a:r>
          </a:p>
        </p:txBody>
      </p:sp>
    </p:spTree>
    <p:extLst>
      <p:ext uri="{BB962C8B-B14F-4D97-AF65-F5344CB8AC3E}">
        <p14:creationId xmlns:p14="http://schemas.microsoft.com/office/powerpoint/2010/main" val="10550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078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379140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8BC01-1C8D-449D-B5F9-8AEA3D2F3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7D587-3004-4A5E-817F-F8B0451A170D}"/>
              </a:ext>
            </a:extLst>
          </p:cNvPr>
          <p:cNvSpPr txBox="1"/>
          <p:nvPr/>
        </p:nvSpPr>
        <p:spPr>
          <a:xfrm>
            <a:off x="536330" y="938281"/>
            <a:ext cx="107881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F7E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7E1"/>
                </a:solidFill>
                <a:latin typeface="Book Antiqua" panose="02040602050305030304" pitchFamily="18" charset="0"/>
              </a:rPr>
              <a:t>As of July 1, any Class 1 services will not apply to the annual plan maximum of $1,500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7E1"/>
                </a:solidFill>
                <a:latin typeface="Book Antiqua" panose="02040602050305030304" pitchFamily="18" charset="0"/>
              </a:rPr>
              <a:t>Class 1 Services include: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Periodic exam/x-rays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Cleanings/periodontal maintenance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Sealants/space maintainers/topical application of fluoride</a:t>
            </a:r>
          </a:p>
          <a:p>
            <a:pPr lvl="1"/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7E1"/>
                </a:solidFill>
                <a:latin typeface="Book Antiqua" panose="02040602050305030304" pitchFamily="18" charset="0"/>
              </a:rPr>
              <a:t>This change effectively </a:t>
            </a:r>
            <a:r>
              <a:rPr lang="en-US" sz="2800" u="sng" dirty="0">
                <a:solidFill>
                  <a:srgbClr val="FFF7E1"/>
                </a:solidFill>
                <a:latin typeface="Book Antiqua" panose="02040602050305030304" pitchFamily="18" charset="0"/>
              </a:rPr>
              <a:t>increases</a:t>
            </a:r>
            <a:r>
              <a:rPr lang="en-US" sz="2800" dirty="0">
                <a:solidFill>
                  <a:srgbClr val="FFF7E1"/>
                </a:solidFill>
                <a:latin typeface="Book Antiqua" panose="02040602050305030304" pitchFamily="18" charset="0"/>
              </a:rPr>
              <a:t> dental benefits for Class 2 and Class 3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45E05-B47D-47B2-83E8-27F87E589C08}"/>
              </a:ext>
            </a:extLst>
          </p:cNvPr>
          <p:cNvSpPr txBox="1"/>
          <p:nvPr/>
        </p:nvSpPr>
        <p:spPr>
          <a:xfrm>
            <a:off x="290146" y="259527"/>
            <a:ext cx="9029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7E1"/>
                </a:solidFill>
                <a:latin typeface="Book Antiqua" panose="02040602050305030304" pitchFamily="18" charset="0"/>
              </a:rPr>
              <a:t>DELTA DENTAL PLAN ENRICHMENT</a:t>
            </a:r>
          </a:p>
        </p:txBody>
      </p:sp>
    </p:spTree>
    <p:extLst>
      <p:ext uri="{BB962C8B-B14F-4D97-AF65-F5344CB8AC3E}">
        <p14:creationId xmlns:p14="http://schemas.microsoft.com/office/powerpoint/2010/main" val="725597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9889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379140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8BC01-1C8D-449D-B5F9-8AEA3D2F3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7D587-3004-4A5E-817F-F8B0451A170D}"/>
              </a:ext>
            </a:extLst>
          </p:cNvPr>
          <p:cNvSpPr txBox="1"/>
          <p:nvPr/>
        </p:nvSpPr>
        <p:spPr>
          <a:xfrm>
            <a:off x="536330" y="938281"/>
            <a:ext cx="1078816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F7E1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7A928C"/>
                </a:solidFill>
                <a:latin typeface="Book Antiqua" panose="02040602050305030304" pitchFamily="18" charset="0"/>
              </a:rPr>
              <a:t>SDIS is adding an employee assistance plan (EAP) with Cascade Centers effective July 1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7A928C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7A928C"/>
                </a:solidFill>
                <a:latin typeface="Book Antiqua" panose="02040602050305030304" pitchFamily="18" charset="0"/>
              </a:rPr>
              <a:t>All districts enrolled in an SDIS medical plan (not already covered under the 1st responder EAP) will be eligible for the Cascade Centers programs</a:t>
            </a:r>
            <a:endParaRPr lang="en-US" sz="2400" dirty="0">
              <a:solidFill>
                <a:srgbClr val="7A928C"/>
              </a:solidFill>
              <a:latin typeface="Book Antiqua" panose="02040602050305030304" pitchFamily="18" charset="0"/>
            </a:endParaRPr>
          </a:p>
          <a:p>
            <a:pPr lvl="1"/>
            <a:endParaRPr lang="en-US" sz="2400" dirty="0">
              <a:solidFill>
                <a:srgbClr val="7A928C"/>
              </a:solidFill>
              <a:latin typeface="Book Antiqua" panose="0204060205030503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7A928C"/>
                </a:solidFill>
                <a:latin typeface="Book Antiqua" panose="02040602050305030304" pitchFamily="18" charset="0"/>
              </a:rPr>
              <a:t>There is NO ADDITIONAL CHARGE!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7A928C"/>
              </a:solidFill>
              <a:latin typeface="Book Antiqua" panose="0204060205030503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7A928C"/>
                </a:solidFill>
                <a:latin typeface="Book Antiqua" panose="02040602050305030304" pitchFamily="18" charset="0"/>
              </a:rPr>
              <a:t>More information to come soon- check renewal packet for the informational webinars scheduled in July!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7A928C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45E05-B47D-47B2-83E8-27F87E589C08}"/>
              </a:ext>
            </a:extLst>
          </p:cNvPr>
          <p:cNvSpPr txBox="1"/>
          <p:nvPr/>
        </p:nvSpPr>
        <p:spPr>
          <a:xfrm>
            <a:off x="290146" y="259527"/>
            <a:ext cx="9029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7A928C"/>
                </a:solidFill>
                <a:latin typeface="Book Antiqua" panose="02040602050305030304" pitchFamily="18" charset="0"/>
              </a:rPr>
              <a:t>NEW</a:t>
            </a:r>
            <a:r>
              <a:rPr lang="en-US" sz="3200" b="1" i="1" dirty="0">
                <a:solidFill>
                  <a:srgbClr val="7A928C"/>
                </a:solidFill>
                <a:latin typeface="Book Antiqua" panose="02040602050305030304" pitchFamily="18" charset="0"/>
              </a:rPr>
              <a:t>- </a:t>
            </a:r>
            <a:r>
              <a:rPr lang="en-US" sz="3200" dirty="0">
                <a:solidFill>
                  <a:srgbClr val="7A928C"/>
                </a:solidFill>
                <a:latin typeface="Book Antiqua" panose="02040602050305030304" pitchFamily="18" charset="0"/>
              </a:rPr>
              <a:t>CASCADE CENTERS EAP</a:t>
            </a:r>
            <a:endParaRPr lang="en-US" sz="4000" b="1" i="1" dirty="0">
              <a:solidFill>
                <a:srgbClr val="7A928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7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078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379140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8BC01-1C8D-449D-B5F9-8AEA3D2F3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7D587-3004-4A5E-817F-F8B0451A170D}"/>
              </a:ext>
            </a:extLst>
          </p:cNvPr>
          <p:cNvSpPr txBox="1"/>
          <p:nvPr/>
        </p:nvSpPr>
        <p:spPr>
          <a:xfrm>
            <a:off x="536330" y="938281"/>
            <a:ext cx="107881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F7E1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7E1"/>
                </a:solidFill>
                <a:latin typeface="Book Antiqua" panose="02040602050305030304" pitchFamily="18" charset="0"/>
              </a:rPr>
              <a:t>Based on member interest and feedback, SDIS is updating its voluntary life and AD&amp;D program with The Standard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7E1"/>
                </a:solidFill>
                <a:latin typeface="Book Antiqua" panose="02040602050305030304" pitchFamily="18" charset="0"/>
              </a:rPr>
              <a:t>New program will offer a </a:t>
            </a:r>
            <a:r>
              <a:rPr lang="en-US" sz="3200" b="1" u="sng" dirty="0">
                <a:solidFill>
                  <a:srgbClr val="FFF7E1"/>
                </a:solidFill>
                <a:latin typeface="Book Antiqua" panose="02040602050305030304" pitchFamily="18" charset="0"/>
              </a:rPr>
              <a:t>ONE-TIME</a:t>
            </a:r>
            <a:r>
              <a:rPr lang="en-US" sz="2800" dirty="0">
                <a:solidFill>
                  <a:srgbClr val="FFF7E1"/>
                </a:solidFill>
                <a:latin typeface="Book Antiqua" panose="02040602050305030304" pitchFamily="18" charset="0"/>
              </a:rPr>
              <a:t> opportunity to buy life insurance with NO medical questions- guaranteed issue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Up to $300,000 available for active employees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Up to $50,000 for spouses, $10,000 for child(ren)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$10,000 increments</a:t>
            </a:r>
          </a:p>
          <a:p>
            <a:pPr lvl="1"/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7E1"/>
                </a:solidFill>
                <a:latin typeface="Book Antiqua" panose="02040602050305030304" pitchFamily="18" charset="0"/>
              </a:rPr>
              <a:t>Matching AD&amp;D coverage available as a separate choice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45E05-B47D-47B2-83E8-27F87E589C08}"/>
              </a:ext>
            </a:extLst>
          </p:cNvPr>
          <p:cNvSpPr txBox="1"/>
          <p:nvPr/>
        </p:nvSpPr>
        <p:spPr>
          <a:xfrm>
            <a:off x="290146" y="259527"/>
            <a:ext cx="9029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F7E1"/>
                </a:solidFill>
                <a:latin typeface="Book Antiqua" panose="02040602050305030304" pitchFamily="18" charset="0"/>
              </a:rPr>
              <a:t>NEW</a:t>
            </a:r>
            <a:r>
              <a:rPr lang="en-US" sz="3200" b="1" i="1" dirty="0">
                <a:solidFill>
                  <a:srgbClr val="FFF7E1"/>
                </a:solidFill>
                <a:latin typeface="Book Antiqua" panose="02040602050305030304" pitchFamily="18" charset="0"/>
              </a:rPr>
              <a:t>- </a:t>
            </a:r>
            <a:r>
              <a:rPr lang="en-US" sz="3200" dirty="0">
                <a:solidFill>
                  <a:srgbClr val="FFF7E1"/>
                </a:solidFill>
                <a:latin typeface="Book Antiqua" panose="02040602050305030304" pitchFamily="18" charset="0"/>
              </a:rPr>
              <a:t>VOLUNTARY LIFE INSURANCE</a:t>
            </a:r>
            <a:endParaRPr lang="en-US" sz="4000" b="1" i="1" dirty="0">
              <a:solidFill>
                <a:srgbClr val="FFF7E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77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9889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379140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8BC01-1C8D-449D-B5F9-8AEA3D2F3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7D587-3004-4A5E-817F-F8B0451A170D}"/>
              </a:ext>
            </a:extLst>
          </p:cNvPr>
          <p:cNvSpPr txBox="1"/>
          <p:nvPr/>
        </p:nvSpPr>
        <p:spPr>
          <a:xfrm>
            <a:off x="536330" y="967413"/>
            <a:ext cx="107881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F7E1"/>
              </a:solidFill>
            </a:endParaRPr>
          </a:p>
          <a:p>
            <a:pPr marL="0" lvl="1" algn="ctr"/>
            <a:r>
              <a:rPr lang="en-US" sz="3200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IMPORTANT</a:t>
            </a:r>
            <a:r>
              <a:rPr lang="en-US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- </a:t>
            </a:r>
            <a:r>
              <a:rPr lang="en-US" sz="3200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IMPORTANT</a:t>
            </a:r>
            <a:r>
              <a:rPr lang="en-US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- </a:t>
            </a:r>
            <a:r>
              <a:rPr lang="en-US" sz="3200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IMPORTANT</a:t>
            </a:r>
            <a:endParaRPr lang="en-US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A928C"/>
                </a:solidFill>
                <a:latin typeface="Book Antiqua" panose="02040602050305030304" pitchFamily="18" charset="0"/>
              </a:rPr>
              <a:t>SDIS </a:t>
            </a:r>
            <a:r>
              <a:rPr lang="en-US" sz="3200" b="1" i="1" dirty="0">
                <a:solidFill>
                  <a:srgbClr val="7A928C"/>
                </a:solidFill>
                <a:latin typeface="Book Antiqua" panose="02040602050305030304" pitchFamily="18" charset="0"/>
              </a:rPr>
              <a:t>MUST </a:t>
            </a:r>
            <a:r>
              <a:rPr lang="en-US" sz="3200" dirty="0">
                <a:solidFill>
                  <a:srgbClr val="7A928C"/>
                </a:solidFill>
                <a:latin typeface="Book Antiqua" panose="02040602050305030304" pitchFamily="18" charset="0"/>
              </a:rPr>
              <a:t>achieve 20% participation from eligible district employees in order to offer this new program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7A928C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A928C"/>
                </a:solidFill>
                <a:latin typeface="Book Antiqua" panose="02040602050305030304" pitchFamily="18" charset="0"/>
              </a:rPr>
              <a:t>All districts that are participating in a SDIS plan are eligible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45E05-B47D-47B2-83E8-27F87E589C08}"/>
              </a:ext>
            </a:extLst>
          </p:cNvPr>
          <p:cNvSpPr txBox="1"/>
          <p:nvPr/>
        </p:nvSpPr>
        <p:spPr>
          <a:xfrm>
            <a:off x="290146" y="259527"/>
            <a:ext cx="9029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7A928C"/>
                </a:solidFill>
                <a:latin typeface="Book Antiqua" panose="02040602050305030304" pitchFamily="18" charset="0"/>
              </a:rPr>
              <a:t>NEW</a:t>
            </a:r>
            <a:r>
              <a:rPr lang="en-US" sz="3200" b="1" i="1" dirty="0">
                <a:solidFill>
                  <a:srgbClr val="7A928C"/>
                </a:solidFill>
                <a:latin typeface="Book Antiqua" panose="02040602050305030304" pitchFamily="18" charset="0"/>
              </a:rPr>
              <a:t>- </a:t>
            </a:r>
            <a:r>
              <a:rPr lang="en-US" sz="3200" dirty="0">
                <a:solidFill>
                  <a:srgbClr val="7A928C"/>
                </a:solidFill>
                <a:latin typeface="Book Antiqua" panose="02040602050305030304" pitchFamily="18" charset="0"/>
              </a:rPr>
              <a:t>VOLUNTARY LIFE INSURANCE</a:t>
            </a:r>
            <a:endParaRPr lang="en-US" sz="4000" b="1" i="1" dirty="0">
              <a:solidFill>
                <a:srgbClr val="7A928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96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078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379140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8BC01-1C8D-449D-B5F9-8AEA3D2F3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7D587-3004-4A5E-817F-F8B0451A170D}"/>
              </a:ext>
            </a:extLst>
          </p:cNvPr>
          <p:cNvSpPr txBox="1"/>
          <p:nvPr/>
        </p:nvSpPr>
        <p:spPr>
          <a:xfrm>
            <a:off x="167052" y="800360"/>
            <a:ext cx="1143000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2" indent="-342900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800100" lvl="2" indent="-342900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Existing eligible employees and dependents may only enroll as of July 1- there is no ability to add coverage throughout the year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If an employee doesn’t enroll for 7/1/2021, any coverage added at future renewals </a:t>
            </a:r>
            <a:r>
              <a:rPr lang="en-US" sz="2400" b="1" dirty="0">
                <a:solidFill>
                  <a:srgbClr val="FFF7E1"/>
                </a:solidFill>
                <a:latin typeface="Book Antiqua" panose="02040602050305030304" pitchFamily="18" charset="0"/>
              </a:rPr>
              <a:t>will require a medical questionnaire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Life coverage is portable and/or convertible if employee changes employment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Waiver of premium available if covered employee becomes disabled while insured, is under age 60, and completes the 180-day waiting period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45E05-B47D-47B2-83E8-27F87E589C08}"/>
              </a:ext>
            </a:extLst>
          </p:cNvPr>
          <p:cNvSpPr txBox="1"/>
          <p:nvPr/>
        </p:nvSpPr>
        <p:spPr>
          <a:xfrm>
            <a:off x="290146" y="259527"/>
            <a:ext cx="9029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4000" dirty="0">
                <a:solidFill>
                  <a:srgbClr val="FFF7E1"/>
                </a:solidFill>
                <a:latin typeface="Book Antiqua" panose="02040602050305030304" pitchFamily="18" charset="0"/>
              </a:rPr>
              <a:t>More voluntary life plan details:</a:t>
            </a:r>
          </a:p>
        </p:txBody>
      </p:sp>
    </p:spTree>
    <p:extLst>
      <p:ext uri="{BB962C8B-B14F-4D97-AF65-F5344CB8AC3E}">
        <p14:creationId xmlns:p14="http://schemas.microsoft.com/office/powerpoint/2010/main" val="3379440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9889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379140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8BC01-1C8D-449D-B5F9-8AEA3D2F3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7D587-3004-4A5E-817F-F8B0451A170D}"/>
              </a:ext>
            </a:extLst>
          </p:cNvPr>
          <p:cNvSpPr txBox="1"/>
          <p:nvPr/>
        </p:nvSpPr>
        <p:spPr>
          <a:xfrm>
            <a:off x="149378" y="977774"/>
            <a:ext cx="97859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2" indent="-342900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A928C"/>
                </a:solidFill>
                <a:latin typeface="Book Antiqua" panose="02040602050305030304" pitchFamily="18" charset="0"/>
              </a:rPr>
              <a:t>Rates are based on 5-year age bands; premium will increase when a participant moves into a new age band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7A928C"/>
              </a:solidFill>
              <a:latin typeface="Book Antiqua" panose="0204060205030503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A928C"/>
                </a:solidFill>
                <a:latin typeface="Book Antiqua" panose="02040602050305030304" pitchFamily="18" charset="0"/>
              </a:rPr>
              <a:t>All participants age 70+ are subject to a life coverage reduction schedule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7A928C"/>
              </a:solidFill>
              <a:latin typeface="Book Antiqua" panose="0204060205030503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A928C"/>
                </a:solidFill>
                <a:latin typeface="Book Antiqua" panose="02040602050305030304" pitchFamily="18" charset="0"/>
              </a:rPr>
              <a:t>Death resulting from a suicide within the first 2 years is excluded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7A928C"/>
              </a:solidFill>
              <a:latin typeface="Book Antiqua" panose="02040602050305030304" pitchFamily="18" charset="0"/>
            </a:endParaRP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A928C"/>
                </a:solidFill>
                <a:latin typeface="Book Antiqua" panose="02040602050305030304" pitchFamily="18" charset="0"/>
              </a:rPr>
              <a:t>Accelerated benefit available if insured becomes terminally ill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45E05-B47D-47B2-83E8-27F87E589C08}"/>
              </a:ext>
            </a:extLst>
          </p:cNvPr>
          <p:cNvSpPr txBox="1"/>
          <p:nvPr/>
        </p:nvSpPr>
        <p:spPr>
          <a:xfrm>
            <a:off x="237393" y="169140"/>
            <a:ext cx="11614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4000" dirty="0">
                <a:solidFill>
                  <a:srgbClr val="7A928C"/>
                </a:solidFill>
                <a:latin typeface="Book Antiqua" panose="02040602050305030304" pitchFamily="18" charset="0"/>
              </a:rPr>
              <a:t>More voluntary life plan details:</a:t>
            </a:r>
          </a:p>
        </p:txBody>
      </p:sp>
    </p:spTree>
    <p:extLst>
      <p:ext uri="{BB962C8B-B14F-4D97-AF65-F5344CB8AC3E}">
        <p14:creationId xmlns:p14="http://schemas.microsoft.com/office/powerpoint/2010/main" val="4042185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078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379140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8BC01-1C8D-449D-B5F9-8AEA3D2F3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7D587-3004-4A5E-817F-F8B0451A170D}"/>
              </a:ext>
            </a:extLst>
          </p:cNvPr>
          <p:cNvSpPr txBox="1"/>
          <p:nvPr/>
        </p:nvSpPr>
        <p:spPr>
          <a:xfrm>
            <a:off x="149378" y="877026"/>
            <a:ext cx="1102564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2" indent="-342900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Enrollment forms and rates will be delivered with every renewal packet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Email Shelly or Rey if you’d like to get enrollment information now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SDIS must receive an individual enrollment form from each enrolling employee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SDIS also recommends providing your payroll department with a copy of enrollment forms to initiate payroll deductions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F7E1"/>
                </a:solidFill>
                <a:latin typeface="Book Antiqua" panose="02040602050305030304" pitchFamily="18" charset="0"/>
              </a:rPr>
              <a:t>All voluntary life &amp; AD&amp;D enrollment forms must be turned in to Shelly Barker by May 1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45E05-B47D-47B2-83E8-27F87E589C08}"/>
              </a:ext>
            </a:extLst>
          </p:cNvPr>
          <p:cNvSpPr txBox="1"/>
          <p:nvPr/>
        </p:nvSpPr>
        <p:spPr>
          <a:xfrm>
            <a:off x="237393" y="169140"/>
            <a:ext cx="11614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4000" dirty="0">
                <a:solidFill>
                  <a:srgbClr val="FFF7E1"/>
                </a:solidFill>
                <a:latin typeface="Book Antiqua" panose="02040602050305030304" pitchFamily="18" charset="0"/>
              </a:rPr>
              <a:t>More voluntary life plan details:</a:t>
            </a:r>
          </a:p>
        </p:txBody>
      </p:sp>
    </p:spTree>
    <p:extLst>
      <p:ext uri="{BB962C8B-B14F-4D97-AF65-F5344CB8AC3E}">
        <p14:creationId xmlns:p14="http://schemas.microsoft.com/office/powerpoint/2010/main" val="3086056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190718"/>
            <a:ext cx="12192000" cy="667282"/>
          </a:xfrm>
          <a:prstGeom prst="rect">
            <a:avLst/>
          </a:prstGeom>
          <a:solidFill>
            <a:schemeClr val="tx1">
              <a:alpha val="97000"/>
            </a:schemeClr>
          </a:solidFill>
          <a:ln w="6350">
            <a:solidFill>
              <a:schemeClr val="accent4">
                <a:lumMod val="75000"/>
                <a:alpha val="5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34994-031D-4E51-87A2-9C50CC4E5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44D2E4-B00A-45E6-B94E-58F76FF7187C}"/>
              </a:ext>
            </a:extLst>
          </p:cNvPr>
          <p:cNvSpPr txBox="1"/>
          <p:nvPr/>
        </p:nvSpPr>
        <p:spPr>
          <a:xfrm>
            <a:off x="414218" y="342900"/>
            <a:ext cx="113635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Thank you for joining us today!</a:t>
            </a:r>
          </a:p>
          <a:p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 few closing comments…..</a:t>
            </a:r>
          </a:p>
          <a:p>
            <a:endParaRPr lang="en-US" sz="3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District renewal packets will be delivered to agents on or before March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Look for dates and times for regional webinar in March; additional key information shared at this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Renewals will be delivered to each district on or before April 1</a:t>
            </a:r>
          </a:p>
        </p:txBody>
      </p:sp>
    </p:spTree>
    <p:extLst>
      <p:ext uri="{BB962C8B-B14F-4D97-AF65-F5344CB8AC3E}">
        <p14:creationId xmlns:p14="http://schemas.microsoft.com/office/powerpoint/2010/main" val="39841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190718"/>
            <a:ext cx="12192000" cy="667282"/>
          </a:xfrm>
          <a:prstGeom prst="rect">
            <a:avLst/>
          </a:prstGeom>
          <a:solidFill>
            <a:schemeClr val="tx1">
              <a:alpha val="97000"/>
            </a:schemeClr>
          </a:solidFill>
          <a:ln w="6350">
            <a:solidFill>
              <a:schemeClr val="accent4">
                <a:lumMod val="75000"/>
                <a:alpha val="5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34994-031D-4E51-87A2-9C50CC4E5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44D2E4-B00A-45E6-B94E-58F76FF7187C}"/>
              </a:ext>
            </a:extLst>
          </p:cNvPr>
          <p:cNvSpPr txBox="1"/>
          <p:nvPr/>
        </p:nvSpPr>
        <p:spPr>
          <a:xfrm>
            <a:off x="414218" y="325315"/>
            <a:ext cx="1136356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Contact information:</a:t>
            </a:r>
          </a:p>
          <a:p>
            <a:endParaRPr lang="en-US" sz="4000" dirty="0">
              <a:solidFill>
                <a:srgbClr val="FFF7E1"/>
              </a:solidFill>
            </a:endParaRPr>
          </a:p>
          <a:p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Shelly Barker, SDAO</a:t>
            </a:r>
          </a:p>
          <a:p>
            <a:r>
              <a:rPr lang="en-US" sz="3200" dirty="0">
                <a:solidFill>
                  <a:srgbClr val="FFF7E1"/>
                </a:solidFill>
                <a:hlinkClick r:id="rId6"/>
              </a:rPr>
              <a:t>sbarker@sdao.com</a:t>
            </a:r>
            <a:endParaRPr lang="en-US" sz="3200" dirty="0">
              <a:solidFill>
                <a:srgbClr val="FFF7E1"/>
              </a:solidFill>
            </a:endParaRPr>
          </a:p>
          <a:p>
            <a:endParaRPr lang="en-US" sz="3200" dirty="0">
              <a:solidFill>
                <a:srgbClr val="FFF7E1"/>
              </a:solidFill>
            </a:endParaRPr>
          </a:p>
          <a:p>
            <a:endParaRPr lang="en-US" sz="3200" dirty="0">
              <a:solidFill>
                <a:srgbClr val="FFF7E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7E1"/>
              </a:solidFill>
            </a:endParaRPr>
          </a:p>
          <a:p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Rey Perez, TPG</a:t>
            </a:r>
          </a:p>
          <a:p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hlinkClick r:id="rId7"/>
              </a:rPr>
              <a:t>rperez@tpgrp.com</a:t>
            </a:r>
            <a:endParaRPr lang="en-US" sz="3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>
                <a:solidFill>
                  <a:srgbClr val="453536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503.941.4367 </a:t>
            </a:r>
            <a:r>
              <a:rPr lang="en-US" sz="2800" dirty="0">
                <a:solidFill>
                  <a:srgbClr val="FFF7E1"/>
                </a:solidFill>
              </a:rPr>
              <a:t>delivered to agents on or before March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7E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7E1"/>
                </a:solidFill>
              </a:rPr>
              <a:t>Look for dates and times for regional webinar in March; additional key information shared at this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7E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7E1"/>
                </a:solidFill>
              </a:rPr>
              <a:t>Renewals will be delivered to each district on or before April 1</a:t>
            </a:r>
          </a:p>
        </p:txBody>
      </p:sp>
    </p:spTree>
    <p:extLst>
      <p:ext uri="{BB962C8B-B14F-4D97-AF65-F5344CB8AC3E}">
        <p14:creationId xmlns:p14="http://schemas.microsoft.com/office/powerpoint/2010/main" val="2231699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sinesscard, text&#10;&#10;Description automatically generated">
            <a:extLst>
              <a:ext uri="{FF2B5EF4-FFF2-40B4-BE49-F238E27FC236}">
                <a16:creationId xmlns:a16="http://schemas.microsoft.com/office/drawing/2014/main" id="{D9C4D5E0-E708-49E1-AEBD-ACECC4329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65" y="-27422"/>
            <a:ext cx="13828368" cy="69128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EDACAA-1A7F-47AE-9365-678B22704888}"/>
              </a:ext>
            </a:extLst>
          </p:cNvPr>
          <p:cNvSpPr/>
          <p:nvPr/>
        </p:nvSpPr>
        <p:spPr>
          <a:xfrm>
            <a:off x="-175846" y="-127000"/>
            <a:ext cx="5148706" cy="7188200"/>
          </a:xfrm>
          <a:prstGeom prst="rect">
            <a:avLst/>
          </a:prstGeom>
          <a:solidFill>
            <a:srgbClr val="657D7D"/>
          </a:solidFill>
          <a:ln>
            <a:noFill/>
          </a:ln>
          <a:effectLst>
            <a:outerShdw blurRad="50800" dist="1397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9D065-D94C-484F-8CBD-8C834476E873}"/>
              </a:ext>
            </a:extLst>
          </p:cNvPr>
          <p:cNvSpPr txBox="1"/>
          <p:nvPr/>
        </p:nvSpPr>
        <p:spPr>
          <a:xfrm>
            <a:off x="422031" y="4393737"/>
            <a:ext cx="41616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For more information about </a:t>
            </a:r>
            <a:br>
              <a:rPr lang="en-US" sz="1500" dirty="0"/>
            </a:br>
            <a:r>
              <a:rPr lang="en-US" sz="1500" dirty="0"/>
              <a:t>our services available to our</a:t>
            </a:r>
            <a:br>
              <a:rPr lang="en-US" sz="1500" dirty="0"/>
            </a:br>
            <a:r>
              <a:rPr lang="en-US" sz="1500" dirty="0"/>
              <a:t> member districts, visit: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10AC2-7468-40CF-A48E-F4D02E3D3400}"/>
              </a:ext>
            </a:extLst>
          </p:cNvPr>
          <p:cNvSpPr txBox="1"/>
          <p:nvPr/>
        </p:nvSpPr>
        <p:spPr>
          <a:xfrm>
            <a:off x="422031" y="5204264"/>
            <a:ext cx="4161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www.sdao.com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81A03-D5DA-4FBB-B3D5-882FE3BC1AF2}"/>
              </a:ext>
            </a:extLst>
          </p:cNvPr>
          <p:cNvSpPr txBox="1"/>
          <p:nvPr/>
        </p:nvSpPr>
        <p:spPr>
          <a:xfrm>
            <a:off x="422031" y="1653813"/>
            <a:ext cx="4161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300" b="1" dirty="0"/>
            </a:br>
            <a:r>
              <a:rPr lang="en-US" sz="1300" b="1" dirty="0"/>
              <a:t>Administered By</a:t>
            </a:r>
            <a:br>
              <a:rPr lang="en-US" sz="2300" b="1" dirty="0"/>
            </a:br>
            <a:r>
              <a:rPr lang="en-US" b="1" dirty="0"/>
              <a:t>Special Districts </a:t>
            </a:r>
            <a:br>
              <a:rPr lang="en-US" b="1" dirty="0"/>
            </a:br>
            <a:r>
              <a:rPr lang="en-US" b="1" dirty="0"/>
              <a:t>Association of Oregon</a:t>
            </a:r>
          </a:p>
          <a:p>
            <a:pPr algn="ctr"/>
            <a:r>
              <a:rPr lang="en-US" sz="2300" dirty="0"/>
              <a:t>1.800.285.5461</a:t>
            </a:r>
          </a:p>
          <a:p>
            <a:pPr algn="ctr"/>
            <a:r>
              <a:rPr lang="en-US" sz="2300" dirty="0"/>
              <a:t>sdao@sdao.com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3CF964-84CA-456D-BBCC-89AE5AA95F2A}"/>
              </a:ext>
            </a:extLst>
          </p:cNvPr>
          <p:cNvSpPr/>
          <p:nvPr/>
        </p:nvSpPr>
        <p:spPr>
          <a:xfrm>
            <a:off x="422031" y="668215"/>
            <a:ext cx="4161692" cy="534572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A9889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190718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06B61-83CF-4754-811A-F2FF6A597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FF4EE1-A429-498D-94A4-241C9832680D}"/>
              </a:ext>
            </a:extLst>
          </p:cNvPr>
          <p:cNvSpPr txBox="1"/>
          <p:nvPr/>
        </p:nvSpPr>
        <p:spPr>
          <a:xfrm>
            <a:off x="594360" y="402336"/>
            <a:ext cx="11018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A928C"/>
                </a:solidFill>
                <a:latin typeface="Book Antiqua" panose="02040602050305030304" pitchFamily="18" charset="0"/>
              </a:rPr>
              <a:t>AGENDA</a:t>
            </a:r>
          </a:p>
          <a:p>
            <a:endParaRPr lang="en-US" dirty="0">
              <a:solidFill>
                <a:srgbClr val="7A928C"/>
              </a:solidFill>
            </a:endParaRPr>
          </a:p>
          <a:p>
            <a:endParaRPr lang="en-US" dirty="0">
              <a:solidFill>
                <a:srgbClr val="7A928C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7A928C"/>
                </a:solidFill>
                <a:latin typeface="Book Antiqua" panose="02040602050305030304" pitchFamily="18" charset="0"/>
              </a:rPr>
              <a:t>Health Plan Renewal Overview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7A928C"/>
                </a:solidFill>
                <a:latin typeface="Book Antiqua" panose="02040602050305030304" pitchFamily="18" charset="0"/>
              </a:rPr>
              <a:t>SDIS Program Enrichments Effective July 1</a:t>
            </a:r>
          </a:p>
          <a:p>
            <a:pPr marL="914400" lvl="1" indent="-457200">
              <a:buSzPct val="9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A928C"/>
                </a:solidFill>
                <a:latin typeface="Book Antiqua" panose="02040602050305030304" pitchFamily="18" charset="0"/>
              </a:rPr>
              <a:t>Prescription Drug – transition to Regence</a:t>
            </a:r>
          </a:p>
          <a:p>
            <a:pPr marL="914400" lvl="1" indent="-457200">
              <a:buSzPct val="9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A928C"/>
                </a:solidFill>
                <a:latin typeface="Book Antiqua" panose="02040602050305030304" pitchFamily="18" charset="0"/>
              </a:rPr>
              <a:t>Delta Dental Plan Enrichment</a:t>
            </a:r>
          </a:p>
          <a:p>
            <a:pPr marL="914400" lvl="1" indent="-457200">
              <a:buSzPct val="90000"/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7A928C"/>
                </a:solidFill>
                <a:latin typeface="Book Antiqua" panose="02040602050305030304" pitchFamily="18" charset="0"/>
              </a:rPr>
              <a:t>NEW- Adding </a:t>
            </a:r>
            <a:r>
              <a:rPr lang="en-US" sz="2400" dirty="0">
                <a:solidFill>
                  <a:srgbClr val="7A928C"/>
                </a:solidFill>
                <a:latin typeface="Book Antiqua" panose="02040602050305030304" pitchFamily="18" charset="0"/>
              </a:rPr>
              <a:t>Cascade Centers EAP</a:t>
            </a:r>
          </a:p>
          <a:p>
            <a:pPr marL="914400" lvl="1" indent="-457200">
              <a:buSzPct val="90000"/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7A928C"/>
                </a:solidFill>
                <a:latin typeface="Book Antiqua" panose="02040602050305030304" pitchFamily="18" charset="0"/>
              </a:rPr>
              <a:t>NEW- Adding </a:t>
            </a:r>
            <a:r>
              <a:rPr lang="en-US" sz="2400" dirty="0">
                <a:solidFill>
                  <a:srgbClr val="7A928C"/>
                </a:solidFill>
                <a:latin typeface="Book Antiqua" panose="02040602050305030304" pitchFamily="18" charset="0"/>
              </a:rPr>
              <a:t>Voluntary Life </a:t>
            </a:r>
            <a:r>
              <a:rPr lang="en-US" sz="2800" dirty="0">
                <a:solidFill>
                  <a:srgbClr val="7A928C"/>
                </a:solidFill>
                <a:latin typeface="Book Antiqua" panose="02040602050305030304" pitchFamily="18" charset="0"/>
              </a:rPr>
              <a:t>Insurance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190718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06B61-83CF-4754-811A-F2FF6A597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FF4EE1-A429-498D-94A4-241C9832680D}"/>
              </a:ext>
            </a:extLst>
          </p:cNvPr>
          <p:cNvSpPr txBox="1"/>
          <p:nvPr/>
        </p:nvSpPr>
        <p:spPr>
          <a:xfrm>
            <a:off x="364031" y="1480952"/>
            <a:ext cx="11018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F7E1"/>
                </a:solidFill>
                <a:latin typeface="Book Antiqua" panose="02040602050305030304" pitchFamily="18" charset="0"/>
              </a:rPr>
              <a:t>Health Plan Renewal Overview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078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190718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6635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8BC01-1C8D-449D-B5F9-8AEA3D2F3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3D364-8491-4653-B756-BB2642D49557}"/>
              </a:ext>
            </a:extLst>
          </p:cNvPr>
          <p:cNvSpPr txBox="1"/>
          <p:nvPr/>
        </p:nvSpPr>
        <p:spPr>
          <a:xfrm>
            <a:off x="330203" y="148673"/>
            <a:ext cx="10798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7E1"/>
                </a:solidFill>
                <a:latin typeface="Book Antiqua" panose="02040602050305030304" pitchFamily="18" charset="0"/>
              </a:rPr>
              <a:t>HEALTH PLAN RENEWAL</a:t>
            </a:r>
          </a:p>
          <a:p>
            <a:endParaRPr lang="en-US" sz="3600" dirty="0">
              <a:solidFill>
                <a:srgbClr val="FFF7E1"/>
              </a:solidFill>
            </a:endParaRPr>
          </a:p>
          <a:p>
            <a:endParaRPr lang="en-US" sz="3600" dirty="0">
              <a:solidFill>
                <a:srgbClr val="FFF7E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0F529-572C-42B8-822A-26AC6C58FF6D}"/>
              </a:ext>
            </a:extLst>
          </p:cNvPr>
          <p:cNvSpPr txBox="1"/>
          <p:nvPr/>
        </p:nvSpPr>
        <p:spPr>
          <a:xfrm>
            <a:off x="233488" y="984739"/>
            <a:ext cx="1123847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7E1"/>
                </a:solidFill>
                <a:latin typeface="Book Antiqua" panose="02040602050305030304" pitchFamily="18" charset="0"/>
              </a:rPr>
              <a:t>SDIS self-funded medical/rx/vision plan requires an overall 10.5% increase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Your district’s renewal may be higher or lower, depending on your plan enrollment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SDIS is utilizing its surplus earnings to reduce the average rate increase from what would have been a 14% increase.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F7E1"/>
                </a:solidFill>
                <a:latin typeface="Book Antiqua" panose="02040602050305030304" pitchFamily="18" charset="0"/>
              </a:rPr>
              <a:t>GOOD NEWS! </a:t>
            </a: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No changes to the plans or reductions in coverage on top of rate action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7E1"/>
                </a:solidFill>
                <a:latin typeface="Book Antiqua" panose="02040602050305030304" pitchFamily="18" charset="0"/>
              </a:rPr>
              <a:t>Delta Dental Plan rates increasing by 2%: Willamette Dental plan rates will not change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7E1"/>
                </a:solidFill>
                <a:latin typeface="Book Antiqua" panose="02040602050305030304" pitchFamily="18" charset="0"/>
              </a:rPr>
              <a:t>No reductions in coverage- see Delta Dental enhancement to follow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078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190718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6635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8BC01-1C8D-449D-B5F9-8AEA3D2F3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3D364-8491-4653-B756-BB2642D49557}"/>
              </a:ext>
            </a:extLst>
          </p:cNvPr>
          <p:cNvSpPr txBox="1"/>
          <p:nvPr/>
        </p:nvSpPr>
        <p:spPr>
          <a:xfrm>
            <a:off x="330203" y="148673"/>
            <a:ext cx="10798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7E1"/>
                </a:solidFill>
                <a:latin typeface="Book Antiqua" panose="02040602050305030304" pitchFamily="18" charset="0"/>
              </a:rPr>
              <a:t>HEALTH PLAN RENEWAL</a:t>
            </a:r>
          </a:p>
          <a:p>
            <a:endParaRPr lang="en-US" sz="3600" dirty="0">
              <a:solidFill>
                <a:srgbClr val="FFF7E1"/>
              </a:solidFill>
            </a:endParaRPr>
          </a:p>
          <a:p>
            <a:endParaRPr lang="en-US" sz="3600" dirty="0">
              <a:solidFill>
                <a:srgbClr val="FFF7E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0F529-572C-42B8-822A-26AC6C58FF6D}"/>
              </a:ext>
            </a:extLst>
          </p:cNvPr>
          <p:cNvSpPr txBox="1"/>
          <p:nvPr/>
        </p:nvSpPr>
        <p:spPr>
          <a:xfrm>
            <a:off x="233488" y="984739"/>
            <a:ext cx="112384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7E1"/>
                </a:solidFill>
                <a:latin typeface="Book Antiqua" panose="02040602050305030304" pitchFamily="18" charset="0"/>
              </a:rPr>
              <a:t>Health Insurance rate increase continues to be driven by large claims and prescription costs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7E1"/>
                </a:solidFill>
                <a:latin typeface="Book Antiqua" panose="02040602050305030304" pitchFamily="18" charset="0"/>
              </a:rPr>
              <a:t>1.4% of claimants account for 45% of costs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7E1"/>
                </a:solidFill>
                <a:latin typeface="Book Antiqua" panose="02040602050305030304" pitchFamily="18" charset="0"/>
              </a:rPr>
              <a:t>Prescription costs have been increasing by an average of 17% annually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7E1"/>
                </a:solidFill>
                <a:latin typeface="Book Antiqua" panose="02040602050305030304" pitchFamily="18" charset="0"/>
              </a:rPr>
              <a:t>SDIS has the lowest prescription co-pay for specialty drugs than any other plan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7E1"/>
                </a:solidFill>
                <a:latin typeface="Book Antiqua" panose="02040602050305030304" pitchFamily="18" charset="0"/>
              </a:rPr>
              <a:t>Moving pharmacy from Caremark to Regence will save the SDIS plan money and also improve coordination of benefits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endParaRPr lang="en-US" sz="28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078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190718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8BC01-1C8D-449D-B5F9-8AEA3D2F3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3D364-8491-4653-B756-BB2642D49557}"/>
              </a:ext>
            </a:extLst>
          </p:cNvPr>
          <p:cNvSpPr txBox="1"/>
          <p:nvPr/>
        </p:nvSpPr>
        <p:spPr>
          <a:xfrm>
            <a:off x="414220" y="98825"/>
            <a:ext cx="6865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7E1"/>
                </a:solidFill>
              </a:rPr>
              <a:t>HEALTH PLAN RENEWAL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488AE-2FA3-4CDC-927B-27E9E5840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569" y="837489"/>
            <a:ext cx="7244861" cy="51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078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190718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6635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8BC01-1C8D-449D-B5F9-8AEA3D2F3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3D364-8491-4653-B756-BB2642D49557}"/>
              </a:ext>
            </a:extLst>
          </p:cNvPr>
          <p:cNvSpPr txBox="1"/>
          <p:nvPr/>
        </p:nvSpPr>
        <p:spPr>
          <a:xfrm>
            <a:off x="330203" y="148673"/>
            <a:ext cx="10798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7E1"/>
                </a:solidFill>
                <a:latin typeface="Book Antiqua" panose="02040602050305030304" pitchFamily="18" charset="0"/>
              </a:rPr>
              <a:t>HEALTH PLAN RENEWAL</a:t>
            </a:r>
          </a:p>
          <a:p>
            <a:endParaRPr lang="en-US" sz="3600" dirty="0">
              <a:solidFill>
                <a:srgbClr val="FFF7E1"/>
              </a:solidFill>
            </a:endParaRPr>
          </a:p>
          <a:p>
            <a:endParaRPr lang="en-US" sz="3600" dirty="0">
              <a:solidFill>
                <a:srgbClr val="FFF7E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endParaRPr lang="en-US" sz="2400" dirty="0">
              <a:solidFill>
                <a:srgbClr val="FFF7E1"/>
              </a:solidFill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CDDB1-52B4-4624-B252-673CE7C58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560" y="812711"/>
            <a:ext cx="7180879" cy="52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190718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06B61-83CF-4754-811A-F2FF6A597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FF4EE1-A429-498D-94A4-241C9832680D}"/>
              </a:ext>
            </a:extLst>
          </p:cNvPr>
          <p:cNvSpPr txBox="1"/>
          <p:nvPr/>
        </p:nvSpPr>
        <p:spPr>
          <a:xfrm>
            <a:off x="364031" y="1480952"/>
            <a:ext cx="11018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F7E1"/>
                </a:solidFill>
                <a:latin typeface="Book Antiqua" panose="02040602050305030304" pitchFamily="18" charset="0"/>
              </a:rPr>
              <a:t>SDIS Program Enrichments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F7E1"/>
                </a:solidFill>
                <a:latin typeface="Book Antiqua" panose="02040602050305030304" pitchFamily="18" charset="0"/>
              </a:rPr>
              <a:t>Effective July 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9889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379140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8BC01-1C8D-449D-B5F9-8AEA3D2F3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7D587-3004-4A5E-817F-F8B0451A170D}"/>
              </a:ext>
            </a:extLst>
          </p:cNvPr>
          <p:cNvSpPr txBox="1"/>
          <p:nvPr/>
        </p:nvSpPr>
        <p:spPr>
          <a:xfrm>
            <a:off x="536330" y="938281"/>
            <a:ext cx="10304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F7E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A928C"/>
                </a:solidFill>
                <a:latin typeface="Book Antiqua" panose="02040602050305030304" pitchFamily="18" charset="0"/>
              </a:rPr>
              <a:t>Prescription coverage is transitioning to Regence, based on a very competitive proposal</a:t>
            </a:r>
          </a:p>
          <a:p>
            <a:endParaRPr lang="en-US" sz="2400" dirty="0">
              <a:solidFill>
                <a:srgbClr val="7A928C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A928C"/>
                </a:solidFill>
                <a:latin typeface="Book Antiqua" panose="02040602050305030304" pitchFamily="18" charset="0"/>
              </a:rPr>
              <a:t>This change will make it easier for  members when questions arise - one customer service number moving forward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7A928C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A928C"/>
                </a:solidFill>
                <a:latin typeface="Book Antiqua" panose="02040602050305030304" pitchFamily="18" charset="0"/>
              </a:rPr>
              <a:t>SDIS and TPG already working with Regence to achieve a smooth transition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7A928C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A928C"/>
                </a:solidFill>
                <a:latin typeface="Book Antiqua" panose="02040602050305030304" pitchFamily="18" charset="0"/>
              </a:rPr>
              <a:t>More details to come as we get closer to July 1!!</a:t>
            </a:r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45E05-B47D-47B2-83E8-27F87E589C08}"/>
              </a:ext>
            </a:extLst>
          </p:cNvPr>
          <p:cNvSpPr txBox="1"/>
          <p:nvPr/>
        </p:nvSpPr>
        <p:spPr>
          <a:xfrm>
            <a:off x="290146" y="259527"/>
            <a:ext cx="9029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A928C"/>
                </a:solidFill>
                <a:latin typeface="Book Antiqua" panose="02040602050305030304" pitchFamily="18" charset="0"/>
              </a:rPr>
              <a:t>PRESCRIPTION DRUG TRANSITION</a:t>
            </a:r>
          </a:p>
        </p:txBody>
      </p:sp>
    </p:spTree>
    <p:extLst>
      <p:ext uri="{BB962C8B-B14F-4D97-AF65-F5344CB8AC3E}">
        <p14:creationId xmlns:p14="http://schemas.microsoft.com/office/powerpoint/2010/main" val="1567691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26322</TotalTime>
  <Words>1403</Words>
  <Application>Microsoft Office PowerPoint</Application>
  <PresentationFormat>Widescreen</PresentationFormat>
  <Paragraphs>206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Californian FB</vt:lpstr>
      <vt:lpstr>Century Schoolbook</vt:lpstr>
      <vt:lpstr>Courier New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Lauren Leopard</dc:creator>
  <cp:lastModifiedBy>Rey Perez</cp:lastModifiedBy>
  <cp:revision>498</cp:revision>
  <dcterms:created xsi:type="dcterms:W3CDTF">2018-06-08T22:24:18Z</dcterms:created>
  <dcterms:modified xsi:type="dcterms:W3CDTF">2021-02-19T23:01:57Z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