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theme/themeOverride2.xml" ContentType="application/vnd.openxmlformats-officedocument.themeOverride+xml"/>
  <Override PartName="/ppt/notesSlides/notesSlide8.xml" ContentType="application/vnd.openxmlformats-officedocument.presentationml.notesSlide+xml"/>
  <Override PartName="/ppt/theme/themeOverride3.xml" ContentType="application/vnd.openxmlformats-officedocument.themeOverride+xml"/>
  <Override PartName="/ppt/notesSlides/notesSlide9.xml" ContentType="application/vnd.openxmlformats-officedocument.presentationml.notesSlide+xml"/>
  <Override PartName="/ppt/theme/themeOverride4.xml" ContentType="application/vnd.openxmlformats-officedocument.themeOverride+xml"/>
  <Override PartName="/ppt/notesSlides/notesSlide10.xml" ContentType="application/vnd.openxmlformats-officedocument.presentationml.notesSlide+xml"/>
  <Override PartName="/ppt/theme/themeOverride5.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Override6.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7.xml" ContentType="application/vnd.openxmlformats-officedocument.themeOverr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8.xml" ContentType="application/vnd.openxmlformats-officedocument.themeOverride+xml"/>
  <Override PartName="/ppt/notesSlides/notesSlide17.xml" ContentType="application/vnd.openxmlformats-officedocument.presentationml.notesSlide+xml"/>
  <Override PartName="/ppt/theme/themeOverride9.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1.xml" ContentType="application/vnd.openxmlformats-officedocument.presentationml.notesSlide+xml"/>
  <Override PartName="/ppt/theme/themeOverride10.xml" ContentType="application/vnd.openxmlformats-officedocument.themeOverride+xml"/>
  <Override PartName="/ppt/notesSlides/notesSlide22.xml" ContentType="application/vnd.openxmlformats-officedocument.presentationml.notesSlide+xml"/>
  <Override PartName="/ppt/theme/themeOverride11.xml" ContentType="application/vnd.openxmlformats-officedocument.themeOverride+xml"/>
  <Override PartName="/ppt/notesSlides/notesSlide23.xml" ContentType="application/vnd.openxmlformats-officedocument.presentationml.notesSlide+xml"/>
  <Override PartName="/ppt/theme/themeOverride12.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0" r:id="rId1"/>
  </p:sldMasterIdLst>
  <p:notesMasterIdLst>
    <p:notesMasterId r:id="rId31"/>
  </p:notesMasterIdLst>
  <p:sldIdLst>
    <p:sldId id="256" r:id="rId2"/>
    <p:sldId id="300" r:id="rId3"/>
    <p:sldId id="258" r:id="rId4"/>
    <p:sldId id="259" r:id="rId5"/>
    <p:sldId id="262" r:id="rId6"/>
    <p:sldId id="263" r:id="rId7"/>
    <p:sldId id="318" r:id="rId8"/>
    <p:sldId id="304" r:id="rId9"/>
    <p:sldId id="317" r:id="rId10"/>
    <p:sldId id="320" r:id="rId11"/>
    <p:sldId id="310" r:id="rId12"/>
    <p:sldId id="287" r:id="rId13"/>
    <p:sldId id="311" r:id="rId14"/>
    <p:sldId id="312" r:id="rId15"/>
    <p:sldId id="313" r:id="rId16"/>
    <p:sldId id="298" r:id="rId17"/>
    <p:sldId id="308" r:id="rId18"/>
    <p:sldId id="314" r:id="rId19"/>
    <p:sldId id="270" r:id="rId20"/>
    <p:sldId id="279" r:id="rId21"/>
    <p:sldId id="319" r:id="rId22"/>
    <p:sldId id="303" r:id="rId23"/>
    <p:sldId id="315" r:id="rId24"/>
    <p:sldId id="316" r:id="rId25"/>
    <p:sldId id="307" r:id="rId26"/>
    <p:sldId id="306" r:id="rId27"/>
    <p:sldId id="299" r:id="rId28"/>
    <p:sldId id="305" r:id="rId29"/>
    <p:sldId id="286" r:id="rId30"/>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598B710-66F3-43C8-98B2-59A7BFB964A8}">
          <p14:sldIdLst>
            <p14:sldId id="256"/>
            <p14:sldId id="300"/>
            <p14:sldId id="258"/>
            <p14:sldId id="259"/>
            <p14:sldId id="262"/>
            <p14:sldId id="263"/>
            <p14:sldId id="318"/>
            <p14:sldId id="304"/>
            <p14:sldId id="317"/>
            <p14:sldId id="320"/>
            <p14:sldId id="310"/>
            <p14:sldId id="287"/>
            <p14:sldId id="311"/>
            <p14:sldId id="312"/>
            <p14:sldId id="313"/>
            <p14:sldId id="298"/>
            <p14:sldId id="308"/>
            <p14:sldId id="314"/>
            <p14:sldId id="270"/>
            <p14:sldId id="279"/>
            <p14:sldId id="319"/>
            <p14:sldId id="303"/>
            <p14:sldId id="315"/>
            <p14:sldId id="316"/>
            <p14:sldId id="307"/>
          </p14:sldIdLst>
        </p14:section>
        <p14:section name="Untitled Section" id="{813559E4-909E-4763-B699-445399C2F4E9}">
          <p14:sldIdLst>
            <p14:sldId id="306"/>
            <p14:sldId id="299"/>
            <p14:sldId id="305"/>
            <p14:sldId id="28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vin Pardy" initials="KP" lastIdx="3" clrIdx="0">
    <p:extLst>
      <p:ext uri="{19B8F6BF-5375-455C-9EA6-DF929625EA0E}">
        <p15:presenceInfo xmlns:p15="http://schemas.microsoft.com/office/powerpoint/2012/main" userId="S::kpardy@sdao.com::04bdf8f7-1cfb-48cc-9aba-c8bb5a9677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669" autoAdjust="0"/>
  </p:normalViewPr>
  <p:slideViewPr>
    <p:cSldViewPr snapToGrid="0">
      <p:cViewPr varScale="1">
        <p:scale>
          <a:sx n="64" d="100"/>
          <a:sy n="64" d="100"/>
        </p:scale>
        <p:origin x="80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1010CB-4D85-409B-9E1D-212F827A6051}"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89883549-5C83-427C-95D6-477B71B22435}">
      <dgm:prSet custT="1"/>
      <dgm:spPr/>
      <dgm:t>
        <a:bodyPr/>
        <a:lstStyle/>
        <a:p>
          <a:r>
            <a:rPr lang="en-US" sz="3200" dirty="0">
              <a:latin typeface="Californian FB" panose="0207040306080B030204" pitchFamily="18" charset="0"/>
            </a:rPr>
            <a:t>PC Discount for members enrolled in </a:t>
          </a:r>
          <a:r>
            <a:rPr lang="en-US" sz="3200" u="sng" dirty="0">
              <a:latin typeface="Californian FB" panose="0207040306080B030204" pitchFamily="18" charset="0"/>
            </a:rPr>
            <a:t>both</a:t>
          </a:r>
          <a:r>
            <a:rPr lang="en-US" sz="3200" dirty="0">
              <a:latin typeface="Californian FB" panose="0207040306080B030204" pitchFamily="18" charset="0"/>
            </a:rPr>
            <a:t> SDIS PC</a:t>
          </a:r>
          <a:r>
            <a:rPr lang="en-US" sz="3200" i="1" dirty="0">
              <a:latin typeface="Californian FB" panose="0207040306080B030204" pitchFamily="18" charset="0"/>
            </a:rPr>
            <a:t> and SDAO Service Agreement with SAIF</a:t>
          </a:r>
          <a:endParaRPr lang="en-US" sz="3200" dirty="0">
            <a:latin typeface="Californian FB" panose="0207040306080B030204" pitchFamily="18" charset="0"/>
          </a:endParaRPr>
        </a:p>
      </dgm:t>
    </dgm:pt>
    <dgm:pt modelId="{03F6B8B2-DDEE-412F-8E15-35A103E729B0}" type="parTrans" cxnId="{1140D3F4-6137-4AB8-9075-076A20A1521D}">
      <dgm:prSet/>
      <dgm:spPr/>
      <dgm:t>
        <a:bodyPr/>
        <a:lstStyle/>
        <a:p>
          <a:endParaRPr lang="en-US"/>
        </a:p>
      </dgm:t>
    </dgm:pt>
    <dgm:pt modelId="{883D2C17-D08A-444D-BD48-B550A9F1B550}" type="sibTrans" cxnId="{1140D3F4-6137-4AB8-9075-076A20A1521D}">
      <dgm:prSet/>
      <dgm:spPr/>
      <dgm:t>
        <a:bodyPr/>
        <a:lstStyle/>
        <a:p>
          <a:endParaRPr lang="en-US"/>
        </a:p>
      </dgm:t>
    </dgm:pt>
    <dgm:pt modelId="{B0F68AF7-3B96-47D0-ADAA-6CAB69A1F3D8}">
      <dgm:prSet custT="1"/>
      <dgm:spPr/>
      <dgm:t>
        <a:bodyPr/>
        <a:lstStyle/>
        <a:p>
          <a:r>
            <a:rPr lang="en-US" sz="3200" dirty="0">
              <a:latin typeface="Californian FB" panose="0207040306080B030204" pitchFamily="18" charset="0"/>
            </a:rPr>
            <a:t>The total discount amount will be indicated on the SDIS PC Invoice</a:t>
          </a:r>
        </a:p>
      </dgm:t>
    </dgm:pt>
    <dgm:pt modelId="{FC176D5D-0467-4188-A1F0-F7847BA976EE}" type="parTrans" cxnId="{2097F570-6B32-4B03-BAA6-FF49B79414DA}">
      <dgm:prSet/>
      <dgm:spPr/>
      <dgm:t>
        <a:bodyPr/>
        <a:lstStyle/>
        <a:p>
          <a:endParaRPr lang="en-US"/>
        </a:p>
      </dgm:t>
    </dgm:pt>
    <dgm:pt modelId="{E7104031-6122-4C17-BBF1-FFC657FBB141}" type="sibTrans" cxnId="{2097F570-6B32-4B03-BAA6-FF49B79414DA}">
      <dgm:prSet/>
      <dgm:spPr/>
      <dgm:t>
        <a:bodyPr/>
        <a:lstStyle/>
        <a:p>
          <a:endParaRPr lang="en-US"/>
        </a:p>
      </dgm:t>
    </dgm:pt>
    <dgm:pt modelId="{FB2BB9F1-BF55-41DE-9414-4213F9346CA1}" type="pres">
      <dgm:prSet presAssocID="{441010CB-4D85-409B-9E1D-212F827A6051}" presName="diagram" presStyleCnt="0">
        <dgm:presLayoutVars>
          <dgm:dir/>
          <dgm:resizeHandles val="exact"/>
        </dgm:presLayoutVars>
      </dgm:prSet>
      <dgm:spPr/>
    </dgm:pt>
    <dgm:pt modelId="{BD516190-4648-4E94-9B3B-E8B30AD1388E}" type="pres">
      <dgm:prSet presAssocID="{89883549-5C83-427C-95D6-477B71B22435}" presName="node" presStyleLbl="node1" presStyleIdx="0" presStyleCnt="2">
        <dgm:presLayoutVars>
          <dgm:bulletEnabled val="1"/>
        </dgm:presLayoutVars>
      </dgm:prSet>
      <dgm:spPr/>
    </dgm:pt>
    <dgm:pt modelId="{3B779B23-6972-43E3-B0DC-4D559A3942E7}" type="pres">
      <dgm:prSet presAssocID="{883D2C17-D08A-444D-BD48-B550A9F1B550}" presName="sibTrans" presStyleCnt="0"/>
      <dgm:spPr/>
    </dgm:pt>
    <dgm:pt modelId="{CB7FA928-71AF-463F-997A-213AC8974286}" type="pres">
      <dgm:prSet presAssocID="{B0F68AF7-3B96-47D0-ADAA-6CAB69A1F3D8}" presName="node" presStyleLbl="node1" presStyleIdx="1" presStyleCnt="2">
        <dgm:presLayoutVars>
          <dgm:bulletEnabled val="1"/>
        </dgm:presLayoutVars>
      </dgm:prSet>
      <dgm:spPr/>
    </dgm:pt>
  </dgm:ptLst>
  <dgm:cxnLst>
    <dgm:cxn modelId="{C0AF6808-D766-4D80-A89B-51D4F29C429E}" type="presOf" srcId="{441010CB-4D85-409B-9E1D-212F827A6051}" destId="{FB2BB9F1-BF55-41DE-9414-4213F9346CA1}" srcOrd="0" destOrd="0" presId="urn:microsoft.com/office/officeart/2005/8/layout/default"/>
    <dgm:cxn modelId="{65270C35-BD33-4711-A90A-E3953795A323}" type="presOf" srcId="{89883549-5C83-427C-95D6-477B71B22435}" destId="{BD516190-4648-4E94-9B3B-E8B30AD1388E}" srcOrd="0" destOrd="0" presId="urn:microsoft.com/office/officeart/2005/8/layout/default"/>
    <dgm:cxn modelId="{2097F570-6B32-4B03-BAA6-FF49B79414DA}" srcId="{441010CB-4D85-409B-9E1D-212F827A6051}" destId="{B0F68AF7-3B96-47D0-ADAA-6CAB69A1F3D8}" srcOrd="1" destOrd="0" parTransId="{FC176D5D-0467-4188-A1F0-F7847BA976EE}" sibTransId="{E7104031-6122-4C17-BBF1-FFC657FBB141}"/>
    <dgm:cxn modelId="{214F16CE-4009-42A9-91D8-40D60405CE1B}" type="presOf" srcId="{B0F68AF7-3B96-47D0-ADAA-6CAB69A1F3D8}" destId="{CB7FA928-71AF-463F-997A-213AC8974286}" srcOrd="0" destOrd="0" presId="urn:microsoft.com/office/officeart/2005/8/layout/default"/>
    <dgm:cxn modelId="{1140D3F4-6137-4AB8-9075-076A20A1521D}" srcId="{441010CB-4D85-409B-9E1D-212F827A6051}" destId="{89883549-5C83-427C-95D6-477B71B22435}" srcOrd="0" destOrd="0" parTransId="{03F6B8B2-DDEE-412F-8E15-35A103E729B0}" sibTransId="{883D2C17-D08A-444D-BD48-B550A9F1B550}"/>
    <dgm:cxn modelId="{217855BF-B48A-4FCB-9855-59D1955F98BE}" type="presParOf" srcId="{FB2BB9F1-BF55-41DE-9414-4213F9346CA1}" destId="{BD516190-4648-4E94-9B3B-E8B30AD1388E}" srcOrd="0" destOrd="0" presId="urn:microsoft.com/office/officeart/2005/8/layout/default"/>
    <dgm:cxn modelId="{F365AA0E-C905-4971-A035-455C43627A5F}" type="presParOf" srcId="{FB2BB9F1-BF55-41DE-9414-4213F9346CA1}" destId="{3B779B23-6972-43E3-B0DC-4D559A3942E7}" srcOrd="1" destOrd="0" presId="urn:microsoft.com/office/officeart/2005/8/layout/default"/>
    <dgm:cxn modelId="{4F3ABE3D-8586-4741-9240-3FCB70E6FB08}" type="presParOf" srcId="{FB2BB9F1-BF55-41DE-9414-4213F9346CA1}" destId="{CB7FA928-71AF-463F-997A-213AC8974286}"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1E1A93-FD4D-4B68-87B3-28959DCB127B}"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283E9FA7-A26A-4BB1-9A0A-1D4305D1A184}">
      <dgm:prSet custT="1"/>
      <dgm:spPr/>
      <dgm:t>
        <a:bodyPr/>
        <a:lstStyle/>
        <a:p>
          <a:r>
            <a:rPr lang="en-US" sz="1800" dirty="0"/>
            <a:t>Must be completed and have ‘yes’ answers on every question to renew</a:t>
          </a:r>
        </a:p>
      </dgm:t>
    </dgm:pt>
    <dgm:pt modelId="{1F25E0FA-C6A7-4703-BBDE-0EB605592D1A}" type="parTrans" cxnId="{C44C178F-CA17-4251-88E2-E6671F6553E2}">
      <dgm:prSet/>
      <dgm:spPr/>
      <dgm:t>
        <a:bodyPr/>
        <a:lstStyle/>
        <a:p>
          <a:endParaRPr lang="en-US"/>
        </a:p>
      </dgm:t>
    </dgm:pt>
    <dgm:pt modelId="{2E337593-752F-41B9-9902-3499A8CC889B}" type="sibTrans" cxnId="{C44C178F-CA17-4251-88E2-E6671F6553E2}">
      <dgm:prSet/>
      <dgm:spPr/>
      <dgm:t>
        <a:bodyPr/>
        <a:lstStyle/>
        <a:p>
          <a:endParaRPr lang="en-US"/>
        </a:p>
      </dgm:t>
    </dgm:pt>
    <dgm:pt modelId="{F553CFF6-F95C-4AE5-B8EB-967CC5E787C5}">
      <dgm:prSet custT="1"/>
      <dgm:spPr/>
      <dgm:t>
        <a:bodyPr/>
        <a:lstStyle/>
        <a:p>
          <a:r>
            <a:rPr lang="en-US" sz="1800" dirty="0"/>
            <a:t>Application  Included in Update Packet</a:t>
          </a:r>
        </a:p>
      </dgm:t>
    </dgm:pt>
    <dgm:pt modelId="{58865C26-74B3-4A50-8860-48877F2BD659}" type="parTrans" cxnId="{E2E5E880-D589-4AC6-82E9-4E9618051014}">
      <dgm:prSet/>
      <dgm:spPr/>
      <dgm:t>
        <a:bodyPr/>
        <a:lstStyle/>
        <a:p>
          <a:endParaRPr lang="en-US"/>
        </a:p>
      </dgm:t>
    </dgm:pt>
    <dgm:pt modelId="{24724C4A-9467-4642-A14D-8357969DF2AA}" type="sibTrans" cxnId="{E2E5E880-D589-4AC6-82E9-4E9618051014}">
      <dgm:prSet/>
      <dgm:spPr/>
      <dgm:t>
        <a:bodyPr/>
        <a:lstStyle/>
        <a:p>
          <a:endParaRPr lang="en-US"/>
        </a:p>
      </dgm:t>
    </dgm:pt>
    <dgm:pt modelId="{FD8A6A5E-FB02-4762-B5A3-676AC02CE5A0}" type="pres">
      <dgm:prSet presAssocID="{141E1A93-FD4D-4B68-87B3-28959DCB127B}" presName="root" presStyleCnt="0">
        <dgm:presLayoutVars>
          <dgm:dir/>
          <dgm:resizeHandles val="exact"/>
        </dgm:presLayoutVars>
      </dgm:prSet>
      <dgm:spPr/>
    </dgm:pt>
    <dgm:pt modelId="{E68B8563-6AEA-43DF-AF4B-F327E56A31B5}" type="pres">
      <dgm:prSet presAssocID="{141E1A93-FD4D-4B68-87B3-28959DCB127B}" presName="container" presStyleCnt="0">
        <dgm:presLayoutVars>
          <dgm:dir/>
          <dgm:resizeHandles val="exact"/>
        </dgm:presLayoutVars>
      </dgm:prSet>
      <dgm:spPr/>
    </dgm:pt>
    <dgm:pt modelId="{45271FFF-EFB0-46F7-9A52-8AF39A15ED8E}" type="pres">
      <dgm:prSet presAssocID="{283E9FA7-A26A-4BB1-9A0A-1D4305D1A184}" presName="compNode" presStyleCnt="0"/>
      <dgm:spPr/>
    </dgm:pt>
    <dgm:pt modelId="{496B65BF-5C78-43CC-9740-8523CD90D1FF}" type="pres">
      <dgm:prSet presAssocID="{283E9FA7-A26A-4BB1-9A0A-1D4305D1A184}" presName="iconBgRect" presStyleLbl="bgShp" presStyleIdx="0" presStyleCnt="2" custLinFactNeighborY="2376"/>
      <dgm:spPr/>
    </dgm:pt>
    <dgm:pt modelId="{3BB574AB-8AAC-4305-B6A3-CBCDD22F2BFA}" type="pres">
      <dgm:prSet presAssocID="{283E9FA7-A26A-4BB1-9A0A-1D4305D1A184}" presName="iconRect" presStyleLbl="node1" presStyleIdx="0" presStyleCnt="2" custLinFactNeighborY="-3073"/>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Question mark"/>
        </a:ext>
      </dgm:extLst>
    </dgm:pt>
    <dgm:pt modelId="{101C7810-4FAD-4F5F-A2EF-1A740E1865DA}" type="pres">
      <dgm:prSet presAssocID="{283E9FA7-A26A-4BB1-9A0A-1D4305D1A184}" presName="spaceRect" presStyleCnt="0"/>
      <dgm:spPr/>
    </dgm:pt>
    <dgm:pt modelId="{AEF42960-3357-442E-99CC-93962F249AA2}" type="pres">
      <dgm:prSet presAssocID="{283E9FA7-A26A-4BB1-9A0A-1D4305D1A184}" presName="textRect" presStyleLbl="revTx" presStyleIdx="0" presStyleCnt="2">
        <dgm:presLayoutVars>
          <dgm:chMax val="1"/>
          <dgm:chPref val="1"/>
        </dgm:presLayoutVars>
      </dgm:prSet>
      <dgm:spPr/>
    </dgm:pt>
    <dgm:pt modelId="{A29E4681-3DD7-4D5D-A9A8-A43D6610EE6A}" type="pres">
      <dgm:prSet presAssocID="{2E337593-752F-41B9-9902-3499A8CC889B}" presName="sibTrans" presStyleLbl="sibTrans2D1" presStyleIdx="0" presStyleCnt="0"/>
      <dgm:spPr/>
    </dgm:pt>
    <dgm:pt modelId="{EB603A17-6D6F-484A-9B51-F4ECF86B713F}" type="pres">
      <dgm:prSet presAssocID="{F553CFF6-F95C-4AE5-B8EB-967CC5E787C5}" presName="compNode" presStyleCnt="0"/>
      <dgm:spPr/>
    </dgm:pt>
    <dgm:pt modelId="{D3D199DC-E564-489E-8F9B-8DFA0F62BC9E}" type="pres">
      <dgm:prSet presAssocID="{F553CFF6-F95C-4AE5-B8EB-967CC5E787C5}" presName="iconBgRect" presStyleLbl="bgShp" presStyleIdx="1" presStyleCnt="2"/>
      <dgm:spPr/>
    </dgm:pt>
    <dgm:pt modelId="{9CC8BCC0-E6FA-4CB8-A912-6113E279A8B2}" type="pres">
      <dgm:prSet presAssocID="{F553CFF6-F95C-4AE5-B8EB-967CC5E787C5}" presName="iconRect" presStyleLbl="node1" presStyleIdx="1"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C777F7B7-D15F-4B2F-9BB0-46AB9CC92C7E}" type="pres">
      <dgm:prSet presAssocID="{F553CFF6-F95C-4AE5-B8EB-967CC5E787C5}" presName="spaceRect" presStyleCnt="0"/>
      <dgm:spPr/>
    </dgm:pt>
    <dgm:pt modelId="{01364CFA-C07F-4B4A-A672-87830602C09A}" type="pres">
      <dgm:prSet presAssocID="{F553CFF6-F95C-4AE5-B8EB-967CC5E787C5}" presName="textRect" presStyleLbl="revTx" presStyleIdx="1" presStyleCnt="2">
        <dgm:presLayoutVars>
          <dgm:chMax val="1"/>
          <dgm:chPref val="1"/>
        </dgm:presLayoutVars>
      </dgm:prSet>
      <dgm:spPr/>
    </dgm:pt>
  </dgm:ptLst>
  <dgm:cxnLst>
    <dgm:cxn modelId="{AFDEBA05-409C-430B-83FF-C24B745B3FA2}" type="presOf" srcId="{141E1A93-FD4D-4B68-87B3-28959DCB127B}" destId="{FD8A6A5E-FB02-4762-B5A3-676AC02CE5A0}" srcOrd="0" destOrd="0" presId="urn:microsoft.com/office/officeart/2018/2/layout/IconCircleList"/>
    <dgm:cxn modelId="{E5E80466-03A8-4904-9D64-E55FA5FC368C}" type="presOf" srcId="{283E9FA7-A26A-4BB1-9A0A-1D4305D1A184}" destId="{AEF42960-3357-442E-99CC-93962F249AA2}" srcOrd="0" destOrd="0" presId="urn:microsoft.com/office/officeart/2018/2/layout/IconCircleList"/>
    <dgm:cxn modelId="{E2E5E880-D589-4AC6-82E9-4E9618051014}" srcId="{141E1A93-FD4D-4B68-87B3-28959DCB127B}" destId="{F553CFF6-F95C-4AE5-B8EB-967CC5E787C5}" srcOrd="1" destOrd="0" parTransId="{58865C26-74B3-4A50-8860-48877F2BD659}" sibTransId="{24724C4A-9467-4642-A14D-8357969DF2AA}"/>
    <dgm:cxn modelId="{C44C178F-CA17-4251-88E2-E6671F6553E2}" srcId="{141E1A93-FD4D-4B68-87B3-28959DCB127B}" destId="{283E9FA7-A26A-4BB1-9A0A-1D4305D1A184}" srcOrd="0" destOrd="0" parTransId="{1F25E0FA-C6A7-4703-BBDE-0EB605592D1A}" sibTransId="{2E337593-752F-41B9-9902-3499A8CC889B}"/>
    <dgm:cxn modelId="{8A6A12AD-DBB7-4C53-B7BE-345B7C273CEC}" type="presOf" srcId="{F553CFF6-F95C-4AE5-B8EB-967CC5E787C5}" destId="{01364CFA-C07F-4B4A-A672-87830602C09A}" srcOrd="0" destOrd="0" presId="urn:microsoft.com/office/officeart/2018/2/layout/IconCircleList"/>
    <dgm:cxn modelId="{B70A5DB8-85F9-44D5-A966-852200460B3C}" type="presOf" srcId="{2E337593-752F-41B9-9902-3499A8CC889B}" destId="{A29E4681-3DD7-4D5D-A9A8-A43D6610EE6A}" srcOrd="0" destOrd="0" presId="urn:microsoft.com/office/officeart/2018/2/layout/IconCircleList"/>
    <dgm:cxn modelId="{47D060A2-D29A-4061-ABB4-5CE5727029EA}" type="presParOf" srcId="{FD8A6A5E-FB02-4762-B5A3-676AC02CE5A0}" destId="{E68B8563-6AEA-43DF-AF4B-F327E56A31B5}" srcOrd="0" destOrd="0" presId="urn:microsoft.com/office/officeart/2018/2/layout/IconCircleList"/>
    <dgm:cxn modelId="{D62E1B17-E72F-476C-B6A1-4CEC9E347C9A}" type="presParOf" srcId="{E68B8563-6AEA-43DF-AF4B-F327E56A31B5}" destId="{45271FFF-EFB0-46F7-9A52-8AF39A15ED8E}" srcOrd="0" destOrd="0" presId="urn:microsoft.com/office/officeart/2018/2/layout/IconCircleList"/>
    <dgm:cxn modelId="{31F3D3DC-870C-4CA0-B5AF-EF4ADDC4C05C}" type="presParOf" srcId="{45271FFF-EFB0-46F7-9A52-8AF39A15ED8E}" destId="{496B65BF-5C78-43CC-9740-8523CD90D1FF}" srcOrd="0" destOrd="0" presId="urn:microsoft.com/office/officeart/2018/2/layout/IconCircleList"/>
    <dgm:cxn modelId="{C4084051-477D-4DDC-BD46-94A71D181729}" type="presParOf" srcId="{45271FFF-EFB0-46F7-9A52-8AF39A15ED8E}" destId="{3BB574AB-8AAC-4305-B6A3-CBCDD22F2BFA}" srcOrd="1" destOrd="0" presId="urn:microsoft.com/office/officeart/2018/2/layout/IconCircleList"/>
    <dgm:cxn modelId="{7921E1E0-E150-44C3-9327-A819F61978F5}" type="presParOf" srcId="{45271FFF-EFB0-46F7-9A52-8AF39A15ED8E}" destId="{101C7810-4FAD-4F5F-A2EF-1A740E1865DA}" srcOrd="2" destOrd="0" presId="urn:microsoft.com/office/officeart/2018/2/layout/IconCircleList"/>
    <dgm:cxn modelId="{3375C512-AF9C-4F46-84BB-3F98937BF3DB}" type="presParOf" srcId="{45271FFF-EFB0-46F7-9A52-8AF39A15ED8E}" destId="{AEF42960-3357-442E-99CC-93962F249AA2}" srcOrd="3" destOrd="0" presId="urn:microsoft.com/office/officeart/2018/2/layout/IconCircleList"/>
    <dgm:cxn modelId="{76B0B15A-94F3-4ADE-BB58-7BB5CA69323E}" type="presParOf" srcId="{E68B8563-6AEA-43DF-AF4B-F327E56A31B5}" destId="{A29E4681-3DD7-4D5D-A9A8-A43D6610EE6A}" srcOrd="1" destOrd="0" presId="urn:microsoft.com/office/officeart/2018/2/layout/IconCircleList"/>
    <dgm:cxn modelId="{164B120C-1FA0-4381-90AE-DBAA5436628F}" type="presParOf" srcId="{E68B8563-6AEA-43DF-AF4B-F327E56A31B5}" destId="{EB603A17-6D6F-484A-9B51-F4ECF86B713F}" srcOrd="2" destOrd="0" presId="urn:microsoft.com/office/officeart/2018/2/layout/IconCircleList"/>
    <dgm:cxn modelId="{0F0DBF63-769E-400B-AD5E-814AB8CB6F3D}" type="presParOf" srcId="{EB603A17-6D6F-484A-9B51-F4ECF86B713F}" destId="{D3D199DC-E564-489E-8F9B-8DFA0F62BC9E}" srcOrd="0" destOrd="0" presId="urn:microsoft.com/office/officeart/2018/2/layout/IconCircleList"/>
    <dgm:cxn modelId="{D63D7AA3-AFB7-4B2C-A103-02F37B92CBE3}" type="presParOf" srcId="{EB603A17-6D6F-484A-9B51-F4ECF86B713F}" destId="{9CC8BCC0-E6FA-4CB8-A912-6113E279A8B2}" srcOrd="1" destOrd="0" presId="urn:microsoft.com/office/officeart/2018/2/layout/IconCircleList"/>
    <dgm:cxn modelId="{34279A6D-744B-4192-A8AB-5881A482D0E8}" type="presParOf" srcId="{EB603A17-6D6F-484A-9B51-F4ECF86B713F}" destId="{C777F7B7-D15F-4B2F-9BB0-46AB9CC92C7E}" srcOrd="2" destOrd="0" presId="urn:microsoft.com/office/officeart/2018/2/layout/IconCircleList"/>
    <dgm:cxn modelId="{EBC9A666-C22C-453C-8A75-38FDAAF5CF71}" type="presParOf" srcId="{EB603A17-6D6F-484A-9B51-F4ECF86B713F}" destId="{01364CFA-C07F-4B4A-A672-87830602C09A}"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29FE78-1449-47D9-94AC-2D1ADCEE4749}"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9FDCC811-46CB-4641-8904-FE348E067677}">
      <dgm:prSet/>
      <dgm:spPr/>
      <dgm:t>
        <a:bodyPr/>
        <a:lstStyle/>
        <a:p>
          <a:r>
            <a:rPr lang="en-US" dirty="0"/>
            <a:t>Sponsored by a school district or ODE through a charter agreement.</a:t>
          </a:r>
        </a:p>
      </dgm:t>
    </dgm:pt>
    <dgm:pt modelId="{FA689C3E-CFE9-49B0-9FD2-C302BE0E6D49}" type="parTrans" cxnId="{832CF2B5-8ACF-423D-951B-81C2CE96822D}">
      <dgm:prSet/>
      <dgm:spPr/>
      <dgm:t>
        <a:bodyPr/>
        <a:lstStyle/>
        <a:p>
          <a:endParaRPr lang="en-US"/>
        </a:p>
      </dgm:t>
    </dgm:pt>
    <dgm:pt modelId="{4CFD9A8E-9149-486F-86AE-A9A4DD5CFD41}" type="sibTrans" cxnId="{832CF2B5-8ACF-423D-951B-81C2CE96822D}">
      <dgm:prSet/>
      <dgm:spPr/>
      <dgm:t>
        <a:bodyPr/>
        <a:lstStyle/>
        <a:p>
          <a:endParaRPr lang="en-US"/>
        </a:p>
      </dgm:t>
    </dgm:pt>
    <dgm:pt modelId="{886C7715-651A-49CF-A8D1-542DA0CCED7A}">
      <dgm:prSet/>
      <dgm:spPr/>
      <dgm:t>
        <a:bodyPr/>
        <a:lstStyle/>
        <a:p>
          <a:r>
            <a:rPr lang="en-US" dirty="0"/>
            <a:t>Operate as a non-profit, 501 (c) (3) corporation with its own board of directors. These must be current with the Oregon Secretary of State Office (may not be true for conversion charter schools).</a:t>
          </a:r>
        </a:p>
      </dgm:t>
    </dgm:pt>
    <dgm:pt modelId="{13FE7103-96F0-492D-A895-3A8DE5209A6A}" type="parTrans" cxnId="{739F80A0-3689-4BAC-B47E-30C061784F21}">
      <dgm:prSet/>
      <dgm:spPr/>
      <dgm:t>
        <a:bodyPr/>
        <a:lstStyle/>
        <a:p>
          <a:endParaRPr lang="en-US"/>
        </a:p>
      </dgm:t>
    </dgm:pt>
    <dgm:pt modelId="{0D9546B8-58F0-4479-9801-54992079E3A3}" type="sibTrans" cxnId="{739F80A0-3689-4BAC-B47E-30C061784F21}">
      <dgm:prSet/>
      <dgm:spPr/>
      <dgm:t>
        <a:bodyPr/>
        <a:lstStyle/>
        <a:p>
          <a:endParaRPr lang="en-US"/>
        </a:p>
      </dgm:t>
    </dgm:pt>
    <dgm:pt modelId="{01DBD29A-591B-45D7-9FDE-CB92F9CB46EA}">
      <dgm:prSet/>
      <dgm:spPr/>
      <dgm:t>
        <a:bodyPr/>
        <a:lstStyle/>
        <a:p>
          <a:r>
            <a:rPr lang="en-US" dirty="0"/>
            <a:t>All charter schools </a:t>
          </a:r>
          <a:r>
            <a:rPr lang="en-US" i="1" u="sng" dirty="0"/>
            <a:t>must</a:t>
          </a:r>
          <a:r>
            <a:rPr lang="en-US" dirty="0"/>
            <a:t> be registered with the Oregon Department of Education.</a:t>
          </a:r>
        </a:p>
      </dgm:t>
    </dgm:pt>
    <dgm:pt modelId="{1844EDE1-3E97-4B86-BCCF-8F122CFA96B3}" type="parTrans" cxnId="{6A4A2AE8-4300-4C1B-A066-49707CF9CC3C}">
      <dgm:prSet/>
      <dgm:spPr/>
      <dgm:t>
        <a:bodyPr/>
        <a:lstStyle/>
        <a:p>
          <a:endParaRPr lang="en-US"/>
        </a:p>
      </dgm:t>
    </dgm:pt>
    <dgm:pt modelId="{955B07FC-2F99-498E-AC6C-6AEBF22E87B2}" type="sibTrans" cxnId="{6A4A2AE8-4300-4C1B-A066-49707CF9CC3C}">
      <dgm:prSet/>
      <dgm:spPr/>
      <dgm:t>
        <a:bodyPr/>
        <a:lstStyle/>
        <a:p>
          <a:endParaRPr lang="en-US"/>
        </a:p>
      </dgm:t>
    </dgm:pt>
    <dgm:pt modelId="{0D32BC3D-C2C9-468A-8A88-52A5D9BE8D52}">
      <dgm:prSet/>
      <dgm:spPr/>
      <dgm:t>
        <a:bodyPr/>
        <a:lstStyle/>
        <a:p>
          <a:r>
            <a:rPr lang="en-US" dirty="0"/>
            <a:t>No CMO’s or EMO’s.  </a:t>
          </a:r>
        </a:p>
        <a:p>
          <a:r>
            <a:rPr lang="en-US" dirty="0"/>
            <a:t>Only </a:t>
          </a:r>
          <a:r>
            <a:rPr lang="en-US" i="1" dirty="0"/>
            <a:t>Other </a:t>
          </a:r>
          <a:r>
            <a:rPr lang="en-US" dirty="0"/>
            <a:t>is qualified for PACE.</a:t>
          </a:r>
        </a:p>
      </dgm:t>
    </dgm:pt>
    <dgm:pt modelId="{09F6108E-869E-4F71-A9FF-5C815850D4A3}" type="parTrans" cxnId="{6A49349E-AAD7-48D9-9CE8-F7DE6811F020}">
      <dgm:prSet/>
      <dgm:spPr/>
      <dgm:t>
        <a:bodyPr/>
        <a:lstStyle/>
        <a:p>
          <a:endParaRPr lang="en-US"/>
        </a:p>
      </dgm:t>
    </dgm:pt>
    <dgm:pt modelId="{979C8339-E40A-460C-A23D-A30BB31FE244}" type="sibTrans" cxnId="{6A49349E-AAD7-48D9-9CE8-F7DE6811F020}">
      <dgm:prSet/>
      <dgm:spPr/>
      <dgm:t>
        <a:bodyPr/>
        <a:lstStyle/>
        <a:p>
          <a:endParaRPr lang="en-US"/>
        </a:p>
      </dgm:t>
    </dgm:pt>
    <dgm:pt modelId="{52612E70-D9BF-42D8-B7F6-4EDADADB9CCF}">
      <dgm:prSet/>
      <dgm:spPr/>
      <dgm:t>
        <a:bodyPr/>
        <a:lstStyle/>
        <a:p>
          <a:r>
            <a:rPr lang="en-US" dirty="0"/>
            <a:t>The charter school must be named in the charter agreement.</a:t>
          </a:r>
        </a:p>
      </dgm:t>
    </dgm:pt>
    <dgm:pt modelId="{AC4814C2-20FE-45E0-AE4F-E941B84976C7}" type="parTrans" cxnId="{DF15E4D0-51EC-4978-9FDC-56DFA138B802}">
      <dgm:prSet/>
      <dgm:spPr/>
      <dgm:t>
        <a:bodyPr/>
        <a:lstStyle/>
        <a:p>
          <a:endParaRPr lang="en-US"/>
        </a:p>
      </dgm:t>
    </dgm:pt>
    <dgm:pt modelId="{39B1C963-DB52-4339-B1C4-EA6C6004D275}" type="sibTrans" cxnId="{DF15E4D0-51EC-4978-9FDC-56DFA138B802}">
      <dgm:prSet/>
      <dgm:spPr/>
      <dgm:t>
        <a:bodyPr/>
        <a:lstStyle/>
        <a:p>
          <a:endParaRPr lang="en-US"/>
        </a:p>
      </dgm:t>
    </dgm:pt>
    <dgm:pt modelId="{EDEC4853-0650-4151-88E5-65F8B56822FA}">
      <dgm:prSet/>
      <dgm:spPr/>
      <dgm:t>
        <a:bodyPr/>
        <a:lstStyle/>
        <a:p>
          <a:r>
            <a:rPr lang="en-US" dirty="0"/>
            <a:t>Named Participant, charter school in the charter agreement, the non-profit registered with the Oregon SOS Office and the Charter registered with the ODE </a:t>
          </a:r>
          <a:r>
            <a:rPr lang="en-US" b="1" u="sng" dirty="0"/>
            <a:t>all must match verbatim.</a:t>
          </a:r>
          <a:endParaRPr lang="en-US" dirty="0"/>
        </a:p>
      </dgm:t>
    </dgm:pt>
    <dgm:pt modelId="{5889F5B7-6211-4E9D-90D2-6458C6DD16B6}" type="parTrans" cxnId="{39933F97-F34D-4623-AE6D-240E6202A977}">
      <dgm:prSet/>
      <dgm:spPr/>
      <dgm:t>
        <a:bodyPr/>
        <a:lstStyle/>
        <a:p>
          <a:endParaRPr lang="en-US"/>
        </a:p>
      </dgm:t>
    </dgm:pt>
    <dgm:pt modelId="{13622461-B3E4-473D-BA4A-DB9EE8E1392C}" type="sibTrans" cxnId="{39933F97-F34D-4623-AE6D-240E6202A977}">
      <dgm:prSet/>
      <dgm:spPr/>
      <dgm:t>
        <a:bodyPr/>
        <a:lstStyle/>
        <a:p>
          <a:endParaRPr lang="en-US"/>
        </a:p>
      </dgm:t>
    </dgm:pt>
    <dgm:pt modelId="{3D9FE5A5-7A56-4728-BE5E-FA0E1FE6356E}" type="pres">
      <dgm:prSet presAssocID="{D929FE78-1449-47D9-94AC-2D1ADCEE4749}" presName="diagram" presStyleCnt="0">
        <dgm:presLayoutVars>
          <dgm:dir/>
          <dgm:resizeHandles val="exact"/>
        </dgm:presLayoutVars>
      </dgm:prSet>
      <dgm:spPr/>
    </dgm:pt>
    <dgm:pt modelId="{9FFABC12-F645-4E28-A3FE-BC52AFC7353E}" type="pres">
      <dgm:prSet presAssocID="{9FDCC811-46CB-4641-8904-FE348E067677}" presName="node" presStyleLbl="node1" presStyleIdx="0" presStyleCnt="6">
        <dgm:presLayoutVars>
          <dgm:bulletEnabled val="1"/>
        </dgm:presLayoutVars>
      </dgm:prSet>
      <dgm:spPr/>
    </dgm:pt>
    <dgm:pt modelId="{1755EF96-ED1A-49A2-9DC2-9D22A2285243}" type="pres">
      <dgm:prSet presAssocID="{4CFD9A8E-9149-486F-86AE-A9A4DD5CFD41}" presName="sibTrans" presStyleCnt="0"/>
      <dgm:spPr/>
    </dgm:pt>
    <dgm:pt modelId="{806A1F2F-3D50-481C-9711-87F2B24ACD0F}" type="pres">
      <dgm:prSet presAssocID="{886C7715-651A-49CF-A8D1-542DA0CCED7A}" presName="node" presStyleLbl="node1" presStyleIdx="1" presStyleCnt="6">
        <dgm:presLayoutVars>
          <dgm:bulletEnabled val="1"/>
        </dgm:presLayoutVars>
      </dgm:prSet>
      <dgm:spPr/>
    </dgm:pt>
    <dgm:pt modelId="{064F50BB-12AD-4CB4-B52D-7EF913801A4A}" type="pres">
      <dgm:prSet presAssocID="{0D9546B8-58F0-4479-9801-54992079E3A3}" presName="sibTrans" presStyleCnt="0"/>
      <dgm:spPr/>
    </dgm:pt>
    <dgm:pt modelId="{FBF95F2D-F6C2-4DED-9A8B-80B52AAFCCB5}" type="pres">
      <dgm:prSet presAssocID="{01DBD29A-591B-45D7-9FDE-CB92F9CB46EA}" presName="node" presStyleLbl="node1" presStyleIdx="2" presStyleCnt="6">
        <dgm:presLayoutVars>
          <dgm:bulletEnabled val="1"/>
        </dgm:presLayoutVars>
      </dgm:prSet>
      <dgm:spPr/>
    </dgm:pt>
    <dgm:pt modelId="{86FF9D5F-D646-49E8-AD3B-5008A885AC24}" type="pres">
      <dgm:prSet presAssocID="{955B07FC-2F99-498E-AC6C-6AEBF22E87B2}" presName="sibTrans" presStyleCnt="0"/>
      <dgm:spPr/>
    </dgm:pt>
    <dgm:pt modelId="{193F8BDD-9279-4FCA-8749-76BEA966B650}" type="pres">
      <dgm:prSet presAssocID="{0D32BC3D-C2C9-468A-8A88-52A5D9BE8D52}" presName="node" presStyleLbl="node1" presStyleIdx="3" presStyleCnt="6">
        <dgm:presLayoutVars>
          <dgm:bulletEnabled val="1"/>
        </dgm:presLayoutVars>
      </dgm:prSet>
      <dgm:spPr/>
    </dgm:pt>
    <dgm:pt modelId="{C5E04F4B-7D69-404C-8C2A-2394FB12FCCC}" type="pres">
      <dgm:prSet presAssocID="{979C8339-E40A-460C-A23D-A30BB31FE244}" presName="sibTrans" presStyleCnt="0"/>
      <dgm:spPr/>
    </dgm:pt>
    <dgm:pt modelId="{AEBEF1C1-3182-4BD8-BC43-0CCE2514BE25}" type="pres">
      <dgm:prSet presAssocID="{52612E70-D9BF-42D8-B7F6-4EDADADB9CCF}" presName="node" presStyleLbl="node1" presStyleIdx="4" presStyleCnt="6">
        <dgm:presLayoutVars>
          <dgm:bulletEnabled val="1"/>
        </dgm:presLayoutVars>
      </dgm:prSet>
      <dgm:spPr/>
    </dgm:pt>
    <dgm:pt modelId="{A0AFD9BC-E9FC-4437-8132-DD03CB67AA8C}" type="pres">
      <dgm:prSet presAssocID="{39B1C963-DB52-4339-B1C4-EA6C6004D275}" presName="sibTrans" presStyleCnt="0"/>
      <dgm:spPr/>
    </dgm:pt>
    <dgm:pt modelId="{4AD148F1-D960-4EE9-8BD4-7FD4FEC59E32}" type="pres">
      <dgm:prSet presAssocID="{EDEC4853-0650-4151-88E5-65F8B56822FA}" presName="node" presStyleLbl="node1" presStyleIdx="5" presStyleCnt="6">
        <dgm:presLayoutVars>
          <dgm:bulletEnabled val="1"/>
        </dgm:presLayoutVars>
      </dgm:prSet>
      <dgm:spPr/>
    </dgm:pt>
  </dgm:ptLst>
  <dgm:cxnLst>
    <dgm:cxn modelId="{BFB7E175-09B0-4AB7-9327-DD97733DDD4E}" type="presOf" srcId="{9FDCC811-46CB-4641-8904-FE348E067677}" destId="{9FFABC12-F645-4E28-A3FE-BC52AFC7353E}" srcOrd="0" destOrd="0" presId="urn:microsoft.com/office/officeart/2005/8/layout/default"/>
    <dgm:cxn modelId="{90C8C459-E59B-436C-99D1-08AE1D2C746C}" type="presOf" srcId="{EDEC4853-0650-4151-88E5-65F8B56822FA}" destId="{4AD148F1-D960-4EE9-8BD4-7FD4FEC59E32}" srcOrd="0" destOrd="0" presId="urn:microsoft.com/office/officeart/2005/8/layout/default"/>
    <dgm:cxn modelId="{215C0283-6D79-434C-A8CA-DC23FAB08E3C}" type="presOf" srcId="{D929FE78-1449-47D9-94AC-2D1ADCEE4749}" destId="{3D9FE5A5-7A56-4728-BE5E-FA0E1FE6356E}" srcOrd="0" destOrd="0" presId="urn:microsoft.com/office/officeart/2005/8/layout/default"/>
    <dgm:cxn modelId="{E2B7358A-EDA9-4C1A-B36A-5F95BEAA0E38}" type="presOf" srcId="{52612E70-D9BF-42D8-B7F6-4EDADADB9CCF}" destId="{AEBEF1C1-3182-4BD8-BC43-0CCE2514BE25}" srcOrd="0" destOrd="0" presId="urn:microsoft.com/office/officeart/2005/8/layout/default"/>
    <dgm:cxn modelId="{FCCBEC96-E06B-4965-8D20-15DFCF36EC0B}" type="presOf" srcId="{01DBD29A-591B-45D7-9FDE-CB92F9CB46EA}" destId="{FBF95F2D-F6C2-4DED-9A8B-80B52AAFCCB5}" srcOrd="0" destOrd="0" presId="urn:microsoft.com/office/officeart/2005/8/layout/default"/>
    <dgm:cxn modelId="{39933F97-F34D-4623-AE6D-240E6202A977}" srcId="{D929FE78-1449-47D9-94AC-2D1ADCEE4749}" destId="{EDEC4853-0650-4151-88E5-65F8B56822FA}" srcOrd="5" destOrd="0" parTransId="{5889F5B7-6211-4E9D-90D2-6458C6DD16B6}" sibTransId="{13622461-B3E4-473D-BA4A-DB9EE8E1392C}"/>
    <dgm:cxn modelId="{6A49349E-AAD7-48D9-9CE8-F7DE6811F020}" srcId="{D929FE78-1449-47D9-94AC-2D1ADCEE4749}" destId="{0D32BC3D-C2C9-468A-8A88-52A5D9BE8D52}" srcOrd="3" destOrd="0" parTransId="{09F6108E-869E-4F71-A9FF-5C815850D4A3}" sibTransId="{979C8339-E40A-460C-A23D-A30BB31FE244}"/>
    <dgm:cxn modelId="{739F80A0-3689-4BAC-B47E-30C061784F21}" srcId="{D929FE78-1449-47D9-94AC-2D1ADCEE4749}" destId="{886C7715-651A-49CF-A8D1-542DA0CCED7A}" srcOrd="1" destOrd="0" parTransId="{13FE7103-96F0-492D-A895-3A8DE5209A6A}" sibTransId="{0D9546B8-58F0-4479-9801-54992079E3A3}"/>
    <dgm:cxn modelId="{832CF2B5-8ACF-423D-951B-81C2CE96822D}" srcId="{D929FE78-1449-47D9-94AC-2D1ADCEE4749}" destId="{9FDCC811-46CB-4641-8904-FE348E067677}" srcOrd="0" destOrd="0" parTransId="{FA689C3E-CFE9-49B0-9FD2-C302BE0E6D49}" sibTransId="{4CFD9A8E-9149-486F-86AE-A9A4DD5CFD41}"/>
    <dgm:cxn modelId="{DF15E4D0-51EC-4978-9FDC-56DFA138B802}" srcId="{D929FE78-1449-47D9-94AC-2D1ADCEE4749}" destId="{52612E70-D9BF-42D8-B7F6-4EDADADB9CCF}" srcOrd="4" destOrd="0" parTransId="{AC4814C2-20FE-45E0-AE4F-E941B84976C7}" sibTransId="{39B1C963-DB52-4339-B1C4-EA6C6004D275}"/>
    <dgm:cxn modelId="{6A4A2AE8-4300-4C1B-A066-49707CF9CC3C}" srcId="{D929FE78-1449-47D9-94AC-2D1ADCEE4749}" destId="{01DBD29A-591B-45D7-9FDE-CB92F9CB46EA}" srcOrd="2" destOrd="0" parTransId="{1844EDE1-3E97-4B86-BCCF-8F122CFA96B3}" sibTransId="{955B07FC-2F99-498E-AC6C-6AEBF22E87B2}"/>
    <dgm:cxn modelId="{FD04C1EB-8804-47CC-9193-8586914033D2}" type="presOf" srcId="{0D32BC3D-C2C9-468A-8A88-52A5D9BE8D52}" destId="{193F8BDD-9279-4FCA-8749-76BEA966B650}" srcOrd="0" destOrd="0" presId="urn:microsoft.com/office/officeart/2005/8/layout/default"/>
    <dgm:cxn modelId="{4B7E6EF0-0BD4-4DF6-99F9-850F04DE6199}" type="presOf" srcId="{886C7715-651A-49CF-A8D1-542DA0CCED7A}" destId="{806A1F2F-3D50-481C-9711-87F2B24ACD0F}" srcOrd="0" destOrd="0" presId="urn:microsoft.com/office/officeart/2005/8/layout/default"/>
    <dgm:cxn modelId="{12FCECDC-D7C3-4B38-8C7D-522E21DA5652}" type="presParOf" srcId="{3D9FE5A5-7A56-4728-BE5E-FA0E1FE6356E}" destId="{9FFABC12-F645-4E28-A3FE-BC52AFC7353E}" srcOrd="0" destOrd="0" presId="urn:microsoft.com/office/officeart/2005/8/layout/default"/>
    <dgm:cxn modelId="{998D8C7E-7308-4A46-BB12-1FF7A2C486CE}" type="presParOf" srcId="{3D9FE5A5-7A56-4728-BE5E-FA0E1FE6356E}" destId="{1755EF96-ED1A-49A2-9DC2-9D22A2285243}" srcOrd="1" destOrd="0" presId="urn:microsoft.com/office/officeart/2005/8/layout/default"/>
    <dgm:cxn modelId="{A40085C1-2074-4ECA-A5E8-FC9B4118BF46}" type="presParOf" srcId="{3D9FE5A5-7A56-4728-BE5E-FA0E1FE6356E}" destId="{806A1F2F-3D50-481C-9711-87F2B24ACD0F}" srcOrd="2" destOrd="0" presId="urn:microsoft.com/office/officeart/2005/8/layout/default"/>
    <dgm:cxn modelId="{AA5558A3-DF71-422F-87A8-522783FEA7A1}" type="presParOf" srcId="{3D9FE5A5-7A56-4728-BE5E-FA0E1FE6356E}" destId="{064F50BB-12AD-4CB4-B52D-7EF913801A4A}" srcOrd="3" destOrd="0" presId="urn:microsoft.com/office/officeart/2005/8/layout/default"/>
    <dgm:cxn modelId="{C778B7E8-6BD6-4DF4-A265-5BE6440498A9}" type="presParOf" srcId="{3D9FE5A5-7A56-4728-BE5E-FA0E1FE6356E}" destId="{FBF95F2D-F6C2-4DED-9A8B-80B52AAFCCB5}" srcOrd="4" destOrd="0" presId="urn:microsoft.com/office/officeart/2005/8/layout/default"/>
    <dgm:cxn modelId="{C7AB856E-F7E8-4DBF-B6C3-374F14435F66}" type="presParOf" srcId="{3D9FE5A5-7A56-4728-BE5E-FA0E1FE6356E}" destId="{86FF9D5F-D646-49E8-AD3B-5008A885AC24}" srcOrd="5" destOrd="0" presId="urn:microsoft.com/office/officeart/2005/8/layout/default"/>
    <dgm:cxn modelId="{4BEDA9B3-F203-4C5C-B92A-025404C8AF11}" type="presParOf" srcId="{3D9FE5A5-7A56-4728-BE5E-FA0E1FE6356E}" destId="{193F8BDD-9279-4FCA-8749-76BEA966B650}" srcOrd="6" destOrd="0" presId="urn:microsoft.com/office/officeart/2005/8/layout/default"/>
    <dgm:cxn modelId="{E7276348-3254-4072-8AA5-9DFB858961F2}" type="presParOf" srcId="{3D9FE5A5-7A56-4728-BE5E-FA0E1FE6356E}" destId="{C5E04F4B-7D69-404C-8C2A-2394FB12FCCC}" srcOrd="7" destOrd="0" presId="urn:microsoft.com/office/officeart/2005/8/layout/default"/>
    <dgm:cxn modelId="{152CAB38-B843-476F-A2F3-CA73968A3083}" type="presParOf" srcId="{3D9FE5A5-7A56-4728-BE5E-FA0E1FE6356E}" destId="{AEBEF1C1-3182-4BD8-BC43-0CCE2514BE25}" srcOrd="8" destOrd="0" presId="urn:microsoft.com/office/officeart/2005/8/layout/default"/>
    <dgm:cxn modelId="{3AE18F78-4D19-488F-BED9-9ED59D21232B}" type="presParOf" srcId="{3D9FE5A5-7A56-4728-BE5E-FA0E1FE6356E}" destId="{A0AFD9BC-E9FC-4437-8132-DD03CB67AA8C}" srcOrd="9" destOrd="0" presId="urn:microsoft.com/office/officeart/2005/8/layout/default"/>
    <dgm:cxn modelId="{40084013-A0A5-49F7-A559-5EA8462A01AA}" type="presParOf" srcId="{3D9FE5A5-7A56-4728-BE5E-FA0E1FE6356E}" destId="{4AD148F1-D960-4EE9-8BD4-7FD4FEC59E32}"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16190-4648-4E94-9B3B-E8B30AD1388E}">
      <dsp:nvSpPr>
        <dsp:cNvPr id="0" name=""/>
        <dsp:cNvSpPr/>
      </dsp:nvSpPr>
      <dsp:spPr>
        <a:xfrm>
          <a:off x="614016" y="229"/>
          <a:ext cx="4100379" cy="2460227"/>
        </a:xfrm>
        <a:prstGeom prst="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alifornian FB" panose="0207040306080B030204" pitchFamily="18" charset="0"/>
            </a:rPr>
            <a:t>PC Discount for members enrolled in </a:t>
          </a:r>
          <a:r>
            <a:rPr lang="en-US" sz="3200" u="sng" kern="1200" dirty="0">
              <a:latin typeface="Californian FB" panose="0207040306080B030204" pitchFamily="18" charset="0"/>
            </a:rPr>
            <a:t>both</a:t>
          </a:r>
          <a:r>
            <a:rPr lang="en-US" sz="3200" kern="1200" dirty="0">
              <a:latin typeface="Californian FB" panose="0207040306080B030204" pitchFamily="18" charset="0"/>
            </a:rPr>
            <a:t> SDIS PC</a:t>
          </a:r>
          <a:r>
            <a:rPr lang="en-US" sz="3200" i="1" kern="1200" dirty="0">
              <a:latin typeface="Californian FB" panose="0207040306080B030204" pitchFamily="18" charset="0"/>
            </a:rPr>
            <a:t> and SDAO Service Agreement with SAIF</a:t>
          </a:r>
          <a:endParaRPr lang="en-US" sz="3200" kern="1200" dirty="0">
            <a:latin typeface="Californian FB" panose="0207040306080B030204" pitchFamily="18" charset="0"/>
          </a:endParaRPr>
        </a:p>
      </dsp:txBody>
      <dsp:txXfrm>
        <a:off x="614016" y="229"/>
        <a:ext cx="4100379" cy="2460227"/>
      </dsp:txXfrm>
    </dsp:sp>
    <dsp:sp modelId="{CB7FA928-71AF-463F-997A-213AC8974286}">
      <dsp:nvSpPr>
        <dsp:cNvPr id="0" name=""/>
        <dsp:cNvSpPr/>
      </dsp:nvSpPr>
      <dsp:spPr>
        <a:xfrm>
          <a:off x="614016" y="2870494"/>
          <a:ext cx="4100379" cy="2460227"/>
        </a:xfrm>
        <a:prstGeom prst="rect">
          <a:avLst/>
        </a:prstGeom>
        <a:solidFill>
          <a:schemeClr val="accent3">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alifornian FB" panose="0207040306080B030204" pitchFamily="18" charset="0"/>
            </a:rPr>
            <a:t>The total discount amount will be indicated on the SDIS PC Invoice</a:t>
          </a:r>
        </a:p>
      </dsp:txBody>
      <dsp:txXfrm>
        <a:off x="614016" y="2870494"/>
        <a:ext cx="4100379" cy="24602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6B65BF-5C78-43CC-9740-8523CD90D1FF}">
      <dsp:nvSpPr>
        <dsp:cNvPr id="0" name=""/>
        <dsp:cNvSpPr/>
      </dsp:nvSpPr>
      <dsp:spPr>
        <a:xfrm>
          <a:off x="1420390" y="1562837"/>
          <a:ext cx="827517" cy="82751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B574AB-8AAC-4305-B6A3-CBCDD22F2BFA}">
      <dsp:nvSpPr>
        <dsp:cNvPr id="0" name=""/>
        <dsp:cNvSpPr/>
      </dsp:nvSpPr>
      <dsp:spPr>
        <a:xfrm>
          <a:off x="1594169" y="1702205"/>
          <a:ext cx="479960" cy="479960"/>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EF42960-3357-442E-99CC-93962F249AA2}">
      <dsp:nvSpPr>
        <dsp:cNvPr id="0" name=""/>
        <dsp:cNvSpPr/>
      </dsp:nvSpPr>
      <dsp:spPr>
        <a:xfrm>
          <a:off x="2425233" y="1543175"/>
          <a:ext cx="1950576" cy="827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US" sz="1800" kern="1200" dirty="0"/>
            <a:t>Must be completed and have ‘yes’ answers on every question to renew</a:t>
          </a:r>
        </a:p>
      </dsp:txBody>
      <dsp:txXfrm>
        <a:off x="2425233" y="1543175"/>
        <a:ext cx="1950576" cy="827517"/>
      </dsp:txXfrm>
    </dsp:sp>
    <dsp:sp modelId="{D3D199DC-E564-489E-8F9B-8DFA0F62BC9E}">
      <dsp:nvSpPr>
        <dsp:cNvPr id="0" name=""/>
        <dsp:cNvSpPr/>
      </dsp:nvSpPr>
      <dsp:spPr>
        <a:xfrm>
          <a:off x="1420390" y="2716631"/>
          <a:ext cx="827517" cy="82751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C8BCC0-E6FA-4CB8-A912-6113E279A8B2}">
      <dsp:nvSpPr>
        <dsp:cNvPr id="0" name=""/>
        <dsp:cNvSpPr/>
      </dsp:nvSpPr>
      <dsp:spPr>
        <a:xfrm>
          <a:off x="1594169" y="2890409"/>
          <a:ext cx="479960" cy="4799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1364CFA-C07F-4B4A-A672-87830602C09A}">
      <dsp:nvSpPr>
        <dsp:cNvPr id="0" name=""/>
        <dsp:cNvSpPr/>
      </dsp:nvSpPr>
      <dsp:spPr>
        <a:xfrm>
          <a:off x="2425233" y="2716631"/>
          <a:ext cx="1950576" cy="827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US" sz="1800" kern="1200" dirty="0"/>
            <a:t>Application  Included in Update Packet</a:t>
          </a:r>
        </a:p>
      </dsp:txBody>
      <dsp:txXfrm>
        <a:off x="2425233" y="2716631"/>
        <a:ext cx="1950576" cy="8275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ABC12-F645-4E28-A3FE-BC52AFC7353E}">
      <dsp:nvSpPr>
        <dsp:cNvPr id="0" name=""/>
        <dsp:cNvSpPr/>
      </dsp:nvSpPr>
      <dsp:spPr>
        <a:xfrm>
          <a:off x="650" y="128756"/>
          <a:ext cx="2536719" cy="1522031"/>
        </a:xfrm>
        <a:prstGeom prst="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Sponsored by a school district or ODE through a charter agreement.</a:t>
          </a:r>
        </a:p>
      </dsp:txBody>
      <dsp:txXfrm>
        <a:off x="650" y="128756"/>
        <a:ext cx="2536719" cy="1522031"/>
      </dsp:txXfrm>
    </dsp:sp>
    <dsp:sp modelId="{806A1F2F-3D50-481C-9711-87F2B24ACD0F}">
      <dsp:nvSpPr>
        <dsp:cNvPr id="0" name=""/>
        <dsp:cNvSpPr/>
      </dsp:nvSpPr>
      <dsp:spPr>
        <a:xfrm>
          <a:off x="2791041" y="128756"/>
          <a:ext cx="2536719" cy="1522031"/>
        </a:xfrm>
        <a:prstGeom prst="rect">
          <a:avLst/>
        </a:prstGeom>
        <a:solidFill>
          <a:schemeClr val="accent3">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Operate as a non-profit, 501 (c) (3) corporation with its own board of directors. These must be current with the Oregon Secretary of State Office (may not be true for conversion charter schools).</a:t>
          </a:r>
        </a:p>
      </dsp:txBody>
      <dsp:txXfrm>
        <a:off x="2791041" y="128756"/>
        <a:ext cx="2536719" cy="1522031"/>
      </dsp:txXfrm>
    </dsp:sp>
    <dsp:sp modelId="{FBF95F2D-F6C2-4DED-9A8B-80B52AAFCCB5}">
      <dsp:nvSpPr>
        <dsp:cNvPr id="0" name=""/>
        <dsp:cNvSpPr/>
      </dsp:nvSpPr>
      <dsp:spPr>
        <a:xfrm>
          <a:off x="650" y="1904460"/>
          <a:ext cx="2536719" cy="1522031"/>
        </a:xfrm>
        <a:prstGeom prst="rect">
          <a:avLst/>
        </a:prstGeom>
        <a:solidFill>
          <a:schemeClr val="accent4">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All charter schools </a:t>
          </a:r>
          <a:r>
            <a:rPr lang="en-US" sz="1400" i="1" u="sng" kern="1200" dirty="0"/>
            <a:t>must</a:t>
          </a:r>
          <a:r>
            <a:rPr lang="en-US" sz="1400" kern="1200" dirty="0"/>
            <a:t> be registered with the Oregon Department of Education.</a:t>
          </a:r>
        </a:p>
      </dsp:txBody>
      <dsp:txXfrm>
        <a:off x="650" y="1904460"/>
        <a:ext cx="2536719" cy="1522031"/>
      </dsp:txXfrm>
    </dsp:sp>
    <dsp:sp modelId="{193F8BDD-9279-4FCA-8749-76BEA966B650}">
      <dsp:nvSpPr>
        <dsp:cNvPr id="0" name=""/>
        <dsp:cNvSpPr/>
      </dsp:nvSpPr>
      <dsp:spPr>
        <a:xfrm>
          <a:off x="2791041" y="1904460"/>
          <a:ext cx="2536719" cy="1522031"/>
        </a:xfrm>
        <a:prstGeom prst="rect">
          <a:avLst/>
        </a:prstGeom>
        <a:solidFill>
          <a:schemeClr val="accent5">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No CMO’s or EMO’s.  </a:t>
          </a:r>
        </a:p>
        <a:p>
          <a:pPr marL="0" lvl="0" indent="0" algn="ctr" defTabSz="622300">
            <a:lnSpc>
              <a:spcPct val="90000"/>
            </a:lnSpc>
            <a:spcBef>
              <a:spcPct val="0"/>
            </a:spcBef>
            <a:spcAft>
              <a:spcPct val="35000"/>
            </a:spcAft>
            <a:buNone/>
          </a:pPr>
          <a:r>
            <a:rPr lang="en-US" sz="1400" kern="1200" dirty="0"/>
            <a:t>Only </a:t>
          </a:r>
          <a:r>
            <a:rPr lang="en-US" sz="1400" i="1" kern="1200" dirty="0"/>
            <a:t>Other </a:t>
          </a:r>
          <a:r>
            <a:rPr lang="en-US" sz="1400" kern="1200" dirty="0"/>
            <a:t>is qualified for PACE.</a:t>
          </a:r>
        </a:p>
      </dsp:txBody>
      <dsp:txXfrm>
        <a:off x="2791041" y="1904460"/>
        <a:ext cx="2536719" cy="1522031"/>
      </dsp:txXfrm>
    </dsp:sp>
    <dsp:sp modelId="{AEBEF1C1-3182-4BD8-BC43-0CCE2514BE25}">
      <dsp:nvSpPr>
        <dsp:cNvPr id="0" name=""/>
        <dsp:cNvSpPr/>
      </dsp:nvSpPr>
      <dsp:spPr>
        <a:xfrm>
          <a:off x="650" y="3680163"/>
          <a:ext cx="2536719" cy="1522031"/>
        </a:xfrm>
        <a:prstGeom prst="rect">
          <a:avLst/>
        </a:prstGeom>
        <a:solidFill>
          <a:schemeClr val="accent6">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The charter school must be named in the charter agreement.</a:t>
          </a:r>
        </a:p>
      </dsp:txBody>
      <dsp:txXfrm>
        <a:off x="650" y="3680163"/>
        <a:ext cx="2536719" cy="1522031"/>
      </dsp:txXfrm>
    </dsp:sp>
    <dsp:sp modelId="{4AD148F1-D960-4EE9-8BD4-7FD4FEC59E32}">
      <dsp:nvSpPr>
        <dsp:cNvPr id="0" name=""/>
        <dsp:cNvSpPr/>
      </dsp:nvSpPr>
      <dsp:spPr>
        <a:xfrm>
          <a:off x="2791041" y="3680163"/>
          <a:ext cx="2536719" cy="1522031"/>
        </a:xfrm>
        <a:prstGeom prst="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Named Participant, charter school in the charter agreement, the non-profit registered with the Oregon SOS Office and the Charter registered with the ODE </a:t>
          </a:r>
          <a:r>
            <a:rPr lang="en-US" sz="1400" b="1" u="sng" kern="1200" dirty="0"/>
            <a:t>all must match verbatim.</a:t>
          </a:r>
          <a:endParaRPr lang="en-US" sz="1400" kern="1200" dirty="0"/>
        </a:p>
      </dsp:txBody>
      <dsp:txXfrm>
        <a:off x="2791041" y="3680163"/>
        <a:ext cx="2536719" cy="152203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04FAFE0-1C62-4FF2-999B-08A1AD75CE30}" type="datetimeFigureOut">
              <a:rPr lang="en-US" smtClean="0"/>
              <a:t>4/18/2023</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662A85D-C492-42F3-8C4D-9C0A551A12CF}" type="slidenum">
              <a:rPr lang="en-US" smtClean="0"/>
              <a:t>‹#›</a:t>
            </a:fld>
            <a:endParaRPr lang="en-US"/>
          </a:p>
        </p:txBody>
      </p:sp>
    </p:spTree>
    <p:extLst>
      <p:ext uri="{BB962C8B-B14F-4D97-AF65-F5344CB8AC3E}">
        <p14:creationId xmlns:p14="http://schemas.microsoft.com/office/powerpoint/2010/main" val="3264548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1</a:t>
            </a:fld>
            <a:endParaRPr lang="en-US"/>
          </a:p>
        </p:txBody>
      </p:sp>
    </p:spTree>
    <p:extLst>
      <p:ext uri="{BB962C8B-B14F-4D97-AF65-F5344CB8AC3E}">
        <p14:creationId xmlns:p14="http://schemas.microsoft.com/office/powerpoint/2010/main" val="2529616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 from Chill</a:t>
            </a:r>
          </a:p>
        </p:txBody>
      </p:sp>
      <p:sp>
        <p:nvSpPr>
          <p:cNvPr id="4" name="Slide Number Placeholder 3"/>
          <p:cNvSpPr>
            <a:spLocks noGrp="1"/>
          </p:cNvSpPr>
          <p:nvPr>
            <p:ph type="sldNum" sz="quarter" idx="5"/>
          </p:nvPr>
        </p:nvSpPr>
        <p:spPr/>
        <p:txBody>
          <a:bodyPr/>
          <a:lstStyle/>
          <a:p>
            <a:fld id="{2662A85D-C492-42F3-8C4D-9C0A551A12CF}" type="slidenum">
              <a:rPr lang="en-US" smtClean="0"/>
              <a:t>10</a:t>
            </a:fld>
            <a:endParaRPr lang="en-US"/>
          </a:p>
        </p:txBody>
      </p:sp>
    </p:spTree>
    <p:extLst>
      <p:ext uri="{BB962C8B-B14F-4D97-AF65-F5344CB8AC3E}">
        <p14:creationId xmlns:p14="http://schemas.microsoft.com/office/powerpoint/2010/main" val="2934407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 from Chill</a:t>
            </a:r>
          </a:p>
        </p:txBody>
      </p:sp>
      <p:sp>
        <p:nvSpPr>
          <p:cNvPr id="4" name="Slide Number Placeholder 3"/>
          <p:cNvSpPr>
            <a:spLocks noGrp="1"/>
          </p:cNvSpPr>
          <p:nvPr>
            <p:ph type="sldNum" sz="quarter" idx="5"/>
          </p:nvPr>
        </p:nvSpPr>
        <p:spPr/>
        <p:txBody>
          <a:bodyPr/>
          <a:lstStyle/>
          <a:p>
            <a:fld id="{2662A85D-C492-42F3-8C4D-9C0A551A12CF}" type="slidenum">
              <a:rPr lang="en-US" smtClean="0"/>
              <a:t>11</a:t>
            </a:fld>
            <a:endParaRPr lang="en-US"/>
          </a:p>
        </p:txBody>
      </p:sp>
    </p:spTree>
    <p:extLst>
      <p:ext uri="{BB962C8B-B14F-4D97-AF65-F5344CB8AC3E}">
        <p14:creationId xmlns:p14="http://schemas.microsoft.com/office/powerpoint/2010/main" val="2526294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 from Chill</a:t>
            </a:r>
          </a:p>
        </p:txBody>
      </p:sp>
      <p:sp>
        <p:nvSpPr>
          <p:cNvPr id="4" name="Slide Number Placeholder 3"/>
          <p:cNvSpPr>
            <a:spLocks noGrp="1"/>
          </p:cNvSpPr>
          <p:nvPr>
            <p:ph type="sldNum" sz="quarter" idx="5"/>
          </p:nvPr>
        </p:nvSpPr>
        <p:spPr/>
        <p:txBody>
          <a:bodyPr/>
          <a:lstStyle/>
          <a:p>
            <a:fld id="{2662A85D-C492-42F3-8C4D-9C0A551A12CF}" type="slidenum">
              <a:rPr lang="en-US" smtClean="0"/>
              <a:t>12</a:t>
            </a:fld>
            <a:endParaRPr lang="en-US"/>
          </a:p>
        </p:txBody>
      </p:sp>
    </p:spTree>
    <p:extLst>
      <p:ext uri="{BB962C8B-B14F-4D97-AF65-F5344CB8AC3E}">
        <p14:creationId xmlns:p14="http://schemas.microsoft.com/office/powerpoint/2010/main" val="2393111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13</a:t>
            </a:fld>
            <a:endParaRPr lang="en-US"/>
          </a:p>
        </p:txBody>
      </p:sp>
    </p:spTree>
    <p:extLst>
      <p:ext uri="{BB962C8B-B14F-4D97-AF65-F5344CB8AC3E}">
        <p14:creationId xmlns:p14="http://schemas.microsoft.com/office/powerpoint/2010/main" val="486150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 from Chill</a:t>
            </a:r>
          </a:p>
        </p:txBody>
      </p:sp>
      <p:sp>
        <p:nvSpPr>
          <p:cNvPr id="4" name="Slide Number Placeholder 3"/>
          <p:cNvSpPr>
            <a:spLocks noGrp="1"/>
          </p:cNvSpPr>
          <p:nvPr>
            <p:ph type="sldNum" sz="quarter" idx="5"/>
          </p:nvPr>
        </p:nvSpPr>
        <p:spPr/>
        <p:txBody>
          <a:bodyPr/>
          <a:lstStyle/>
          <a:p>
            <a:fld id="{2662A85D-C492-42F3-8C4D-9C0A551A12CF}" type="slidenum">
              <a:rPr lang="en-US" smtClean="0"/>
              <a:t>14</a:t>
            </a:fld>
            <a:endParaRPr lang="en-US"/>
          </a:p>
        </p:txBody>
      </p:sp>
    </p:spTree>
    <p:extLst>
      <p:ext uri="{BB962C8B-B14F-4D97-AF65-F5344CB8AC3E}">
        <p14:creationId xmlns:p14="http://schemas.microsoft.com/office/powerpoint/2010/main" val="2000755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 from Chill</a:t>
            </a:r>
          </a:p>
        </p:txBody>
      </p:sp>
      <p:sp>
        <p:nvSpPr>
          <p:cNvPr id="4" name="Slide Number Placeholder 3"/>
          <p:cNvSpPr>
            <a:spLocks noGrp="1"/>
          </p:cNvSpPr>
          <p:nvPr>
            <p:ph type="sldNum" sz="quarter" idx="5"/>
          </p:nvPr>
        </p:nvSpPr>
        <p:spPr/>
        <p:txBody>
          <a:bodyPr/>
          <a:lstStyle/>
          <a:p>
            <a:fld id="{2662A85D-C492-42F3-8C4D-9C0A551A12CF}" type="slidenum">
              <a:rPr lang="en-US" smtClean="0"/>
              <a:t>15</a:t>
            </a:fld>
            <a:endParaRPr lang="en-US"/>
          </a:p>
        </p:txBody>
      </p:sp>
    </p:spTree>
    <p:extLst>
      <p:ext uri="{BB962C8B-B14F-4D97-AF65-F5344CB8AC3E}">
        <p14:creationId xmlns:p14="http://schemas.microsoft.com/office/powerpoint/2010/main" val="198402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16</a:t>
            </a:fld>
            <a:endParaRPr lang="en-US"/>
          </a:p>
        </p:txBody>
      </p:sp>
    </p:spTree>
    <p:extLst>
      <p:ext uri="{BB962C8B-B14F-4D97-AF65-F5344CB8AC3E}">
        <p14:creationId xmlns:p14="http://schemas.microsoft.com/office/powerpoint/2010/main" val="31901392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17</a:t>
            </a:fld>
            <a:endParaRPr lang="en-US"/>
          </a:p>
        </p:txBody>
      </p:sp>
    </p:spTree>
    <p:extLst>
      <p:ext uri="{BB962C8B-B14F-4D97-AF65-F5344CB8AC3E}">
        <p14:creationId xmlns:p14="http://schemas.microsoft.com/office/powerpoint/2010/main" val="1254881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18</a:t>
            </a:fld>
            <a:endParaRPr lang="en-US"/>
          </a:p>
        </p:txBody>
      </p:sp>
    </p:spTree>
    <p:extLst>
      <p:ext uri="{BB962C8B-B14F-4D97-AF65-F5344CB8AC3E}">
        <p14:creationId xmlns:p14="http://schemas.microsoft.com/office/powerpoint/2010/main" val="38121669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You’ll see requests for Charter Supplemental and updated charter agreements for those that are expired/expiring.</a:t>
            </a:r>
          </a:p>
          <a:p>
            <a:endParaRPr lang="en-US" dirty="0"/>
          </a:p>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19</a:t>
            </a:fld>
            <a:endParaRPr lang="en-US"/>
          </a:p>
        </p:txBody>
      </p:sp>
    </p:spTree>
    <p:extLst>
      <p:ext uri="{BB962C8B-B14F-4D97-AF65-F5344CB8AC3E}">
        <p14:creationId xmlns:p14="http://schemas.microsoft.com/office/powerpoint/2010/main" val="1218782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underwriter! </a:t>
            </a:r>
          </a:p>
          <a:p>
            <a:endParaRPr lang="en-US" dirty="0"/>
          </a:p>
          <a:p>
            <a:r>
              <a:rPr lang="en-US" dirty="0"/>
              <a:t>PLEASE use the underwriting@sdao.com email address to contact us!</a:t>
            </a:r>
          </a:p>
        </p:txBody>
      </p:sp>
      <p:sp>
        <p:nvSpPr>
          <p:cNvPr id="4" name="Slide Number Placeholder 3"/>
          <p:cNvSpPr>
            <a:spLocks noGrp="1"/>
          </p:cNvSpPr>
          <p:nvPr>
            <p:ph type="sldNum" sz="quarter" idx="5"/>
          </p:nvPr>
        </p:nvSpPr>
        <p:spPr/>
        <p:txBody>
          <a:bodyPr/>
          <a:lstStyle/>
          <a:p>
            <a:fld id="{2662A85D-C492-42F3-8C4D-9C0A551A12CF}" type="slidenum">
              <a:rPr lang="en-US" smtClean="0"/>
              <a:t>2</a:t>
            </a:fld>
            <a:endParaRPr lang="en-US"/>
          </a:p>
        </p:txBody>
      </p:sp>
    </p:spTree>
    <p:extLst>
      <p:ext uri="{BB962C8B-B14F-4D97-AF65-F5344CB8AC3E}">
        <p14:creationId xmlns:p14="http://schemas.microsoft.com/office/powerpoint/2010/main" val="2379005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quote, will ask for charter agreement and do our research with SOS and ODE.</a:t>
            </a:r>
          </a:p>
          <a:p>
            <a:endParaRPr lang="en-US" dirty="0"/>
          </a:p>
          <a:p>
            <a:r>
              <a:rPr lang="en-US" dirty="0"/>
              <a:t>Management structure,</a:t>
            </a:r>
          </a:p>
          <a:p>
            <a:endParaRPr lang="en-US" dirty="0"/>
          </a:p>
          <a:p>
            <a:r>
              <a:rPr lang="en-US" dirty="0"/>
              <a:t>Names match giving us a clear named insured.</a:t>
            </a:r>
          </a:p>
        </p:txBody>
      </p:sp>
      <p:sp>
        <p:nvSpPr>
          <p:cNvPr id="4" name="Slide Number Placeholder 3"/>
          <p:cNvSpPr>
            <a:spLocks noGrp="1"/>
          </p:cNvSpPr>
          <p:nvPr>
            <p:ph type="sldNum" sz="quarter" idx="5"/>
          </p:nvPr>
        </p:nvSpPr>
        <p:spPr/>
        <p:txBody>
          <a:bodyPr/>
          <a:lstStyle/>
          <a:p>
            <a:fld id="{2662A85D-C492-42F3-8C4D-9C0A551A12CF}" type="slidenum">
              <a:rPr lang="en-US" smtClean="0"/>
              <a:t>20</a:t>
            </a:fld>
            <a:endParaRPr lang="en-US"/>
          </a:p>
        </p:txBody>
      </p:sp>
    </p:spTree>
    <p:extLst>
      <p:ext uri="{BB962C8B-B14F-4D97-AF65-F5344CB8AC3E}">
        <p14:creationId xmlns:p14="http://schemas.microsoft.com/office/powerpoint/2010/main" val="13164665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21</a:t>
            </a:fld>
            <a:endParaRPr lang="en-US"/>
          </a:p>
        </p:txBody>
      </p:sp>
    </p:spTree>
    <p:extLst>
      <p:ext uri="{BB962C8B-B14F-4D97-AF65-F5344CB8AC3E}">
        <p14:creationId xmlns:p14="http://schemas.microsoft.com/office/powerpoint/2010/main" val="3959617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22</a:t>
            </a:fld>
            <a:endParaRPr lang="en-US"/>
          </a:p>
        </p:txBody>
      </p:sp>
    </p:spTree>
    <p:extLst>
      <p:ext uri="{BB962C8B-B14F-4D97-AF65-F5344CB8AC3E}">
        <p14:creationId xmlns:p14="http://schemas.microsoft.com/office/powerpoint/2010/main" val="1325308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23</a:t>
            </a:fld>
            <a:endParaRPr lang="en-US"/>
          </a:p>
        </p:txBody>
      </p:sp>
    </p:spTree>
    <p:extLst>
      <p:ext uri="{BB962C8B-B14F-4D97-AF65-F5344CB8AC3E}">
        <p14:creationId xmlns:p14="http://schemas.microsoft.com/office/powerpoint/2010/main" val="28749155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24</a:t>
            </a:fld>
            <a:endParaRPr lang="en-US"/>
          </a:p>
        </p:txBody>
      </p:sp>
    </p:spTree>
    <p:extLst>
      <p:ext uri="{BB962C8B-B14F-4D97-AF65-F5344CB8AC3E}">
        <p14:creationId xmlns:p14="http://schemas.microsoft.com/office/powerpoint/2010/main" val="9387728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talk about what’s driving rates</a:t>
            </a:r>
          </a:p>
        </p:txBody>
      </p:sp>
      <p:sp>
        <p:nvSpPr>
          <p:cNvPr id="4" name="Slide Number Placeholder 3"/>
          <p:cNvSpPr>
            <a:spLocks noGrp="1"/>
          </p:cNvSpPr>
          <p:nvPr>
            <p:ph type="sldNum" sz="quarter" idx="5"/>
          </p:nvPr>
        </p:nvSpPr>
        <p:spPr/>
        <p:txBody>
          <a:bodyPr/>
          <a:lstStyle/>
          <a:p>
            <a:fld id="{2662A85D-C492-42F3-8C4D-9C0A551A12CF}" type="slidenum">
              <a:rPr lang="en-US" smtClean="0"/>
              <a:t>25</a:t>
            </a:fld>
            <a:endParaRPr lang="en-US"/>
          </a:p>
        </p:txBody>
      </p:sp>
    </p:spTree>
    <p:extLst>
      <p:ext uri="{BB962C8B-B14F-4D97-AF65-F5344CB8AC3E}">
        <p14:creationId xmlns:p14="http://schemas.microsoft.com/office/powerpoint/2010/main" val="16291185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years SAM judgements in Oregon have lagged behind California and other parts of the country. Not so anymore. Recent judgement of $3 million.</a:t>
            </a:r>
          </a:p>
        </p:txBody>
      </p:sp>
      <p:sp>
        <p:nvSpPr>
          <p:cNvPr id="4" name="Slide Number Placeholder 3"/>
          <p:cNvSpPr>
            <a:spLocks noGrp="1"/>
          </p:cNvSpPr>
          <p:nvPr>
            <p:ph type="sldNum" sz="quarter" idx="5"/>
          </p:nvPr>
        </p:nvSpPr>
        <p:spPr/>
        <p:txBody>
          <a:bodyPr/>
          <a:lstStyle/>
          <a:p>
            <a:fld id="{2662A85D-C492-42F3-8C4D-9C0A551A12CF}" type="slidenum">
              <a:rPr lang="en-US" smtClean="0"/>
              <a:t>26</a:t>
            </a:fld>
            <a:endParaRPr lang="en-US"/>
          </a:p>
        </p:txBody>
      </p:sp>
    </p:spTree>
    <p:extLst>
      <p:ext uri="{BB962C8B-B14F-4D97-AF65-F5344CB8AC3E}">
        <p14:creationId xmlns:p14="http://schemas.microsoft.com/office/powerpoint/2010/main" val="1919247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Property Reinsurance schematic not yet set, so it’s tough to finalize our pricing</a:t>
            </a:r>
          </a:p>
          <a:p>
            <a:endParaRPr lang="en-US" dirty="0"/>
          </a:p>
          <a:p>
            <a:r>
              <a:rPr lang="en-US" dirty="0"/>
              <a:t>Members with older appraisals will be at or above the high end or this range</a:t>
            </a:r>
          </a:p>
        </p:txBody>
      </p:sp>
      <p:sp>
        <p:nvSpPr>
          <p:cNvPr id="4" name="Slide Number Placeholder 3"/>
          <p:cNvSpPr>
            <a:spLocks noGrp="1"/>
          </p:cNvSpPr>
          <p:nvPr>
            <p:ph type="sldNum" sz="quarter" idx="5"/>
          </p:nvPr>
        </p:nvSpPr>
        <p:spPr/>
        <p:txBody>
          <a:bodyPr/>
          <a:lstStyle/>
          <a:p>
            <a:fld id="{2662A85D-C492-42F3-8C4D-9C0A551A12CF}" type="slidenum">
              <a:rPr lang="en-US" smtClean="0"/>
              <a:t>27</a:t>
            </a:fld>
            <a:endParaRPr lang="en-US"/>
          </a:p>
        </p:txBody>
      </p:sp>
    </p:spTree>
    <p:extLst>
      <p:ext uri="{BB962C8B-B14F-4D97-AF65-F5344CB8AC3E}">
        <p14:creationId xmlns:p14="http://schemas.microsoft.com/office/powerpoint/2010/main" val="2747320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2A85D-C492-42F3-8C4D-9C0A551A12C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19506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Save the Date for early November for SDIS Agent Update Forum similar to this one.</a:t>
            </a:r>
          </a:p>
        </p:txBody>
      </p:sp>
      <p:sp>
        <p:nvSpPr>
          <p:cNvPr id="4" name="Slide Number Placeholder 3"/>
          <p:cNvSpPr>
            <a:spLocks noGrp="1"/>
          </p:cNvSpPr>
          <p:nvPr>
            <p:ph type="sldNum" sz="quarter" idx="5"/>
          </p:nvPr>
        </p:nvSpPr>
        <p:spPr/>
        <p:txBody>
          <a:bodyPr/>
          <a:lstStyle/>
          <a:p>
            <a:fld id="{2662A85D-C492-42F3-8C4D-9C0A551A12CF}" type="slidenum">
              <a:rPr lang="en-US" smtClean="0"/>
              <a:t>29</a:t>
            </a:fld>
            <a:endParaRPr lang="en-US"/>
          </a:p>
        </p:txBody>
      </p:sp>
    </p:spTree>
    <p:extLst>
      <p:ext uri="{BB962C8B-B14F-4D97-AF65-F5344CB8AC3E}">
        <p14:creationId xmlns:p14="http://schemas.microsoft.com/office/powerpoint/2010/main" val="3304504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62A85D-C492-42F3-8C4D-9C0A551A12CF}" type="slidenum">
              <a:rPr lang="en-US" smtClean="0"/>
              <a:t>3</a:t>
            </a:fld>
            <a:endParaRPr lang="en-US"/>
          </a:p>
        </p:txBody>
      </p:sp>
    </p:spTree>
    <p:extLst>
      <p:ext uri="{BB962C8B-B14F-4D97-AF65-F5344CB8AC3E}">
        <p14:creationId xmlns:p14="http://schemas.microsoft.com/office/powerpoint/2010/main" val="303000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138 of around 670 members have signed and returned their Service Agreement to continue to receive Risk Management services from SDAO while insured with SAIF</a:t>
            </a:r>
          </a:p>
          <a:p>
            <a:endParaRPr lang="en-US" dirty="0"/>
          </a:p>
          <a:p>
            <a:r>
              <a:rPr lang="en-US" dirty="0"/>
              <a:t>Please reach out to SAIF to begin the application process if you haven’t already been contacted</a:t>
            </a:r>
          </a:p>
        </p:txBody>
      </p:sp>
      <p:sp>
        <p:nvSpPr>
          <p:cNvPr id="4" name="Slide Number Placeholder 3"/>
          <p:cNvSpPr>
            <a:spLocks noGrp="1"/>
          </p:cNvSpPr>
          <p:nvPr>
            <p:ph type="sldNum" sz="quarter" idx="5"/>
          </p:nvPr>
        </p:nvSpPr>
        <p:spPr/>
        <p:txBody>
          <a:bodyPr/>
          <a:lstStyle/>
          <a:p>
            <a:fld id="{2662A85D-C492-42F3-8C4D-9C0A551A12CF}" type="slidenum">
              <a:rPr lang="en-US" smtClean="0"/>
              <a:t>4</a:t>
            </a:fld>
            <a:endParaRPr lang="en-US"/>
          </a:p>
        </p:txBody>
      </p:sp>
    </p:spTree>
    <p:extLst>
      <p:ext uri="{BB962C8B-B14F-4D97-AF65-F5344CB8AC3E}">
        <p14:creationId xmlns:p14="http://schemas.microsoft.com/office/powerpoint/2010/main" val="3124533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Coverages Unique to our program for a 5% Charge-</a:t>
            </a:r>
          </a:p>
          <a:p>
            <a:endParaRPr lang="en-US" dirty="0"/>
          </a:p>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5</a:t>
            </a:fld>
            <a:endParaRPr lang="en-US"/>
          </a:p>
        </p:txBody>
      </p:sp>
    </p:spTree>
    <p:extLst>
      <p:ext uri="{BB962C8B-B14F-4D97-AF65-F5344CB8AC3E}">
        <p14:creationId xmlns:p14="http://schemas.microsoft.com/office/powerpoint/2010/main" val="2777138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a 4% discount off of GL, Auto and Property even though the invoice only shows reflects on the GL line of the PC Invoice. The total that reflects on the WC </a:t>
            </a:r>
            <a:r>
              <a:rPr lang="en-US" dirty="0" err="1"/>
              <a:t>decs</a:t>
            </a:r>
            <a:r>
              <a:rPr lang="en-US" dirty="0"/>
              <a:t> are truly correct.  </a:t>
            </a:r>
          </a:p>
        </p:txBody>
      </p:sp>
      <p:sp>
        <p:nvSpPr>
          <p:cNvPr id="4" name="Slide Number Placeholder 3"/>
          <p:cNvSpPr>
            <a:spLocks noGrp="1"/>
          </p:cNvSpPr>
          <p:nvPr>
            <p:ph type="sldNum" sz="quarter" idx="5"/>
          </p:nvPr>
        </p:nvSpPr>
        <p:spPr/>
        <p:txBody>
          <a:bodyPr/>
          <a:lstStyle/>
          <a:p>
            <a:fld id="{2662A85D-C492-42F3-8C4D-9C0A551A12CF}" type="slidenum">
              <a:rPr lang="en-US" smtClean="0"/>
              <a:t>6</a:t>
            </a:fld>
            <a:endParaRPr lang="en-US"/>
          </a:p>
        </p:txBody>
      </p:sp>
    </p:spTree>
    <p:extLst>
      <p:ext uri="{BB962C8B-B14F-4D97-AF65-F5344CB8AC3E}">
        <p14:creationId xmlns:p14="http://schemas.microsoft.com/office/powerpoint/2010/main" val="550338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7</a:t>
            </a:fld>
            <a:endParaRPr lang="en-US"/>
          </a:p>
        </p:txBody>
      </p:sp>
    </p:spTree>
    <p:extLst>
      <p:ext uri="{BB962C8B-B14F-4D97-AF65-F5344CB8AC3E}">
        <p14:creationId xmlns:p14="http://schemas.microsoft.com/office/powerpoint/2010/main" val="3377443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8</a:t>
            </a:fld>
            <a:endParaRPr lang="en-US"/>
          </a:p>
        </p:txBody>
      </p:sp>
    </p:spTree>
    <p:extLst>
      <p:ext uri="{BB962C8B-B14F-4D97-AF65-F5344CB8AC3E}">
        <p14:creationId xmlns:p14="http://schemas.microsoft.com/office/powerpoint/2010/main" val="1072630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2A85D-C492-42F3-8C4D-9C0A551A12CF}" type="slidenum">
              <a:rPr lang="en-US" smtClean="0"/>
              <a:t>9</a:t>
            </a:fld>
            <a:endParaRPr lang="en-US"/>
          </a:p>
        </p:txBody>
      </p:sp>
    </p:spTree>
    <p:extLst>
      <p:ext uri="{BB962C8B-B14F-4D97-AF65-F5344CB8AC3E}">
        <p14:creationId xmlns:p14="http://schemas.microsoft.com/office/powerpoint/2010/main" val="481346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16515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50936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118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4718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6174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88679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65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13991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076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92628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4/18/2023</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90612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5586B75A-687E-405C-8A0B-8D00578BA2C3}" type="datetimeFigureOut">
              <a:rPr lang="en-US" smtClean="0"/>
              <a:pPr/>
              <a:t>4/18/2023</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0046659"/>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sldNum="0" hdr="0" ft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6.xml"/><Relationship Id="rId7" Type="http://schemas.openxmlformats.org/officeDocument/2006/relationships/diagramColors" Target="../diagrams/colors2.xml"/><Relationship Id="rId2" Type="http://schemas.openxmlformats.org/officeDocument/2006/relationships/slideLayout" Target="../slideLayouts/slideLayout9.xml"/><Relationship Id="rId1" Type="http://schemas.openxmlformats.org/officeDocument/2006/relationships/themeOverride" Target="../theme/themeOverride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themeOverride" Target="../theme/themeOverride1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themeOverride" Target="../theme/themeOverride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8.svg"/></Relationships>
</file>

<file path=ppt/slides/_rels/slide28.xml.rels><?xml version="1.0" encoding="UTF-8" standalone="yes"?>
<Relationships xmlns="http://schemas.openxmlformats.org/package/2006/relationships"><Relationship Id="rId3" Type="http://schemas.openxmlformats.org/officeDocument/2006/relationships/hyperlink" Target="mailto:underwriting@sdao.com" TargetMode="External"/><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hemeOverride" Target="../theme/themeOverride3.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8" name="Rectangle 11">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13">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467406"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15">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8902" y="761999"/>
            <a:ext cx="6592726"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C2447EC-3037-434E-86A2-E5D9548DCAFB}"/>
              </a:ext>
            </a:extLst>
          </p:cNvPr>
          <p:cNvSpPr>
            <a:spLocks noGrp="1"/>
          </p:cNvSpPr>
          <p:nvPr>
            <p:ph type="ctrTitle" idx="4294967295"/>
          </p:nvPr>
        </p:nvSpPr>
        <p:spPr>
          <a:xfrm>
            <a:off x="2791966" y="954157"/>
            <a:ext cx="6161203" cy="2383848"/>
          </a:xfrm>
        </p:spPr>
        <p:txBody>
          <a:bodyPr vert="horz" lIns="91440" tIns="45720" rIns="91440" bIns="45720" rtlCol="0" anchor="b">
            <a:normAutofit fontScale="90000"/>
          </a:bodyPr>
          <a:lstStyle/>
          <a:p>
            <a:r>
              <a:rPr lang="en-US" sz="6000" spc="-100" dirty="0">
                <a:latin typeface="Californian FB" panose="0207040306080B030204" pitchFamily="18" charset="0"/>
              </a:rPr>
              <a:t>2023 PACE and WC Underwriting Update</a:t>
            </a:r>
          </a:p>
        </p:txBody>
      </p:sp>
      <p:sp>
        <p:nvSpPr>
          <p:cNvPr id="18" name="Rectangle 17">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0666" y="4684418"/>
            <a:ext cx="660096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3FA055BC-5708-4657-8666-E4FC491E3CCC}"/>
              </a:ext>
            </a:extLst>
          </p:cNvPr>
          <p:cNvSpPr>
            <a:spLocks noGrp="1"/>
          </p:cNvSpPr>
          <p:nvPr>
            <p:ph type="subTitle" idx="4294967295"/>
          </p:nvPr>
        </p:nvSpPr>
        <p:spPr>
          <a:xfrm>
            <a:off x="2791966" y="5006151"/>
            <a:ext cx="5390647" cy="768116"/>
          </a:xfrm>
        </p:spPr>
        <p:txBody>
          <a:bodyPr vert="horz" lIns="91440" tIns="45720" rIns="91440" bIns="45720" rtlCol="0" anchor="t">
            <a:normAutofit/>
          </a:bodyPr>
          <a:lstStyle/>
          <a:p>
            <a:pPr marL="0" indent="0">
              <a:buNone/>
            </a:pPr>
            <a:r>
              <a:rPr lang="en-US" sz="2800" b="1" dirty="0">
                <a:solidFill>
                  <a:schemeClr val="accent1"/>
                </a:solidFill>
                <a:latin typeface="Californian FB" panose="0207040306080B030204" pitchFamily="18" charset="0"/>
              </a:rPr>
              <a:t>Tuesday, April 18, 2023</a:t>
            </a:r>
          </a:p>
          <a:p>
            <a:pPr marL="0" indent="0">
              <a:buNone/>
            </a:pPr>
            <a:endParaRPr lang="en-US" sz="2100" dirty="0">
              <a:solidFill>
                <a:schemeClr val="accent1"/>
              </a:solidFill>
            </a:endParaRPr>
          </a:p>
        </p:txBody>
      </p:sp>
    </p:spTree>
    <p:extLst>
      <p:ext uri="{BB962C8B-B14F-4D97-AF65-F5344CB8AC3E}">
        <p14:creationId xmlns:p14="http://schemas.microsoft.com/office/powerpoint/2010/main" val="2236429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 name="Title 5">
            <a:extLst>
              <a:ext uri="{FF2B5EF4-FFF2-40B4-BE49-F238E27FC236}">
                <a16:creationId xmlns:a16="http://schemas.microsoft.com/office/drawing/2014/main" id="{EF638FA0-B94D-41C5-B087-DE280FF431FE}"/>
              </a:ext>
            </a:extLst>
          </p:cNvPr>
          <p:cNvSpPr>
            <a:spLocks noGrp="1"/>
          </p:cNvSpPr>
          <p:nvPr>
            <p:ph type="ctrTitle"/>
          </p:nvPr>
        </p:nvSpPr>
        <p:spPr>
          <a:xfrm>
            <a:off x="1200565" y="1087374"/>
            <a:ext cx="6737617" cy="1000978"/>
          </a:xfrm>
        </p:spPr>
        <p:txBody>
          <a:bodyPr vert="horz" lIns="91440" tIns="45720" rIns="91440" bIns="45720" rtlCol="0" anchor="ctr">
            <a:normAutofit/>
          </a:bodyPr>
          <a:lstStyle/>
          <a:p>
            <a:r>
              <a:rPr lang="en-US" sz="3600" spc="-60" dirty="0"/>
              <a:t>PACE Legal Engagement Letter </a:t>
            </a:r>
          </a:p>
        </p:txBody>
      </p:sp>
      <p:sp>
        <p:nvSpPr>
          <p:cNvPr id="19" name="Rectangle 18">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ext Placeholder 3">
            <a:extLst>
              <a:ext uri="{FF2B5EF4-FFF2-40B4-BE49-F238E27FC236}">
                <a16:creationId xmlns:a16="http://schemas.microsoft.com/office/drawing/2014/main" id="{50D44CA3-9458-4206-A56B-4AF34AF5C60D}"/>
              </a:ext>
            </a:extLst>
          </p:cNvPr>
          <p:cNvSpPr>
            <a:spLocks noGrp="1"/>
          </p:cNvSpPr>
          <p:nvPr>
            <p:ph type="subTitle" idx="1"/>
          </p:nvPr>
        </p:nvSpPr>
        <p:spPr>
          <a:xfrm>
            <a:off x="1200564" y="2535446"/>
            <a:ext cx="6737617" cy="3554457"/>
          </a:xfrm>
        </p:spPr>
        <p:txBody>
          <a:bodyPr vert="horz" lIns="91440" tIns="45720" rIns="91440" bIns="45720" rtlCol="0" anchor="ctr">
            <a:normAutofit/>
          </a:bodyPr>
          <a:lstStyle/>
          <a:p>
            <a:pPr marL="274320" lvl="1" indent="-182880" algn="l">
              <a:buFont typeface="Wingdings 2" pitchFamily="18" charset="2"/>
              <a:buChar char=""/>
            </a:pPr>
            <a:endParaRPr lang="en-US" sz="1600" dirty="0">
              <a:solidFill>
                <a:schemeClr val="tx1"/>
              </a:solidFill>
            </a:endParaRPr>
          </a:p>
          <a:p>
            <a:pPr marL="274320" lvl="1" indent="-182880" algn="l">
              <a:buFont typeface="Wingdings 2" pitchFamily="18" charset="2"/>
              <a:buChar char=""/>
            </a:pPr>
            <a:endParaRPr lang="en-US" sz="1600" dirty="0">
              <a:solidFill>
                <a:schemeClr val="tx1"/>
              </a:solidFill>
            </a:endParaRPr>
          </a:p>
          <a:p>
            <a:pPr marL="274320" lvl="1" indent="-182880" algn="l">
              <a:buFont typeface="Wingdings 2" pitchFamily="18" charset="2"/>
              <a:buChar char=""/>
            </a:pPr>
            <a:endParaRPr lang="en-US" sz="1600" dirty="0">
              <a:solidFill>
                <a:schemeClr val="tx1"/>
              </a:solidFill>
            </a:endParaRPr>
          </a:p>
          <a:p>
            <a:pPr marL="548640" lvl="1" indent="-182880" algn="l">
              <a:buFont typeface="Wingdings 2" pitchFamily="18" charset="2"/>
              <a:buChar char=""/>
            </a:pPr>
            <a:r>
              <a:rPr lang="en-US" sz="1600" dirty="0">
                <a:solidFill>
                  <a:schemeClr val="tx1"/>
                </a:solidFill>
              </a:rPr>
              <a:t>Included in Update Packet</a:t>
            </a:r>
          </a:p>
          <a:p>
            <a:pPr marL="548640" lvl="1" indent="-182880" algn="l">
              <a:buFont typeface="Wingdings 2" pitchFamily="18" charset="2"/>
              <a:buChar char=""/>
            </a:pPr>
            <a:r>
              <a:rPr lang="en-US" sz="1600" dirty="0">
                <a:solidFill>
                  <a:schemeClr val="tx1"/>
                </a:solidFill>
              </a:rPr>
              <a:t>Please have member return to OSBA/PACE Legal</a:t>
            </a:r>
          </a:p>
          <a:p>
            <a:pPr marL="91440" lvl="1" indent="-182880" algn="l">
              <a:buFont typeface="Wingdings 2" pitchFamily="18" charset="2"/>
              <a:buChar char=""/>
            </a:pPr>
            <a:endParaRPr lang="en-US" sz="1600" dirty="0">
              <a:solidFill>
                <a:schemeClr val="tx1"/>
              </a:solidFill>
            </a:endParaRPr>
          </a:p>
          <a:p>
            <a:pPr marL="91440" lvl="1" indent="-182880" algn="l">
              <a:buFont typeface="Wingdings 2" pitchFamily="18" charset="2"/>
              <a:buChar char=""/>
            </a:pPr>
            <a:endParaRPr lang="en-US" sz="1600" dirty="0">
              <a:solidFill>
                <a:schemeClr val="tx1"/>
              </a:solidFill>
            </a:endParaRPr>
          </a:p>
          <a:p>
            <a:pPr marL="548640" lvl="2" indent="-182880" algn="l">
              <a:buFont typeface="Wingdings 2" pitchFamily="18" charset="2"/>
              <a:buChar char=""/>
            </a:pPr>
            <a:endParaRPr lang="en-US" sz="1600" dirty="0">
              <a:solidFill>
                <a:schemeClr val="tx1"/>
              </a:solidFill>
            </a:endParaRPr>
          </a:p>
          <a:p>
            <a:pPr marL="274320" lvl="1" indent="-182880" algn="l">
              <a:buFont typeface="Wingdings 2" pitchFamily="18" charset="2"/>
              <a:buChar char=""/>
            </a:pPr>
            <a:endParaRPr lang="en-US" sz="1600" dirty="0">
              <a:solidFill>
                <a:schemeClr val="tx1"/>
              </a:solidFill>
            </a:endParaRPr>
          </a:p>
        </p:txBody>
      </p:sp>
    </p:spTree>
    <p:extLst>
      <p:ext uri="{BB962C8B-B14F-4D97-AF65-F5344CB8AC3E}">
        <p14:creationId xmlns:p14="http://schemas.microsoft.com/office/powerpoint/2010/main" val="2978534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 name="Title 5">
            <a:extLst>
              <a:ext uri="{FF2B5EF4-FFF2-40B4-BE49-F238E27FC236}">
                <a16:creationId xmlns:a16="http://schemas.microsoft.com/office/drawing/2014/main" id="{EF638FA0-B94D-41C5-B087-DE280FF431FE}"/>
              </a:ext>
            </a:extLst>
          </p:cNvPr>
          <p:cNvSpPr>
            <a:spLocks noGrp="1"/>
          </p:cNvSpPr>
          <p:nvPr>
            <p:ph type="ctrTitle"/>
          </p:nvPr>
        </p:nvSpPr>
        <p:spPr>
          <a:xfrm>
            <a:off x="1200565" y="1087374"/>
            <a:ext cx="6737617" cy="1000978"/>
          </a:xfrm>
        </p:spPr>
        <p:txBody>
          <a:bodyPr vert="horz" lIns="91440" tIns="45720" rIns="91440" bIns="45720" rtlCol="0" anchor="ctr">
            <a:normAutofit/>
          </a:bodyPr>
          <a:lstStyle/>
          <a:p>
            <a:r>
              <a:rPr lang="en-US" sz="3600" spc="-60" dirty="0"/>
              <a:t>Property</a:t>
            </a:r>
          </a:p>
        </p:txBody>
      </p:sp>
      <p:sp>
        <p:nvSpPr>
          <p:cNvPr id="19" name="Rectangle 18">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ext Placeholder 3">
            <a:extLst>
              <a:ext uri="{FF2B5EF4-FFF2-40B4-BE49-F238E27FC236}">
                <a16:creationId xmlns:a16="http://schemas.microsoft.com/office/drawing/2014/main" id="{50D44CA3-9458-4206-A56B-4AF34AF5C60D}"/>
              </a:ext>
            </a:extLst>
          </p:cNvPr>
          <p:cNvSpPr>
            <a:spLocks noGrp="1"/>
          </p:cNvSpPr>
          <p:nvPr>
            <p:ph type="subTitle" idx="1"/>
          </p:nvPr>
        </p:nvSpPr>
        <p:spPr>
          <a:xfrm>
            <a:off x="1200564" y="2535446"/>
            <a:ext cx="6737617" cy="3554457"/>
          </a:xfrm>
        </p:spPr>
        <p:txBody>
          <a:bodyPr vert="horz" lIns="91440" tIns="45720" rIns="91440" bIns="45720" rtlCol="0" anchor="ctr">
            <a:normAutofit fontScale="85000" lnSpcReduction="10000"/>
          </a:bodyPr>
          <a:lstStyle/>
          <a:p>
            <a:pPr marL="274320" lvl="1" indent="-182880" algn="l">
              <a:buFont typeface="Wingdings 2" pitchFamily="18" charset="2"/>
              <a:buChar char=""/>
            </a:pPr>
            <a:endParaRPr lang="en-US" dirty="0">
              <a:solidFill>
                <a:schemeClr val="tx1"/>
              </a:solidFill>
            </a:endParaRPr>
          </a:p>
          <a:p>
            <a:pPr marL="274320" lvl="1" indent="-182880" algn="l">
              <a:buFont typeface="Wingdings 2" pitchFamily="18" charset="2"/>
              <a:buChar char=""/>
            </a:pPr>
            <a:endParaRPr lang="en-US" dirty="0">
              <a:solidFill>
                <a:schemeClr val="tx1"/>
              </a:solidFill>
            </a:endParaRPr>
          </a:p>
          <a:p>
            <a:pPr marL="274320" lvl="1" indent="-182880" algn="l">
              <a:buFont typeface="Wingdings 2" pitchFamily="18" charset="2"/>
              <a:buChar char=""/>
            </a:pPr>
            <a:endParaRPr lang="en-US" dirty="0">
              <a:solidFill>
                <a:schemeClr val="tx1"/>
              </a:solidFill>
            </a:endParaRPr>
          </a:p>
          <a:p>
            <a:pPr marL="548640" lvl="1" indent="-457200" algn="l">
              <a:buFont typeface="Arial" panose="020B0604020202020204" pitchFamily="34" charset="0"/>
              <a:buChar char="•"/>
            </a:pPr>
            <a:r>
              <a:rPr lang="en-US" sz="2800" dirty="0">
                <a:solidFill>
                  <a:schemeClr val="tx1"/>
                </a:solidFill>
              </a:rPr>
              <a:t>Tiered Property Trend:</a:t>
            </a:r>
          </a:p>
          <a:p>
            <a:pPr marL="91440" lvl="1" algn="l"/>
            <a:endParaRPr lang="en-US" sz="2800" dirty="0">
              <a:solidFill>
                <a:schemeClr val="tx1"/>
              </a:solidFill>
            </a:endParaRPr>
          </a:p>
          <a:p>
            <a:pPr marL="342900" marR="0" lvl="0" indent="-342900">
              <a:spcBef>
                <a:spcPts val="0"/>
              </a:spcBef>
              <a:spcAft>
                <a:spcPts val="0"/>
              </a:spcAft>
              <a:buFont typeface="Arial" panose="020B0604020202020204" pitchFamily="34" charset="0"/>
              <a:buChar char="•"/>
            </a:pPr>
            <a:r>
              <a:rPr lang="en-US" sz="1800" dirty="0">
                <a:solidFill>
                  <a:schemeClr val="tx1"/>
                </a:solidFill>
                <a:effectLst/>
                <a:latin typeface="Calibri" panose="020F0502020204030204" pitchFamily="34" charset="0"/>
                <a:ea typeface="Times New Roman" panose="02020603050405020304" pitchFamily="18" charset="0"/>
              </a:rPr>
              <a:t>Locations with no appraisal date noted or appraisal date &gt;5 years old and no year build details evidencing a year built within last 5 years: +12.5%</a:t>
            </a:r>
            <a:endParaRPr lang="en-US" sz="1800"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sz="1800" dirty="0">
                <a:solidFill>
                  <a:schemeClr val="tx1"/>
                </a:solidFill>
                <a:effectLst/>
                <a:latin typeface="Calibri" panose="020F0502020204030204" pitchFamily="34" charset="0"/>
                <a:ea typeface="Times New Roman" panose="02020603050405020304" pitchFamily="18" charset="0"/>
              </a:rPr>
              <a:t>Locations appraised or built year in 2018 or 2019: +10%</a:t>
            </a:r>
            <a:endParaRPr lang="en-US" sz="1800"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sz="1800" dirty="0">
                <a:solidFill>
                  <a:schemeClr val="tx1"/>
                </a:solidFill>
                <a:effectLst/>
                <a:latin typeface="Calibri" panose="020F0502020204030204" pitchFamily="34" charset="0"/>
                <a:ea typeface="Times New Roman" panose="02020603050405020304" pitchFamily="18" charset="0"/>
              </a:rPr>
              <a:t>Locations appraised or year built in 2020: +7.5%</a:t>
            </a:r>
            <a:endParaRPr lang="en-US" sz="1800"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sz="1800" dirty="0">
                <a:solidFill>
                  <a:schemeClr val="tx1"/>
                </a:solidFill>
                <a:effectLst/>
                <a:latin typeface="Calibri" panose="020F0502020204030204" pitchFamily="34" charset="0"/>
                <a:ea typeface="Times New Roman" panose="02020603050405020304" pitchFamily="18" charset="0"/>
              </a:rPr>
              <a:t>Locations appraised or year built in 2021: +5%</a:t>
            </a:r>
            <a:endParaRPr lang="en-US" sz="1800"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sz="1800" dirty="0">
                <a:solidFill>
                  <a:schemeClr val="tx1"/>
                </a:solidFill>
                <a:effectLst/>
                <a:latin typeface="Calibri" panose="020F0502020204030204" pitchFamily="34" charset="0"/>
                <a:ea typeface="Times New Roman" panose="02020603050405020304" pitchFamily="18" charset="0"/>
              </a:rPr>
              <a:t>Locations appraised or year built in 2022: +3.5%</a:t>
            </a:r>
            <a:endParaRPr lang="en-US" sz="1800" dirty="0">
              <a:solidFill>
                <a:schemeClr val="tx1"/>
              </a:solidFill>
              <a:effectLst/>
              <a:latin typeface="Calibri" panose="020F0502020204030204" pitchFamily="34" charset="0"/>
              <a:ea typeface="Calibri" panose="020F0502020204030204" pitchFamily="34" charset="0"/>
            </a:endParaRPr>
          </a:p>
          <a:p>
            <a:pPr marL="1005840" lvl="2" indent="-457200" algn="l">
              <a:buFont typeface="Arial" panose="020B0604020202020204" pitchFamily="34" charset="0"/>
              <a:buChar char="•"/>
            </a:pPr>
            <a:endParaRPr lang="en-US" sz="2800" dirty="0">
              <a:solidFill>
                <a:schemeClr val="tx1"/>
              </a:solidFill>
            </a:endParaRPr>
          </a:p>
          <a:p>
            <a:pPr marL="548640" lvl="1" indent="-457200" algn="l">
              <a:buFont typeface="Arial" panose="020B0604020202020204" pitchFamily="34" charset="0"/>
              <a:buChar char="•"/>
            </a:pPr>
            <a:r>
              <a:rPr lang="en-US" sz="2800" dirty="0">
                <a:solidFill>
                  <a:schemeClr val="tx1"/>
                </a:solidFill>
              </a:rPr>
              <a:t>Conducted Appraisal</a:t>
            </a:r>
          </a:p>
          <a:p>
            <a:pPr marL="91440" lvl="1" algn="l"/>
            <a:endParaRPr lang="en-US" dirty="0">
              <a:solidFill>
                <a:schemeClr val="tx1"/>
              </a:solidFill>
            </a:endParaRPr>
          </a:p>
          <a:p>
            <a:pPr marL="548640" lvl="2" algn="l"/>
            <a:endParaRPr lang="en-US" dirty="0">
              <a:solidFill>
                <a:schemeClr val="tx1"/>
              </a:solidFill>
            </a:endParaRPr>
          </a:p>
          <a:p>
            <a:pPr marL="274320" lvl="1" indent="-182880" algn="l">
              <a:buFont typeface="Wingdings 2" pitchFamily="18" charset="2"/>
              <a:buChar char=""/>
            </a:pPr>
            <a:endParaRPr lang="en-US" dirty="0">
              <a:solidFill>
                <a:schemeClr val="tx1"/>
              </a:solidFill>
            </a:endParaRPr>
          </a:p>
        </p:txBody>
      </p:sp>
    </p:spTree>
    <p:extLst>
      <p:ext uri="{BB962C8B-B14F-4D97-AF65-F5344CB8AC3E}">
        <p14:creationId xmlns:p14="http://schemas.microsoft.com/office/powerpoint/2010/main" val="4262334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0AFB50B8-371A-47F0-8E6D-215258B1CBE6}"/>
              </a:ext>
            </a:extLst>
          </p:cNvPr>
          <p:cNvSpPr>
            <a:spLocks noGrp="1"/>
          </p:cNvSpPr>
          <p:nvPr>
            <p:ph type="title"/>
          </p:nvPr>
        </p:nvSpPr>
        <p:spPr>
          <a:xfrm>
            <a:off x="1200565" y="1087374"/>
            <a:ext cx="6737617" cy="1000978"/>
          </a:xfrm>
        </p:spPr>
        <p:txBody>
          <a:bodyPr vert="horz" lIns="91440" tIns="45720" rIns="91440" bIns="45720" rtlCol="0" anchor="ctr">
            <a:normAutofit/>
          </a:bodyPr>
          <a:lstStyle/>
          <a:p>
            <a:pPr algn="ctr"/>
            <a:r>
              <a:rPr lang="en-US" sz="5400" b="1" dirty="0">
                <a:latin typeface="Californian FB" panose="0207040306080B030204" pitchFamily="18" charset="0"/>
              </a:rPr>
              <a:t>CBIZ Appraisals</a:t>
            </a:r>
          </a:p>
        </p:txBody>
      </p:sp>
      <p:sp>
        <p:nvSpPr>
          <p:cNvPr id="17" name="Rectangle 16">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ext Placeholder 3">
            <a:extLst>
              <a:ext uri="{FF2B5EF4-FFF2-40B4-BE49-F238E27FC236}">
                <a16:creationId xmlns:a16="http://schemas.microsoft.com/office/drawing/2014/main" id="{50D44CA3-9458-4206-A56B-4AF34AF5C60D}"/>
              </a:ext>
            </a:extLst>
          </p:cNvPr>
          <p:cNvSpPr>
            <a:spLocks noGrp="1"/>
          </p:cNvSpPr>
          <p:nvPr>
            <p:ph type="body" sz="half" idx="2"/>
          </p:nvPr>
        </p:nvSpPr>
        <p:spPr>
          <a:xfrm>
            <a:off x="1200564" y="2526525"/>
            <a:ext cx="6737617" cy="3563378"/>
          </a:xfrm>
        </p:spPr>
        <p:txBody>
          <a:bodyPr vert="horz" lIns="91440" tIns="45720" rIns="91440" bIns="45720" rtlCol="0" anchor="ctr">
            <a:normAutofit/>
          </a:bodyPr>
          <a:lstStyle/>
          <a:p>
            <a:pPr indent="171450">
              <a:lnSpc>
                <a:spcPct val="90000"/>
              </a:lnSpc>
              <a:buFont typeface="Wingdings 2" pitchFamily="18" charset="2"/>
              <a:buChar char=""/>
            </a:pPr>
            <a:r>
              <a:rPr lang="en-US" sz="1800" dirty="0">
                <a:solidFill>
                  <a:schemeClr val="tx1"/>
                </a:solidFill>
                <a:latin typeface="Californian FB" panose="0207040306080B030204" pitchFamily="18" charset="0"/>
              </a:rPr>
              <a:t>Members that were appraised are indicated on the Property Update                 Schedule</a:t>
            </a:r>
          </a:p>
          <a:p>
            <a:pPr indent="-182880">
              <a:lnSpc>
                <a:spcPct val="90000"/>
              </a:lnSpc>
              <a:buFont typeface="Wingdings 2" pitchFamily="18" charset="2"/>
              <a:buChar char=""/>
            </a:pPr>
            <a:r>
              <a:rPr lang="en-US" sz="1800" dirty="0">
                <a:solidFill>
                  <a:schemeClr val="tx1"/>
                </a:solidFill>
                <a:latin typeface="Californian FB" panose="0207040306080B030204" pitchFamily="18" charset="0"/>
              </a:rPr>
              <a:t>Roughly 1,000 structures appraised this year</a:t>
            </a:r>
          </a:p>
          <a:p>
            <a:pPr indent="-182880">
              <a:lnSpc>
                <a:spcPct val="90000"/>
              </a:lnSpc>
              <a:buFont typeface="Wingdings 2" pitchFamily="18" charset="2"/>
              <a:buChar char=""/>
            </a:pPr>
            <a:r>
              <a:rPr lang="en-US" sz="1800" dirty="0">
                <a:solidFill>
                  <a:schemeClr val="tx1"/>
                </a:solidFill>
                <a:latin typeface="Californian FB" panose="0207040306080B030204" pitchFamily="18" charset="0"/>
              </a:rPr>
              <a:t>Appraised Values included on Property Update Schedule</a:t>
            </a:r>
          </a:p>
          <a:p>
            <a:pPr indent="-182880">
              <a:lnSpc>
                <a:spcPct val="90000"/>
              </a:lnSpc>
              <a:buFont typeface="Wingdings 2" pitchFamily="18" charset="2"/>
              <a:buChar char=""/>
            </a:pPr>
            <a:r>
              <a:rPr lang="en-US" sz="1800" dirty="0">
                <a:solidFill>
                  <a:schemeClr val="tx1"/>
                </a:solidFill>
                <a:latin typeface="Californian FB" panose="0207040306080B030204" pitchFamily="18" charset="0"/>
              </a:rPr>
              <a:t>Please Review Report and Reconcile Any Discrepancies!</a:t>
            </a:r>
          </a:p>
          <a:p>
            <a:pPr indent="-182880">
              <a:lnSpc>
                <a:spcPct val="90000"/>
              </a:lnSpc>
              <a:buFont typeface="Wingdings 2" pitchFamily="18" charset="2"/>
              <a:buChar char=""/>
            </a:pPr>
            <a:r>
              <a:rPr lang="en-US" sz="1800" dirty="0">
                <a:solidFill>
                  <a:schemeClr val="tx1"/>
                </a:solidFill>
                <a:latin typeface="Californian FB" panose="0207040306080B030204" pitchFamily="18" charset="0"/>
              </a:rPr>
              <a:t>Report is uploaded to Insurance Portal</a:t>
            </a:r>
          </a:p>
          <a:p>
            <a:pPr marL="274320" lvl="1"/>
            <a:endParaRPr lang="en-US" sz="1800" dirty="0">
              <a:solidFill>
                <a:schemeClr val="tx1"/>
              </a:solidFill>
              <a:latin typeface="Californian FB" panose="0207040306080B030204" pitchFamily="18" charset="0"/>
            </a:endParaRPr>
          </a:p>
          <a:p>
            <a:pPr marL="274320" lvl="1"/>
            <a:endParaRPr lang="en-US" dirty="0">
              <a:solidFill>
                <a:schemeClr val="tx1"/>
              </a:solidFill>
            </a:endParaRPr>
          </a:p>
        </p:txBody>
      </p:sp>
    </p:spTree>
    <p:extLst>
      <p:ext uri="{BB962C8B-B14F-4D97-AF65-F5344CB8AC3E}">
        <p14:creationId xmlns:p14="http://schemas.microsoft.com/office/powerpoint/2010/main" val="2278451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7" name="Rectangle 16">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28CD7B3-1A3C-409F-99E0-73AC8519F799}"/>
              </a:ext>
            </a:extLst>
          </p:cNvPr>
          <p:cNvSpPr>
            <a:spLocks noGrp="1"/>
          </p:cNvSpPr>
          <p:nvPr>
            <p:ph type="title"/>
          </p:nvPr>
        </p:nvSpPr>
        <p:spPr>
          <a:xfrm>
            <a:off x="370695" y="1683144"/>
            <a:ext cx="2081191" cy="3491712"/>
          </a:xfrm>
        </p:spPr>
        <p:txBody>
          <a:bodyPr vert="horz" lIns="91440" tIns="45720" rIns="91440" bIns="45720" rtlCol="0" anchor="ctr">
            <a:normAutofit/>
          </a:bodyPr>
          <a:lstStyle/>
          <a:p>
            <a:endParaRPr lang="en-US" sz="3600"/>
          </a:p>
        </p:txBody>
      </p:sp>
      <p:sp>
        <p:nvSpPr>
          <p:cNvPr id="4" name="Text Placeholder 3">
            <a:extLst>
              <a:ext uri="{FF2B5EF4-FFF2-40B4-BE49-F238E27FC236}">
                <a16:creationId xmlns:a16="http://schemas.microsoft.com/office/drawing/2014/main" id="{41EE9BD5-E4CE-4FAF-99C7-7A7DE0BAAD73}"/>
              </a:ext>
            </a:extLst>
          </p:cNvPr>
          <p:cNvSpPr>
            <a:spLocks noGrp="1"/>
          </p:cNvSpPr>
          <p:nvPr>
            <p:ph type="body" sz="half" idx="2"/>
          </p:nvPr>
        </p:nvSpPr>
        <p:spPr>
          <a:xfrm>
            <a:off x="3271204" y="1683143"/>
            <a:ext cx="4970533" cy="3491713"/>
          </a:xfrm>
        </p:spPr>
        <p:txBody>
          <a:bodyPr vert="horz" lIns="91440" tIns="45720" rIns="91440" bIns="45720" rtlCol="0" anchor="ctr">
            <a:normAutofit/>
          </a:bodyPr>
          <a:lstStyle/>
          <a:p>
            <a:pPr indent="-182880">
              <a:lnSpc>
                <a:spcPct val="90000"/>
              </a:lnSpc>
              <a:buFont typeface="Wingdings 2" pitchFamily="18" charset="2"/>
              <a:buChar char=""/>
            </a:pPr>
            <a:endParaRPr lang="en-US">
              <a:solidFill>
                <a:schemeClr val="tx1">
                  <a:lumMod val="65000"/>
                  <a:lumOff val="35000"/>
                </a:schemeClr>
              </a:solidFill>
            </a:endParaRPr>
          </a:p>
        </p:txBody>
      </p:sp>
      <p:sp>
        <p:nvSpPr>
          <p:cNvPr id="21" name="Freeform: Shape 20">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descr="Calendar&#10;&#10;Description automatically generated">
            <a:extLst>
              <a:ext uri="{FF2B5EF4-FFF2-40B4-BE49-F238E27FC236}">
                <a16:creationId xmlns:a16="http://schemas.microsoft.com/office/drawing/2014/main" id="{71AE93A4-133E-4C47-BE9D-AF052E9F0BE7}"/>
              </a:ext>
            </a:extLst>
          </p:cNvPr>
          <p:cNvPicPr>
            <a:picLocks noChangeAspect="1"/>
          </p:cNvPicPr>
          <p:nvPr/>
        </p:nvPicPr>
        <p:blipFill>
          <a:blip r:embed="rId3"/>
          <a:stretch>
            <a:fillRect/>
          </a:stretch>
        </p:blipFill>
        <p:spPr>
          <a:xfrm>
            <a:off x="0" y="1143295"/>
            <a:ext cx="9144000" cy="4162095"/>
          </a:xfrm>
          <a:prstGeom prst="rect">
            <a:avLst/>
          </a:prstGeom>
        </p:spPr>
      </p:pic>
    </p:spTree>
    <p:extLst>
      <p:ext uri="{BB962C8B-B14F-4D97-AF65-F5344CB8AC3E}">
        <p14:creationId xmlns:p14="http://schemas.microsoft.com/office/powerpoint/2010/main" val="2139972830"/>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 name="Title 5">
            <a:extLst>
              <a:ext uri="{FF2B5EF4-FFF2-40B4-BE49-F238E27FC236}">
                <a16:creationId xmlns:a16="http://schemas.microsoft.com/office/drawing/2014/main" id="{EF638FA0-B94D-41C5-B087-DE280FF431FE}"/>
              </a:ext>
            </a:extLst>
          </p:cNvPr>
          <p:cNvSpPr>
            <a:spLocks noGrp="1"/>
          </p:cNvSpPr>
          <p:nvPr>
            <p:ph type="ctrTitle"/>
          </p:nvPr>
        </p:nvSpPr>
        <p:spPr>
          <a:xfrm>
            <a:off x="1200565" y="1087374"/>
            <a:ext cx="6737617" cy="1000978"/>
          </a:xfrm>
        </p:spPr>
        <p:txBody>
          <a:bodyPr vert="horz" lIns="91440" tIns="45720" rIns="91440" bIns="45720" rtlCol="0" anchor="ctr">
            <a:normAutofit/>
          </a:bodyPr>
          <a:lstStyle/>
          <a:p>
            <a:r>
              <a:rPr lang="en-US" sz="3600" spc="-60" dirty="0"/>
              <a:t>Property – What we’d like help with</a:t>
            </a:r>
          </a:p>
        </p:txBody>
      </p:sp>
      <p:sp>
        <p:nvSpPr>
          <p:cNvPr id="19" name="Rectangle 18">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ext Placeholder 3">
            <a:extLst>
              <a:ext uri="{FF2B5EF4-FFF2-40B4-BE49-F238E27FC236}">
                <a16:creationId xmlns:a16="http://schemas.microsoft.com/office/drawing/2014/main" id="{50D44CA3-9458-4206-A56B-4AF34AF5C60D}"/>
              </a:ext>
            </a:extLst>
          </p:cNvPr>
          <p:cNvSpPr>
            <a:spLocks noGrp="1"/>
          </p:cNvSpPr>
          <p:nvPr>
            <p:ph type="subTitle" idx="1"/>
          </p:nvPr>
        </p:nvSpPr>
        <p:spPr>
          <a:xfrm>
            <a:off x="1200564" y="2535446"/>
            <a:ext cx="6737617" cy="3554457"/>
          </a:xfrm>
        </p:spPr>
        <p:txBody>
          <a:bodyPr vert="horz" lIns="91440" tIns="45720" rIns="91440" bIns="45720" rtlCol="0" anchor="ctr">
            <a:normAutofit/>
          </a:bodyPr>
          <a:lstStyle/>
          <a:p>
            <a:pPr marL="274320" lvl="1" indent="-182880" algn="l">
              <a:buFont typeface="Wingdings 2" pitchFamily="18" charset="2"/>
              <a:buChar char=""/>
            </a:pPr>
            <a:endParaRPr lang="en-US" dirty="0">
              <a:solidFill>
                <a:schemeClr val="tx1"/>
              </a:solidFill>
            </a:endParaRPr>
          </a:p>
          <a:p>
            <a:pPr marL="274320" lvl="1" indent="-182880" algn="l">
              <a:buFont typeface="Wingdings 2" pitchFamily="18" charset="2"/>
              <a:buChar char=""/>
            </a:pPr>
            <a:endParaRPr lang="en-US" dirty="0">
              <a:solidFill>
                <a:schemeClr val="tx1"/>
              </a:solidFill>
            </a:endParaRPr>
          </a:p>
          <a:p>
            <a:pPr marL="274320" lvl="1" indent="-182880" algn="l">
              <a:buFont typeface="Wingdings 2" pitchFamily="18" charset="2"/>
              <a:buChar char=""/>
            </a:pPr>
            <a:endParaRPr lang="en-US" dirty="0">
              <a:solidFill>
                <a:schemeClr val="tx1"/>
              </a:solidFill>
            </a:endParaRPr>
          </a:p>
          <a:p>
            <a:pPr marL="274320" lvl="1" indent="-182880" algn="l">
              <a:buFont typeface="Wingdings 2" pitchFamily="18" charset="2"/>
              <a:buChar char=""/>
            </a:pPr>
            <a:r>
              <a:rPr lang="en-US" dirty="0">
                <a:solidFill>
                  <a:schemeClr val="tx1"/>
                </a:solidFill>
              </a:rPr>
              <a:t>Review the color-coded issues identified on the Update Schedule</a:t>
            </a:r>
          </a:p>
          <a:p>
            <a:pPr marL="91440" lvl="1" algn="l"/>
            <a:endParaRPr lang="en-US" dirty="0">
              <a:solidFill>
                <a:schemeClr val="tx1"/>
              </a:solidFill>
            </a:endParaRPr>
          </a:p>
          <a:p>
            <a:pPr marL="274320" lvl="1" indent="-182880" algn="l">
              <a:buFont typeface="Wingdings 2" pitchFamily="18" charset="2"/>
              <a:buChar char=""/>
            </a:pPr>
            <a:r>
              <a:rPr lang="en-US" dirty="0">
                <a:solidFill>
                  <a:schemeClr val="tx1"/>
                </a:solidFill>
              </a:rPr>
              <a:t>Review any properties marked as a COC or Remodel to see if projects are completed</a:t>
            </a:r>
          </a:p>
          <a:p>
            <a:pPr marL="91440" lvl="1" algn="l"/>
            <a:endParaRPr lang="en-US" dirty="0">
              <a:solidFill>
                <a:schemeClr val="tx1"/>
              </a:solidFill>
            </a:endParaRPr>
          </a:p>
          <a:p>
            <a:pPr marL="274320" lvl="1" indent="-182880" algn="l">
              <a:buFont typeface="Wingdings 2" pitchFamily="18" charset="2"/>
              <a:buChar char=""/>
            </a:pPr>
            <a:r>
              <a:rPr lang="en-US" dirty="0">
                <a:solidFill>
                  <a:schemeClr val="tx1"/>
                </a:solidFill>
              </a:rPr>
              <a:t>Continue to upload property photos to the Portal</a:t>
            </a:r>
          </a:p>
          <a:p>
            <a:pPr marL="91440" lvl="1" indent="-182880" algn="l">
              <a:buFont typeface="Wingdings 2" pitchFamily="18" charset="2"/>
              <a:buChar char=""/>
            </a:pPr>
            <a:endParaRPr lang="en-US" dirty="0">
              <a:solidFill>
                <a:schemeClr val="tx1"/>
              </a:solidFill>
            </a:endParaRPr>
          </a:p>
          <a:p>
            <a:pPr marL="548640" lvl="2" indent="-182880" algn="l">
              <a:buFont typeface="Wingdings 2" pitchFamily="18" charset="2"/>
              <a:buChar char=""/>
            </a:pPr>
            <a:endParaRPr lang="en-US" dirty="0">
              <a:solidFill>
                <a:schemeClr val="tx1"/>
              </a:solidFill>
            </a:endParaRPr>
          </a:p>
          <a:p>
            <a:pPr marL="274320" lvl="1" indent="-182880" algn="l">
              <a:buFont typeface="Wingdings 2" pitchFamily="18" charset="2"/>
              <a:buChar char=""/>
            </a:pPr>
            <a:endParaRPr lang="en-US" dirty="0">
              <a:solidFill>
                <a:schemeClr val="tx1"/>
              </a:solidFill>
            </a:endParaRPr>
          </a:p>
        </p:txBody>
      </p:sp>
    </p:spTree>
    <p:extLst>
      <p:ext uri="{BB962C8B-B14F-4D97-AF65-F5344CB8AC3E}">
        <p14:creationId xmlns:p14="http://schemas.microsoft.com/office/powerpoint/2010/main" val="3024573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03072D6-06FB-4FD1-AF2E-CAC73C692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610A26E-D82C-4CF8-AD4B-F4C4CABE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67639"/>
            <a:ext cx="8780525" cy="1852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5">
            <a:extLst>
              <a:ext uri="{FF2B5EF4-FFF2-40B4-BE49-F238E27FC236}">
                <a16:creationId xmlns:a16="http://schemas.microsoft.com/office/drawing/2014/main" id="{EF638FA0-B94D-41C5-B087-DE280FF431FE}"/>
              </a:ext>
            </a:extLst>
          </p:cNvPr>
          <p:cNvSpPr>
            <a:spLocks noGrp="1"/>
          </p:cNvSpPr>
          <p:nvPr>
            <p:ph type="ctrTitle"/>
          </p:nvPr>
        </p:nvSpPr>
        <p:spPr>
          <a:xfrm>
            <a:off x="802386" y="4590661"/>
            <a:ext cx="7658146" cy="1065690"/>
          </a:xfrm>
        </p:spPr>
        <p:txBody>
          <a:bodyPr vert="horz" lIns="91440" tIns="45720" rIns="91440" bIns="45720" rtlCol="0">
            <a:normAutofit/>
          </a:bodyPr>
          <a:lstStyle/>
          <a:p>
            <a:r>
              <a:rPr lang="en-US" spc="-60" dirty="0"/>
              <a:t>CYBER</a:t>
            </a:r>
          </a:p>
        </p:txBody>
      </p:sp>
      <p:pic>
        <p:nvPicPr>
          <p:cNvPr id="27" name="Graphic 26" descr="Laptop">
            <a:extLst>
              <a:ext uri="{FF2B5EF4-FFF2-40B4-BE49-F238E27FC236}">
                <a16:creationId xmlns:a16="http://schemas.microsoft.com/office/drawing/2014/main" id="{BC964783-75A1-3033-B409-6B53C7C91C6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2385" y="484632"/>
            <a:ext cx="3556755" cy="3556755"/>
          </a:xfrm>
          <a:prstGeom prst="rect">
            <a:avLst/>
          </a:prstGeom>
        </p:spPr>
      </p:pic>
    </p:spTree>
    <p:extLst>
      <p:ext uri="{BB962C8B-B14F-4D97-AF65-F5344CB8AC3E}">
        <p14:creationId xmlns:p14="http://schemas.microsoft.com/office/powerpoint/2010/main" val="1740395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2">
            <a:extLst>
              <a:ext uri="{FF2B5EF4-FFF2-40B4-BE49-F238E27FC236}">
                <a16:creationId xmlns:a16="http://schemas.microsoft.com/office/drawing/2014/main" id="{9D3A8AE0-68A3-47EE-BD8F-086E52399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4">
            <a:extLst>
              <a:ext uri="{FF2B5EF4-FFF2-40B4-BE49-F238E27FC236}">
                <a16:creationId xmlns:a16="http://schemas.microsoft.com/office/drawing/2014/main" id="{E1277BAF-3D20-4A86-8949-0E393CE8CF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DADA60A-C64C-4DFE-BD40-F6FD0D8EABD6}"/>
              </a:ext>
            </a:extLst>
          </p:cNvPr>
          <p:cNvSpPr>
            <a:spLocks noGrp="1"/>
          </p:cNvSpPr>
          <p:nvPr>
            <p:ph type="title"/>
          </p:nvPr>
        </p:nvSpPr>
        <p:spPr>
          <a:xfrm>
            <a:off x="189689" y="1123837"/>
            <a:ext cx="2210611" cy="4601183"/>
          </a:xfrm>
        </p:spPr>
        <p:txBody>
          <a:bodyPr vert="horz" lIns="91440" tIns="45720" rIns="91440" bIns="45720" rtlCol="0" anchor="ctr">
            <a:normAutofit/>
          </a:bodyPr>
          <a:lstStyle/>
          <a:p>
            <a:r>
              <a:rPr lang="en-US" sz="3300" b="1" dirty="0"/>
              <a:t>NEW Cyber Application</a:t>
            </a:r>
          </a:p>
        </p:txBody>
      </p:sp>
      <p:graphicFrame>
        <p:nvGraphicFramePr>
          <p:cNvPr id="19" name="Title 3">
            <a:extLst>
              <a:ext uri="{FF2B5EF4-FFF2-40B4-BE49-F238E27FC236}">
                <a16:creationId xmlns:a16="http://schemas.microsoft.com/office/drawing/2014/main" id="{B1680E4C-FFD6-D5B6-059C-7CB5B6EEFDB7}"/>
              </a:ext>
            </a:extLst>
          </p:cNvPr>
          <p:cNvGraphicFramePr/>
          <p:nvPr>
            <p:extLst>
              <p:ext uri="{D42A27DB-BD31-4B8C-83A1-F6EECF244321}">
                <p14:modId xmlns:p14="http://schemas.microsoft.com/office/powerpoint/2010/main" val="1485899613"/>
              </p:ext>
            </p:extLst>
          </p:nvPr>
        </p:nvGraphicFramePr>
        <p:xfrm>
          <a:off x="2819922" y="885459"/>
          <a:ext cx="5796200" cy="50873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2463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9" name="Rectangle 18">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itle 3">
            <a:extLst>
              <a:ext uri="{FF2B5EF4-FFF2-40B4-BE49-F238E27FC236}">
                <a16:creationId xmlns:a16="http://schemas.microsoft.com/office/drawing/2014/main" id="{0C6FF7B2-66B5-4D1E-8F37-3A1AC0F366EA}"/>
              </a:ext>
            </a:extLst>
          </p:cNvPr>
          <p:cNvSpPr>
            <a:spLocks noGrp="1"/>
          </p:cNvSpPr>
          <p:nvPr>
            <p:ph type="title"/>
          </p:nvPr>
        </p:nvSpPr>
        <p:spPr>
          <a:xfrm>
            <a:off x="1200565" y="1087374"/>
            <a:ext cx="6737617" cy="1000978"/>
          </a:xfrm>
        </p:spPr>
        <p:txBody>
          <a:bodyPr vert="horz" lIns="91440" tIns="45720" rIns="91440" bIns="45720" rtlCol="0" anchor="ctr">
            <a:normAutofit fontScale="90000"/>
          </a:bodyPr>
          <a:lstStyle/>
          <a:p>
            <a:pPr algn="ctr"/>
            <a:r>
              <a:rPr lang="en-US" sz="3600" dirty="0">
                <a:solidFill>
                  <a:schemeClr val="tx1"/>
                </a:solidFill>
              </a:rPr>
              <a:t>Required to Renew Cyber </a:t>
            </a:r>
            <a:br>
              <a:rPr lang="en-US" sz="3600" dirty="0">
                <a:solidFill>
                  <a:schemeClr val="tx1"/>
                </a:solidFill>
              </a:rPr>
            </a:br>
            <a:r>
              <a:rPr lang="en-US" sz="3600" dirty="0">
                <a:solidFill>
                  <a:schemeClr val="tx1"/>
                </a:solidFill>
              </a:rPr>
              <a:t>effective 7/1/2023:</a:t>
            </a:r>
          </a:p>
        </p:txBody>
      </p:sp>
      <p:sp>
        <p:nvSpPr>
          <p:cNvPr id="23" name="Rectangle 22">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TextBox 8">
            <a:extLst>
              <a:ext uri="{FF2B5EF4-FFF2-40B4-BE49-F238E27FC236}">
                <a16:creationId xmlns:a16="http://schemas.microsoft.com/office/drawing/2014/main" id="{1CB81F7C-45CF-40B5-8E51-B88E74D46F8F}"/>
              </a:ext>
            </a:extLst>
          </p:cNvPr>
          <p:cNvSpPr txBox="1"/>
          <p:nvPr/>
        </p:nvSpPr>
        <p:spPr>
          <a:xfrm>
            <a:off x="1267393" y="2982718"/>
            <a:ext cx="6737617" cy="2378226"/>
          </a:xfrm>
          <a:prstGeom prst="rect">
            <a:avLst/>
          </a:prstGeom>
        </p:spPr>
        <p:txBody>
          <a:bodyPr vert="horz" lIns="91440" tIns="45720" rIns="91440" bIns="45720" rtlCol="0" anchor="ctr">
            <a:normAutofit lnSpcReduction="10000"/>
          </a:bodyPr>
          <a:lstStyle/>
          <a:p>
            <a:pPr defTabSz="914400">
              <a:lnSpc>
                <a:spcPct val="90000"/>
              </a:lnSpc>
              <a:spcAft>
                <a:spcPts val="600"/>
              </a:spcAft>
              <a:buClr>
                <a:schemeClr val="accent1"/>
              </a:buClr>
            </a:pPr>
            <a:r>
              <a:rPr lang="en-US" dirty="0"/>
              <a:t>Must be completed by 6/30/2023:</a:t>
            </a:r>
          </a:p>
          <a:p>
            <a:pPr marL="342900" indent="-182880" defTabSz="914400">
              <a:lnSpc>
                <a:spcPct val="90000"/>
              </a:lnSpc>
              <a:spcAft>
                <a:spcPts val="600"/>
              </a:spcAft>
              <a:buClr>
                <a:schemeClr val="accent1"/>
              </a:buClr>
              <a:buFont typeface="Wingdings 2" pitchFamily="18" charset="2"/>
              <a:buChar char=""/>
            </a:pPr>
            <a:r>
              <a:rPr lang="en-US" dirty="0"/>
              <a:t>Force domain and email passwords to expire annually</a:t>
            </a:r>
          </a:p>
          <a:p>
            <a:pPr marL="342900" indent="-182880" defTabSz="914400">
              <a:lnSpc>
                <a:spcPct val="90000"/>
              </a:lnSpc>
              <a:spcAft>
                <a:spcPts val="600"/>
              </a:spcAft>
              <a:buClr>
                <a:schemeClr val="accent1"/>
              </a:buClr>
              <a:buFont typeface="Wingdings 2" pitchFamily="18" charset="2"/>
              <a:buChar char=""/>
            </a:pPr>
            <a:r>
              <a:rPr lang="en-US" dirty="0"/>
              <a:t>Restrict admin rights on member computers</a:t>
            </a:r>
          </a:p>
          <a:p>
            <a:pPr marL="342900" indent="-182880" defTabSz="914400">
              <a:lnSpc>
                <a:spcPct val="90000"/>
              </a:lnSpc>
              <a:spcAft>
                <a:spcPts val="600"/>
              </a:spcAft>
              <a:buClr>
                <a:schemeClr val="accent1"/>
              </a:buClr>
              <a:buFont typeface="Wingdings 2" pitchFamily="18" charset="2"/>
              <a:buChar char=""/>
            </a:pPr>
            <a:r>
              <a:rPr lang="en-US" dirty="0"/>
              <a:t>Back up data daily</a:t>
            </a:r>
          </a:p>
          <a:p>
            <a:pPr marL="342900" indent="-182880" defTabSz="914400">
              <a:lnSpc>
                <a:spcPct val="90000"/>
              </a:lnSpc>
              <a:spcAft>
                <a:spcPts val="600"/>
              </a:spcAft>
              <a:buClr>
                <a:schemeClr val="accent1"/>
              </a:buClr>
              <a:buFont typeface="Wingdings 2" pitchFamily="18" charset="2"/>
              <a:buChar char=""/>
            </a:pPr>
            <a:r>
              <a:rPr lang="en-US" dirty="0"/>
              <a:t>Implement a Cyber Incident Response Plan</a:t>
            </a:r>
          </a:p>
          <a:p>
            <a:pPr marL="342900" indent="-182880" defTabSz="914400">
              <a:lnSpc>
                <a:spcPct val="90000"/>
              </a:lnSpc>
              <a:spcAft>
                <a:spcPts val="600"/>
              </a:spcAft>
              <a:buClr>
                <a:schemeClr val="accent1"/>
              </a:buClr>
              <a:buFont typeface="Wingdings 2" pitchFamily="18" charset="2"/>
              <a:buChar char=""/>
            </a:pPr>
            <a:r>
              <a:rPr lang="en-US" dirty="0"/>
              <a:t>Add two cyber trainings each to staff and admin training rotation (see PACE Cyber Coverage Underwriting Requirement Memo in Update Packet)</a:t>
            </a:r>
          </a:p>
          <a:p>
            <a:pPr marL="342900" indent="-182880" defTabSz="914400">
              <a:lnSpc>
                <a:spcPct val="90000"/>
              </a:lnSpc>
              <a:spcAft>
                <a:spcPts val="600"/>
              </a:spcAft>
              <a:buClr>
                <a:schemeClr val="accent1"/>
              </a:buClr>
              <a:buFont typeface="Wingdings 2" pitchFamily="18" charset="2"/>
              <a:buChar char=""/>
            </a:pPr>
            <a:endParaRPr lang="en-US" dirty="0"/>
          </a:p>
        </p:txBody>
      </p:sp>
    </p:spTree>
    <p:extLst>
      <p:ext uri="{BB962C8B-B14F-4D97-AF65-F5344CB8AC3E}">
        <p14:creationId xmlns:p14="http://schemas.microsoft.com/office/powerpoint/2010/main" val="4024746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9" name="Rectangle 18">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itle 3">
            <a:extLst>
              <a:ext uri="{FF2B5EF4-FFF2-40B4-BE49-F238E27FC236}">
                <a16:creationId xmlns:a16="http://schemas.microsoft.com/office/drawing/2014/main" id="{0C6FF7B2-66B5-4D1E-8F37-3A1AC0F366EA}"/>
              </a:ext>
            </a:extLst>
          </p:cNvPr>
          <p:cNvSpPr>
            <a:spLocks noGrp="1"/>
          </p:cNvSpPr>
          <p:nvPr>
            <p:ph type="title"/>
          </p:nvPr>
        </p:nvSpPr>
        <p:spPr>
          <a:xfrm>
            <a:off x="1182074" y="860407"/>
            <a:ext cx="6737617" cy="1000978"/>
          </a:xfrm>
        </p:spPr>
        <p:txBody>
          <a:bodyPr vert="horz" lIns="91440" tIns="45720" rIns="91440" bIns="45720" rtlCol="0" anchor="ctr">
            <a:normAutofit fontScale="90000"/>
          </a:bodyPr>
          <a:lstStyle/>
          <a:p>
            <a:pPr algn="ctr"/>
            <a:r>
              <a:rPr lang="en-US" sz="3600" dirty="0">
                <a:solidFill>
                  <a:schemeClr val="tx1"/>
                </a:solidFill>
              </a:rPr>
              <a:t>Required to Renew Cyber </a:t>
            </a:r>
            <a:br>
              <a:rPr lang="en-US" sz="3600" dirty="0">
                <a:solidFill>
                  <a:schemeClr val="tx1"/>
                </a:solidFill>
              </a:rPr>
            </a:br>
            <a:r>
              <a:rPr lang="en-US" sz="3600" dirty="0">
                <a:solidFill>
                  <a:schemeClr val="tx1"/>
                </a:solidFill>
              </a:rPr>
              <a:t>effective 7/1/2023:</a:t>
            </a:r>
          </a:p>
        </p:txBody>
      </p:sp>
      <p:sp>
        <p:nvSpPr>
          <p:cNvPr id="23" name="Rectangle 22">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 name="TextBox 12">
            <a:extLst>
              <a:ext uri="{FF2B5EF4-FFF2-40B4-BE49-F238E27FC236}">
                <a16:creationId xmlns:a16="http://schemas.microsoft.com/office/drawing/2014/main" id="{3DD5526F-C071-4357-B5B9-E4A8E827CCC7}"/>
              </a:ext>
            </a:extLst>
          </p:cNvPr>
          <p:cNvSpPr txBox="1"/>
          <p:nvPr/>
        </p:nvSpPr>
        <p:spPr>
          <a:xfrm>
            <a:off x="1169409" y="2613456"/>
            <a:ext cx="7770380" cy="2998513"/>
          </a:xfrm>
          <a:prstGeom prst="rect">
            <a:avLst/>
          </a:prstGeom>
          <a:noFill/>
        </p:spPr>
        <p:txBody>
          <a:bodyPr wrap="square" rtlCol="0">
            <a:spAutoFit/>
          </a:bodyPr>
          <a:lstStyle/>
          <a:p>
            <a:pPr>
              <a:spcAft>
                <a:spcPts val="600"/>
              </a:spcAft>
            </a:pPr>
            <a:r>
              <a:rPr lang="en-US" sz="1400" u="sng" dirty="0"/>
              <a:t>    Commit to completing by 6/30/2024</a:t>
            </a:r>
            <a:r>
              <a:rPr lang="en-US" sz="1600" u="sng" dirty="0"/>
              <a:t>:</a:t>
            </a:r>
          </a:p>
          <a:p>
            <a:pPr marL="628650" lvl="1" indent="-171450">
              <a:lnSpc>
                <a:spcPct val="107000"/>
              </a:lnSpc>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Implementing multifactor authentication (MFA) for the following logins:</a:t>
            </a:r>
          </a:p>
          <a:p>
            <a:pPr marL="1143000" marR="0" lvl="2" indent="-228600">
              <a:lnSpc>
                <a:spcPct val="107000"/>
              </a:lnSpc>
              <a:spcBef>
                <a:spcPts val="0"/>
              </a:spcBef>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VPN, VDI and RDP (virtual private network, virtual desktop infrastructure and remote desktop protocol), where applicable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Cloud-based business application suites such as Microsoft Office 365 and Google G-Suite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Email (if separate from Office 365 and G-Suite)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Privileged user accounts for the following applications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Student information system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Payroll/HR applications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Accounting or financial applications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60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Any other system that offers MFA</a:t>
            </a:r>
          </a:p>
        </p:txBody>
      </p:sp>
      <p:sp>
        <p:nvSpPr>
          <p:cNvPr id="14" name="TextBox 13">
            <a:extLst>
              <a:ext uri="{FF2B5EF4-FFF2-40B4-BE49-F238E27FC236}">
                <a16:creationId xmlns:a16="http://schemas.microsoft.com/office/drawing/2014/main" id="{65E031F7-EBF9-44B8-B66D-1AF15D65FCC6}"/>
              </a:ext>
            </a:extLst>
          </p:cNvPr>
          <p:cNvSpPr txBox="1"/>
          <p:nvPr/>
        </p:nvSpPr>
        <p:spPr>
          <a:xfrm>
            <a:off x="1704300" y="5590302"/>
            <a:ext cx="6337734" cy="814582"/>
          </a:xfrm>
          <a:prstGeom prst="rect">
            <a:avLst/>
          </a:prstGeom>
          <a:noFill/>
        </p:spPr>
        <p:txBody>
          <a:bodyPr wrap="square" rtlCol="0">
            <a:spAutoFit/>
          </a:bodyPr>
          <a:lstStyle/>
          <a:p>
            <a:pPr marL="171450" marR="0" lvl="0" indent="-171450">
              <a:lnSpc>
                <a:spcPct val="107000"/>
              </a:lnSpc>
              <a:spcBef>
                <a:spcPts val="0"/>
              </a:spcBef>
              <a:spcAft>
                <a:spcPts val="600"/>
              </a:spcAft>
              <a:buFont typeface="Arial" panose="020B0604020202020204" pitchFamily="34" charset="0"/>
              <a:buChar char="•"/>
            </a:pPr>
            <a:r>
              <a:rPr lang="en-US" sz="1200" dirty="0">
                <a:latin typeface="+mj-lt"/>
                <a:ea typeface="Calibri" panose="020F0502020204030204" pitchFamily="34" charset="0"/>
                <a:cs typeface="Times New Roman" panose="02020603050405020304" pitchFamily="18" charset="0"/>
              </a:rPr>
              <a:t>Deploy Endpoint Protection Software on all Endpoints</a:t>
            </a:r>
          </a:p>
          <a:p>
            <a:pPr marL="171450" marR="0" lvl="0" indent="-171450">
              <a:lnSpc>
                <a:spcPct val="107000"/>
              </a:lnSpc>
              <a:spcBef>
                <a:spcPts val="0"/>
              </a:spcBef>
              <a:spcAft>
                <a:spcPts val="600"/>
              </a:spcAft>
              <a:buFont typeface="Arial" panose="020B0604020202020204" pitchFamily="34" charset="0"/>
              <a:buChar char="•"/>
            </a:pPr>
            <a:r>
              <a:rPr lang="en-US" sz="1200" dirty="0">
                <a:latin typeface="+mj-lt"/>
                <a:ea typeface="Calibri" panose="020F0502020204030204" pitchFamily="34" charset="0"/>
                <a:cs typeface="Times New Roman" panose="02020603050405020304" pitchFamily="18" charset="0"/>
              </a:rPr>
              <a:t>All staff complete any 2 of the remaining 6 trainings available on </a:t>
            </a:r>
            <a:r>
              <a:rPr lang="en-US" sz="1200" dirty="0" err="1">
                <a:latin typeface="+mj-lt"/>
                <a:ea typeface="Calibri" panose="020F0502020204030204" pitchFamily="34" charset="0"/>
                <a:cs typeface="Times New Roman" panose="02020603050405020304" pitchFamily="18" charset="0"/>
              </a:rPr>
              <a:t>SafeSchools</a:t>
            </a:r>
            <a:r>
              <a:rPr lang="en-US" sz="1200" dirty="0">
                <a:latin typeface="+mj-lt"/>
                <a:ea typeface="Calibri" panose="020F0502020204030204" pitchFamily="34" charset="0"/>
                <a:cs typeface="Times New Roman" panose="02020603050405020304" pitchFamily="18" charset="0"/>
              </a:rPr>
              <a:t>/</a:t>
            </a:r>
            <a:r>
              <a:rPr lang="en-US" sz="1200" dirty="0" err="1">
                <a:latin typeface="+mj-lt"/>
                <a:ea typeface="Calibri" panose="020F0502020204030204" pitchFamily="34" charset="0"/>
                <a:cs typeface="Times New Roman" panose="02020603050405020304" pitchFamily="18" charset="0"/>
              </a:rPr>
              <a:t>SafeColleges</a:t>
            </a:r>
            <a:endParaRPr lang="en-US" sz="1200" dirty="0">
              <a:effectLst/>
              <a:latin typeface="+mj-lt"/>
              <a:ea typeface="Calibri" panose="020F0502020204030204" pitchFamily="34" charset="0"/>
              <a:cs typeface="Times New Roman" panose="02020603050405020304" pitchFamily="18" charset="0"/>
            </a:endParaRPr>
          </a:p>
          <a:p>
            <a:pPr marL="1543050" marR="0" lvl="3" indent="-171450">
              <a:lnSpc>
                <a:spcPct val="107000"/>
              </a:lnSpc>
              <a:spcBef>
                <a:spcPts val="0"/>
              </a:spcBef>
              <a:spcAft>
                <a:spcPts val="600"/>
              </a:spcAft>
              <a:buFont typeface="Arial" panose="020B0604020202020204" pitchFamily="34" charset="0"/>
              <a:buChar char="•"/>
            </a:pPr>
            <a:endParaRPr lang="en-US" sz="1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469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BA8088F-9603-464A-9AF0-DE4A1F726E2B}"/>
              </a:ext>
            </a:extLst>
          </p:cNvPr>
          <p:cNvSpPr>
            <a:spLocks noGrp="1"/>
          </p:cNvSpPr>
          <p:nvPr>
            <p:ph type="ctrTitle"/>
          </p:nvPr>
        </p:nvSpPr>
        <p:spPr>
          <a:xfrm>
            <a:off x="731365" y="961096"/>
            <a:ext cx="5486400" cy="1586795"/>
          </a:xfrm>
        </p:spPr>
        <p:txBody>
          <a:bodyPr>
            <a:normAutofit fontScale="90000"/>
          </a:bodyPr>
          <a:lstStyle/>
          <a:p>
            <a:br>
              <a:rPr lang="en-US" dirty="0">
                <a:latin typeface="Californian FB" panose="0207040306080B030204" pitchFamily="18" charset="0"/>
              </a:rPr>
            </a:br>
            <a:r>
              <a:rPr lang="en-US" sz="6000" dirty="0">
                <a:latin typeface="Californian FB" panose="0207040306080B030204" pitchFamily="18" charset="0"/>
              </a:rPr>
              <a:t>Charter Schools</a:t>
            </a:r>
          </a:p>
        </p:txBody>
      </p:sp>
      <p:sp>
        <p:nvSpPr>
          <p:cNvPr id="4" name="Subtitle 3">
            <a:extLst>
              <a:ext uri="{FF2B5EF4-FFF2-40B4-BE49-F238E27FC236}">
                <a16:creationId xmlns:a16="http://schemas.microsoft.com/office/drawing/2014/main" id="{CA54B480-39C3-48E5-84BB-C3024D0760D9}"/>
              </a:ext>
            </a:extLst>
          </p:cNvPr>
          <p:cNvSpPr>
            <a:spLocks noGrp="1"/>
          </p:cNvSpPr>
          <p:nvPr>
            <p:ph type="subTitle" idx="1"/>
          </p:nvPr>
        </p:nvSpPr>
        <p:spPr>
          <a:xfrm>
            <a:off x="541538" y="4670246"/>
            <a:ext cx="5769873" cy="914400"/>
          </a:xfrm>
        </p:spPr>
        <p:txBody>
          <a:bodyPr>
            <a:normAutofit/>
          </a:bodyPr>
          <a:lstStyle/>
          <a:p>
            <a:r>
              <a:rPr lang="en-US" sz="3200" b="1" dirty="0">
                <a:latin typeface="Californian FB" panose="0207040306080B030204" pitchFamily="18" charset="0"/>
              </a:rPr>
              <a:t>Underwriting Guidelines </a:t>
            </a:r>
            <a:endParaRPr lang="en-US" sz="3200" b="1" dirty="0"/>
          </a:p>
        </p:txBody>
      </p:sp>
    </p:spTree>
    <p:extLst>
      <p:ext uri="{BB962C8B-B14F-4D97-AF65-F5344CB8AC3E}">
        <p14:creationId xmlns:p14="http://schemas.microsoft.com/office/powerpoint/2010/main" val="11759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73A06-371F-46E5-96AE-56AE3719FE67}"/>
              </a:ext>
            </a:extLst>
          </p:cNvPr>
          <p:cNvSpPr>
            <a:spLocks noGrp="1"/>
          </p:cNvSpPr>
          <p:nvPr>
            <p:ph type="ctrTitle"/>
          </p:nvPr>
        </p:nvSpPr>
        <p:spPr>
          <a:xfrm>
            <a:off x="899736" y="2086739"/>
            <a:ext cx="5845193" cy="3724125"/>
          </a:xfrm>
        </p:spPr>
        <p:txBody>
          <a:bodyPr>
            <a:normAutofit/>
          </a:bodyPr>
          <a:lstStyle/>
          <a:p>
            <a:r>
              <a:rPr lang="en-US" dirty="0">
                <a:latin typeface="Californian FB" panose="0207040306080B030204" pitchFamily="18" charset="0"/>
              </a:rPr>
              <a:t>Chris Hill</a:t>
            </a:r>
            <a:br>
              <a:rPr lang="en-US" dirty="0">
                <a:latin typeface="Californian FB" panose="0207040306080B030204" pitchFamily="18" charset="0"/>
              </a:rPr>
            </a:br>
            <a:r>
              <a:rPr lang="en-US" dirty="0">
                <a:latin typeface="Californian FB" panose="0207040306080B030204" pitchFamily="18" charset="0"/>
              </a:rPr>
              <a:t>Jaime Keeling</a:t>
            </a:r>
            <a:br>
              <a:rPr lang="en-US" dirty="0">
                <a:latin typeface="Californian FB" panose="0207040306080B030204" pitchFamily="18" charset="0"/>
              </a:rPr>
            </a:br>
            <a:r>
              <a:rPr lang="en-US" dirty="0">
                <a:latin typeface="Californian FB" panose="0207040306080B030204" pitchFamily="18" charset="0"/>
              </a:rPr>
              <a:t>Emily Knaus</a:t>
            </a:r>
            <a:br>
              <a:rPr lang="en-US" dirty="0">
                <a:latin typeface="Californian FB" panose="0207040306080B030204" pitchFamily="18" charset="0"/>
              </a:rPr>
            </a:br>
            <a:r>
              <a:rPr lang="en-US" dirty="0">
                <a:latin typeface="Californian FB" panose="0207040306080B030204" pitchFamily="18" charset="0"/>
              </a:rPr>
              <a:t>Monica Lemke</a:t>
            </a:r>
          </a:p>
        </p:txBody>
      </p:sp>
      <p:sp>
        <p:nvSpPr>
          <p:cNvPr id="3" name="Subtitle 2">
            <a:extLst>
              <a:ext uri="{FF2B5EF4-FFF2-40B4-BE49-F238E27FC236}">
                <a16:creationId xmlns:a16="http://schemas.microsoft.com/office/drawing/2014/main" id="{5D82622B-32FF-40E7-B883-91E4E2441587}"/>
              </a:ext>
            </a:extLst>
          </p:cNvPr>
          <p:cNvSpPr>
            <a:spLocks noGrp="1"/>
          </p:cNvSpPr>
          <p:nvPr>
            <p:ph type="subTitle" idx="1"/>
          </p:nvPr>
        </p:nvSpPr>
        <p:spPr>
          <a:xfrm>
            <a:off x="1007891" y="1230861"/>
            <a:ext cx="5486400" cy="914400"/>
          </a:xfrm>
        </p:spPr>
        <p:txBody>
          <a:bodyPr>
            <a:normAutofit fontScale="77500" lnSpcReduction="20000"/>
          </a:bodyPr>
          <a:lstStyle/>
          <a:p>
            <a:pPr algn="ctr"/>
            <a:r>
              <a:rPr lang="en-US" sz="3600" dirty="0">
                <a:latin typeface="Californian FB" panose="0207040306080B030204" pitchFamily="18" charset="0"/>
              </a:rPr>
              <a:t>Underwriting Department-</a:t>
            </a:r>
          </a:p>
          <a:p>
            <a:pPr algn="ctr"/>
            <a:r>
              <a:rPr lang="en-US" sz="3600" dirty="0">
                <a:latin typeface="Californian FB" panose="0207040306080B030204" pitchFamily="18" charset="0"/>
              </a:rPr>
              <a:t>underwriting@sdao.com</a:t>
            </a:r>
          </a:p>
        </p:txBody>
      </p:sp>
    </p:spTree>
    <p:extLst>
      <p:ext uri="{BB962C8B-B14F-4D97-AF65-F5344CB8AC3E}">
        <p14:creationId xmlns:p14="http://schemas.microsoft.com/office/powerpoint/2010/main" val="3132788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83BB7D-54CD-4E8E-9A7F-1F4D62D2D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2582693" cy="5340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tle 2">
            <a:extLst>
              <a:ext uri="{FF2B5EF4-FFF2-40B4-BE49-F238E27FC236}">
                <a16:creationId xmlns:a16="http://schemas.microsoft.com/office/drawing/2014/main" id="{C296C765-5398-450B-94D6-7695038DCAFE}"/>
              </a:ext>
            </a:extLst>
          </p:cNvPr>
          <p:cNvSpPr>
            <a:spLocks noGrp="1"/>
          </p:cNvSpPr>
          <p:nvPr>
            <p:ph type="title"/>
          </p:nvPr>
        </p:nvSpPr>
        <p:spPr>
          <a:xfrm>
            <a:off x="189689" y="1123838"/>
            <a:ext cx="2210611" cy="3602072"/>
          </a:xfrm>
        </p:spPr>
        <p:txBody>
          <a:bodyPr>
            <a:normAutofit/>
          </a:bodyPr>
          <a:lstStyle/>
          <a:p>
            <a:r>
              <a:rPr lang="en-US" sz="2600" dirty="0">
                <a:solidFill>
                  <a:schemeClr val="bg1"/>
                </a:solidFill>
                <a:latin typeface="Californian FB" panose="0207040306080B030204" pitchFamily="18" charset="0"/>
              </a:rPr>
              <a:t>Charter</a:t>
            </a:r>
            <a:br>
              <a:rPr lang="en-US" sz="2600" dirty="0">
                <a:solidFill>
                  <a:schemeClr val="bg1"/>
                </a:solidFill>
                <a:latin typeface="Californian FB" panose="0207040306080B030204" pitchFamily="18" charset="0"/>
              </a:rPr>
            </a:br>
            <a:r>
              <a:rPr lang="en-US" sz="2600" dirty="0">
                <a:solidFill>
                  <a:schemeClr val="bg1"/>
                </a:solidFill>
                <a:latin typeface="Californian FB" panose="0207040306080B030204" pitchFamily="18" charset="0"/>
              </a:rPr>
              <a:t>Requirements</a:t>
            </a:r>
          </a:p>
        </p:txBody>
      </p:sp>
      <p:sp>
        <p:nvSpPr>
          <p:cNvPr id="2" name="TextBox 1">
            <a:extLst>
              <a:ext uri="{FF2B5EF4-FFF2-40B4-BE49-F238E27FC236}">
                <a16:creationId xmlns:a16="http://schemas.microsoft.com/office/drawing/2014/main" id="{E45A5E9E-08A6-4DE9-B5F5-62C2F513A07E}"/>
              </a:ext>
            </a:extLst>
          </p:cNvPr>
          <p:cNvSpPr txBox="1"/>
          <p:nvPr/>
        </p:nvSpPr>
        <p:spPr>
          <a:xfrm>
            <a:off x="8095290" y="1113358"/>
            <a:ext cx="7508240" cy="1077218"/>
          </a:xfrm>
          <a:prstGeom prst="rect">
            <a:avLst/>
          </a:prstGeom>
          <a:noFill/>
        </p:spPr>
        <p:txBody>
          <a:bodyPr wrap="square" rtlCol="0">
            <a:spAutoFit/>
          </a:bodyPr>
          <a:lstStyle/>
          <a:p>
            <a:pPr>
              <a:spcAft>
                <a:spcPts val="600"/>
              </a:spcAft>
            </a:pPr>
            <a:endParaRPr lang="en-US" u="sng"/>
          </a:p>
          <a:p>
            <a:pPr marL="342900" indent="-342900">
              <a:spcAft>
                <a:spcPts val="600"/>
              </a:spcAft>
              <a:buFont typeface="+mj-lt"/>
              <a:buAutoNum type="arabicPeriod" startAt="4"/>
            </a:pPr>
            <a:endParaRPr lang="en-US"/>
          </a:p>
          <a:p>
            <a:pPr>
              <a:spcAft>
                <a:spcPts val="600"/>
              </a:spcAft>
            </a:pPr>
            <a:endParaRPr lang="en-US"/>
          </a:p>
        </p:txBody>
      </p:sp>
      <p:graphicFrame>
        <p:nvGraphicFramePr>
          <p:cNvPr id="6" name="Content Placeholder 3">
            <a:extLst>
              <a:ext uri="{FF2B5EF4-FFF2-40B4-BE49-F238E27FC236}">
                <a16:creationId xmlns:a16="http://schemas.microsoft.com/office/drawing/2014/main" id="{9D476B2C-3686-4B95-83DB-D1EB7B56552B}"/>
              </a:ext>
            </a:extLst>
          </p:cNvPr>
          <p:cNvGraphicFramePr>
            <a:graphicFrameLocks noGrp="1"/>
          </p:cNvGraphicFramePr>
          <p:nvPr>
            <p:ph idx="1"/>
            <p:extLst>
              <p:ext uri="{D42A27DB-BD31-4B8C-83A1-F6EECF244321}">
                <p14:modId xmlns:p14="http://schemas.microsoft.com/office/powerpoint/2010/main" val="2281991208"/>
              </p:ext>
            </p:extLst>
          </p:nvPr>
        </p:nvGraphicFramePr>
        <p:xfrm>
          <a:off x="3044951" y="758952"/>
          <a:ext cx="5328412" cy="5330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5028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3" name="Rectangle 22">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itle 3">
            <a:extLst>
              <a:ext uri="{FF2B5EF4-FFF2-40B4-BE49-F238E27FC236}">
                <a16:creationId xmlns:a16="http://schemas.microsoft.com/office/drawing/2014/main" id="{0C6FF7B2-66B5-4D1E-8F37-3A1AC0F366EA}"/>
              </a:ext>
            </a:extLst>
          </p:cNvPr>
          <p:cNvSpPr>
            <a:spLocks noGrp="1"/>
          </p:cNvSpPr>
          <p:nvPr>
            <p:ph type="title"/>
          </p:nvPr>
        </p:nvSpPr>
        <p:spPr>
          <a:xfrm>
            <a:off x="1200564" y="1084029"/>
            <a:ext cx="6737617" cy="1000978"/>
          </a:xfrm>
        </p:spPr>
        <p:txBody>
          <a:bodyPr vert="horz" lIns="91440" tIns="45720" rIns="91440" bIns="45720" rtlCol="0" anchor="ctr">
            <a:normAutofit/>
          </a:bodyPr>
          <a:lstStyle/>
          <a:p>
            <a:r>
              <a:rPr lang="en-US" sz="3300" dirty="0"/>
              <a:t>Special Charter School UW Requirements:</a:t>
            </a:r>
          </a:p>
        </p:txBody>
      </p:sp>
      <p:sp>
        <p:nvSpPr>
          <p:cNvPr id="27" name="Rectangle 26">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28">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 name="TextBox 12">
            <a:extLst>
              <a:ext uri="{FF2B5EF4-FFF2-40B4-BE49-F238E27FC236}">
                <a16:creationId xmlns:a16="http://schemas.microsoft.com/office/drawing/2014/main" id="{3DD5526F-C071-4357-B5B9-E4A8E827CCC7}"/>
              </a:ext>
            </a:extLst>
          </p:cNvPr>
          <p:cNvSpPr txBox="1"/>
          <p:nvPr/>
        </p:nvSpPr>
        <p:spPr>
          <a:xfrm>
            <a:off x="877848" y="2535446"/>
            <a:ext cx="8179482" cy="3554457"/>
          </a:xfrm>
          <a:prstGeom prst="rect">
            <a:avLst/>
          </a:prstGeom>
        </p:spPr>
        <p:txBody>
          <a:bodyPr vert="horz" lIns="91440" tIns="45720" rIns="91440" bIns="45720" rtlCol="0" anchor="ctr">
            <a:normAutofit/>
          </a:bodyPr>
          <a:lstStyle/>
          <a:p>
            <a:pPr indent="-182880" defTabSz="914400">
              <a:lnSpc>
                <a:spcPct val="90000"/>
              </a:lnSpc>
              <a:spcAft>
                <a:spcPts val="600"/>
              </a:spcAft>
              <a:buClr>
                <a:schemeClr val="accent1"/>
              </a:buClr>
              <a:buFont typeface="Wingdings 2" pitchFamily="18" charset="2"/>
              <a:buChar char=""/>
            </a:pPr>
            <a:r>
              <a:rPr lang="en-US" dirty="0">
                <a:effectLst/>
              </a:rPr>
              <a:t>Make sure Charter Agreement is up to date</a:t>
            </a:r>
          </a:p>
          <a:p>
            <a:pPr defTabSz="914400">
              <a:lnSpc>
                <a:spcPct val="90000"/>
              </a:lnSpc>
              <a:spcAft>
                <a:spcPts val="600"/>
              </a:spcAft>
              <a:buClr>
                <a:schemeClr val="accent1"/>
              </a:buClr>
            </a:pPr>
            <a:endParaRPr lang="en-US" dirty="0">
              <a:effectLst/>
            </a:endParaRPr>
          </a:p>
          <a:p>
            <a:pPr indent="-182880" defTabSz="914400">
              <a:lnSpc>
                <a:spcPct val="90000"/>
              </a:lnSpc>
              <a:spcAft>
                <a:spcPts val="600"/>
              </a:spcAft>
              <a:buClr>
                <a:schemeClr val="accent1"/>
              </a:buClr>
              <a:buFont typeface="Wingdings 2" pitchFamily="18" charset="2"/>
              <a:buChar char=""/>
            </a:pPr>
            <a:r>
              <a:rPr lang="en-US" dirty="0"/>
              <a:t>Submit the Charter Supplemental Application with all associated documentation</a:t>
            </a:r>
          </a:p>
          <a:p>
            <a:pPr lvl="1" indent="-182880" defTabSz="914400">
              <a:lnSpc>
                <a:spcPct val="90000"/>
              </a:lnSpc>
              <a:spcAft>
                <a:spcPts val="600"/>
              </a:spcAft>
              <a:buClr>
                <a:schemeClr val="accent1"/>
              </a:buClr>
              <a:buFont typeface="Wingdings 2" pitchFamily="18" charset="2"/>
              <a:buChar char=""/>
            </a:pPr>
            <a:r>
              <a:rPr lang="en-US" dirty="0">
                <a:effectLst/>
              </a:rPr>
              <a:t>If they contract with third party tha</a:t>
            </a:r>
            <a:r>
              <a:rPr lang="en-US" dirty="0"/>
              <a:t>t provides staffing or other service that has direct contact with students, we need that agreement</a:t>
            </a:r>
          </a:p>
          <a:p>
            <a:pPr lvl="1" indent="-182880" defTabSz="914400">
              <a:lnSpc>
                <a:spcPct val="90000"/>
              </a:lnSpc>
              <a:spcAft>
                <a:spcPts val="600"/>
              </a:spcAft>
              <a:buClr>
                <a:schemeClr val="accent1"/>
              </a:buClr>
              <a:buFont typeface="Wingdings 2" pitchFamily="18" charset="2"/>
              <a:buChar char=""/>
            </a:pPr>
            <a:r>
              <a:rPr lang="en-US" dirty="0"/>
              <a:t>Will analyze components of those agreements and possibly develop underwriting requirements for those next renewal</a:t>
            </a:r>
          </a:p>
          <a:p>
            <a:pPr lvl="1" indent="-182880" defTabSz="914400">
              <a:lnSpc>
                <a:spcPct val="90000"/>
              </a:lnSpc>
              <a:spcAft>
                <a:spcPts val="600"/>
              </a:spcAft>
              <a:buClr>
                <a:schemeClr val="accent1"/>
              </a:buClr>
              <a:buFont typeface="Wingdings 2" pitchFamily="18" charset="2"/>
              <a:buChar char=""/>
            </a:pPr>
            <a:endParaRPr lang="en-US" dirty="0">
              <a:effectLst/>
            </a:endParaRPr>
          </a:p>
        </p:txBody>
      </p:sp>
    </p:spTree>
    <p:extLst>
      <p:ext uri="{BB962C8B-B14F-4D97-AF65-F5344CB8AC3E}">
        <p14:creationId xmlns:p14="http://schemas.microsoft.com/office/powerpoint/2010/main" val="1719219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2CDD96B-2307-412C-B6E6-898C27C0532D}"/>
              </a:ext>
            </a:extLst>
          </p:cNvPr>
          <p:cNvSpPr>
            <a:spLocks noGrp="1"/>
          </p:cNvSpPr>
          <p:nvPr>
            <p:ph type="title"/>
          </p:nvPr>
        </p:nvSpPr>
        <p:spPr>
          <a:xfrm>
            <a:off x="2785895" y="373774"/>
            <a:ext cx="5486400" cy="1763251"/>
          </a:xfrm>
        </p:spPr>
        <p:txBody>
          <a:bodyPr vert="horz" lIns="91440" tIns="45720" rIns="91440" bIns="45720" rtlCol="0" anchor="b">
            <a:normAutofit fontScale="90000"/>
          </a:bodyPr>
          <a:lstStyle/>
          <a:p>
            <a:r>
              <a:rPr lang="en-US" sz="5900" spc="-100" dirty="0">
                <a:solidFill>
                  <a:schemeClr val="tx1"/>
                </a:solidFill>
              </a:rPr>
              <a:t>Liability Coverage Changes</a:t>
            </a:r>
          </a:p>
        </p:txBody>
      </p:sp>
      <p:sp>
        <p:nvSpPr>
          <p:cNvPr id="3" name="Title 3">
            <a:extLst>
              <a:ext uri="{FF2B5EF4-FFF2-40B4-BE49-F238E27FC236}">
                <a16:creationId xmlns:a16="http://schemas.microsoft.com/office/drawing/2014/main" id="{955FF43B-1961-4467-BF3A-DCB4A7EEF0AD}"/>
              </a:ext>
            </a:extLst>
          </p:cNvPr>
          <p:cNvSpPr txBox="1">
            <a:spLocks/>
          </p:cNvSpPr>
          <p:nvPr/>
        </p:nvSpPr>
        <p:spPr>
          <a:xfrm>
            <a:off x="2785894" y="2835290"/>
            <a:ext cx="5701889" cy="1763251"/>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pPr marL="457200" indent="-457200">
              <a:buFont typeface="Arial" panose="020B0604020202020204" pitchFamily="34" charset="0"/>
              <a:buChar char="•"/>
            </a:pPr>
            <a:r>
              <a:rPr lang="en-US" sz="2400" spc="-100" dirty="0">
                <a:solidFill>
                  <a:schemeClr val="tx1"/>
                </a:solidFill>
              </a:rPr>
              <a:t>Language Cleanup around Additional Coverages</a:t>
            </a:r>
          </a:p>
          <a:p>
            <a:pPr marL="457200" indent="-457200">
              <a:buFont typeface="Arial" panose="020B0604020202020204" pitchFamily="34" charset="0"/>
              <a:buChar char="•"/>
            </a:pPr>
            <a:endParaRPr lang="en-US" sz="2400" spc="-100" dirty="0">
              <a:solidFill>
                <a:schemeClr val="tx1"/>
              </a:solidFill>
            </a:endParaRPr>
          </a:p>
          <a:p>
            <a:endParaRPr lang="en-US" sz="2400" spc="-100" dirty="0">
              <a:solidFill>
                <a:schemeClr val="tx1"/>
              </a:solidFill>
            </a:endParaRPr>
          </a:p>
        </p:txBody>
      </p:sp>
    </p:spTree>
    <p:extLst>
      <p:ext uri="{BB962C8B-B14F-4D97-AF65-F5344CB8AC3E}">
        <p14:creationId xmlns:p14="http://schemas.microsoft.com/office/powerpoint/2010/main" val="3650450182"/>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2CDD96B-2307-412C-B6E6-898C27C0532D}"/>
              </a:ext>
            </a:extLst>
          </p:cNvPr>
          <p:cNvSpPr>
            <a:spLocks noGrp="1"/>
          </p:cNvSpPr>
          <p:nvPr>
            <p:ph type="title"/>
          </p:nvPr>
        </p:nvSpPr>
        <p:spPr>
          <a:xfrm>
            <a:off x="2785895" y="373774"/>
            <a:ext cx="5486400" cy="1763251"/>
          </a:xfrm>
        </p:spPr>
        <p:txBody>
          <a:bodyPr vert="horz" lIns="91440" tIns="45720" rIns="91440" bIns="45720" rtlCol="0" anchor="b">
            <a:normAutofit fontScale="90000"/>
          </a:bodyPr>
          <a:lstStyle/>
          <a:p>
            <a:r>
              <a:rPr lang="en-US" sz="5900" spc="-100" dirty="0">
                <a:solidFill>
                  <a:schemeClr val="tx1"/>
                </a:solidFill>
              </a:rPr>
              <a:t>Property Coverage Changes</a:t>
            </a:r>
          </a:p>
        </p:txBody>
      </p:sp>
      <p:sp>
        <p:nvSpPr>
          <p:cNvPr id="3" name="Title 3">
            <a:extLst>
              <a:ext uri="{FF2B5EF4-FFF2-40B4-BE49-F238E27FC236}">
                <a16:creationId xmlns:a16="http://schemas.microsoft.com/office/drawing/2014/main" id="{955FF43B-1961-4467-BF3A-DCB4A7EEF0AD}"/>
              </a:ext>
            </a:extLst>
          </p:cNvPr>
          <p:cNvSpPr txBox="1">
            <a:spLocks/>
          </p:cNvSpPr>
          <p:nvPr/>
        </p:nvSpPr>
        <p:spPr>
          <a:xfrm>
            <a:off x="2088372" y="2713703"/>
            <a:ext cx="6819654" cy="2811038"/>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pPr marL="457200" indent="-457200">
              <a:buFont typeface="Arial" panose="020B0604020202020204" pitchFamily="34" charset="0"/>
              <a:buChar char="•"/>
            </a:pPr>
            <a:r>
              <a:rPr lang="en-US" sz="2900" spc="-100" dirty="0">
                <a:solidFill>
                  <a:schemeClr val="tx1"/>
                </a:solidFill>
                <a:latin typeface="Calibri" panose="020F0502020204030204" pitchFamily="34" charset="0"/>
                <a:cs typeface="Calibri" panose="020F0502020204030204" pitchFamily="34" charset="0"/>
              </a:rPr>
              <a:t>Prorate language added to PACE Per Occurrence Aggregate Loss Limit</a:t>
            </a:r>
          </a:p>
          <a:p>
            <a:pPr marL="914400" lvl="1" indent="-457200">
              <a:buFont typeface="Arial" panose="020B0604020202020204" pitchFamily="34" charset="0"/>
              <a:buChar char="•"/>
            </a:pPr>
            <a:r>
              <a:rPr lang="en-US" sz="2700" spc="-100" dirty="0">
                <a:solidFill>
                  <a:schemeClr val="tx1"/>
                </a:solidFill>
                <a:latin typeface="Calibri" panose="020F0502020204030204" pitchFamily="34" charset="0"/>
                <a:cs typeface="Calibri" panose="020F0502020204030204" pitchFamily="34" charset="0"/>
              </a:rPr>
              <a:t>Ratio of  individual Per Occurrence Loss Limit to the sum of all Per</a:t>
            </a:r>
            <a:r>
              <a:rPr lang="en-US" sz="2700" spc="-100" dirty="0">
                <a:latin typeface="Calibri" panose="020F0502020204030204" pitchFamily="34" charset="0"/>
                <a:cs typeface="Calibri" panose="020F0502020204030204" pitchFamily="34" charset="0"/>
              </a:rPr>
              <a:t> Occurrence Loss  Limits of affected members  applied to PACE Per Occurrence  Aggregate Loss Limit</a:t>
            </a:r>
          </a:p>
          <a:p>
            <a:pPr lvl="1"/>
            <a:endParaRPr lang="en-US" sz="2700" spc="-100" dirty="0">
              <a:latin typeface="Calibri" panose="020F0502020204030204" pitchFamily="34" charset="0"/>
              <a:cs typeface="Calibri" panose="020F0502020204030204" pitchFamily="34" charset="0"/>
            </a:endParaRPr>
          </a:p>
          <a:p>
            <a:pPr marL="914400" lvl="1" indent="-457200">
              <a:buFont typeface="Arial" panose="020B0604020202020204" pitchFamily="34" charset="0"/>
              <a:buChar char="•"/>
            </a:pPr>
            <a:r>
              <a:rPr lang="en-US" sz="2700" spc="-100" dirty="0">
                <a:solidFill>
                  <a:schemeClr val="tx1"/>
                </a:solidFill>
                <a:latin typeface="Calibri" panose="020F0502020204030204" pitchFamily="34" charset="0"/>
                <a:cs typeface="Calibri" panose="020F0502020204030204" pitchFamily="34" charset="0"/>
              </a:rPr>
              <a:t>Help to quickly calculate the maximum probable limit so members can apply for FEMA funds ASAP</a:t>
            </a:r>
          </a:p>
          <a:p>
            <a:pPr lvl="1"/>
            <a:endParaRPr lang="en-US" sz="2700" spc="-100" dirty="0">
              <a:solidFill>
                <a:schemeClr val="tx1"/>
              </a:solidFill>
              <a:latin typeface="Calibri" panose="020F0502020204030204" pitchFamily="34" charset="0"/>
              <a:cs typeface="Calibri" panose="020F0502020204030204" pitchFamily="34" charset="0"/>
            </a:endParaRPr>
          </a:p>
          <a:p>
            <a:pPr marL="914400" lvl="1" indent="-457200">
              <a:buFont typeface="Arial" panose="020B0604020202020204" pitchFamily="34" charset="0"/>
              <a:buChar char="•"/>
            </a:pPr>
            <a:r>
              <a:rPr lang="en-US" sz="2700" spc="-100" dirty="0">
                <a:latin typeface="Calibri" panose="020F0502020204030204" pitchFamily="34" charset="0"/>
                <a:cs typeface="Calibri" panose="020F0502020204030204" pitchFamily="34" charset="0"/>
              </a:rPr>
              <a:t>All members’ maximum probable limit will be same percentage of individual Per Occurrence Limits</a:t>
            </a:r>
            <a:endParaRPr lang="en-US" sz="2700" spc="-100" dirty="0">
              <a:solidFill>
                <a:schemeClr val="tx1"/>
              </a:solidFill>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endParaRPr lang="en-US" sz="2400" spc="-100" dirty="0">
              <a:solidFill>
                <a:schemeClr val="tx1"/>
              </a:solidFill>
            </a:endParaRPr>
          </a:p>
          <a:p>
            <a:endParaRPr lang="en-US" sz="2400" spc="-100" dirty="0">
              <a:solidFill>
                <a:schemeClr val="tx1"/>
              </a:solidFill>
            </a:endParaRPr>
          </a:p>
        </p:txBody>
      </p:sp>
    </p:spTree>
    <p:extLst>
      <p:ext uri="{BB962C8B-B14F-4D97-AF65-F5344CB8AC3E}">
        <p14:creationId xmlns:p14="http://schemas.microsoft.com/office/powerpoint/2010/main" val="1757373425"/>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2CDD96B-2307-412C-B6E6-898C27C0532D}"/>
              </a:ext>
            </a:extLst>
          </p:cNvPr>
          <p:cNvSpPr>
            <a:spLocks noGrp="1"/>
          </p:cNvSpPr>
          <p:nvPr>
            <p:ph type="title"/>
          </p:nvPr>
        </p:nvSpPr>
        <p:spPr>
          <a:xfrm>
            <a:off x="2785895" y="373774"/>
            <a:ext cx="5486400" cy="1763251"/>
          </a:xfrm>
        </p:spPr>
        <p:txBody>
          <a:bodyPr vert="horz" lIns="91440" tIns="45720" rIns="91440" bIns="45720" rtlCol="0" anchor="b">
            <a:normAutofit fontScale="90000"/>
          </a:bodyPr>
          <a:lstStyle/>
          <a:p>
            <a:r>
              <a:rPr lang="en-US" sz="5900" spc="-100" dirty="0">
                <a:solidFill>
                  <a:schemeClr val="tx1"/>
                </a:solidFill>
              </a:rPr>
              <a:t>Property Coverage Changes</a:t>
            </a:r>
          </a:p>
        </p:txBody>
      </p:sp>
      <p:sp>
        <p:nvSpPr>
          <p:cNvPr id="3" name="Title 3">
            <a:extLst>
              <a:ext uri="{FF2B5EF4-FFF2-40B4-BE49-F238E27FC236}">
                <a16:creationId xmlns:a16="http://schemas.microsoft.com/office/drawing/2014/main" id="{955FF43B-1961-4467-BF3A-DCB4A7EEF0AD}"/>
              </a:ext>
            </a:extLst>
          </p:cNvPr>
          <p:cNvSpPr txBox="1">
            <a:spLocks/>
          </p:cNvSpPr>
          <p:nvPr/>
        </p:nvSpPr>
        <p:spPr>
          <a:xfrm>
            <a:off x="2194560" y="2375140"/>
            <a:ext cx="6819654" cy="1763252"/>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pPr marL="457200" indent="-457200">
              <a:buFont typeface="Arial" panose="020B0604020202020204" pitchFamily="34" charset="0"/>
              <a:buChar char="•"/>
            </a:pPr>
            <a:r>
              <a:rPr lang="en-US" sz="2900" spc="-100" dirty="0">
                <a:solidFill>
                  <a:schemeClr val="tx1"/>
                </a:solidFill>
              </a:rPr>
              <a:t>Additional Coverage C . Fungus Resulting from Covered Loss</a:t>
            </a:r>
          </a:p>
          <a:p>
            <a:pPr marL="914400" lvl="1" indent="-457200">
              <a:buFont typeface="Arial" panose="020B0604020202020204" pitchFamily="34" charset="0"/>
              <a:buChar char="•"/>
            </a:pPr>
            <a:r>
              <a:rPr lang="en-US" sz="2100" spc="-100" dirty="0"/>
              <a:t>Currently limit is lesser of $10,000 or 10% of loss</a:t>
            </a:r>
          </a:p>
          <a:p>
            <a:pPr marL="914400" lvl="1" indent="-457200">
              <a:buFont typeface="Arial" panose="020B0604020202020204" pitchFamily="34" charset="0"/>
              <a:buChar char="•"/>
            </a:pPr>
            <a:r>
              <a:rPr lang="en-US" sz="2100" spc="-100" dirty="0">
                <a:solidFill>
                  <a:schemeClr val="tx1"/>
                </a:solidFill>
              </a:rPr>
              <a:t>Effective 7/1</a:t>
            </a:r>
            <a:r>
              <a:rPr lang="en-US" sz="2100" spc="-100" dirty="0"/>
              <a:t>, dropping the 10% so limit will just be $10,000</a:t>
            </a:r>
            <a:endParaRPr lang="en-US" sz="2100" spc="-100" dirty="0">
              <a:solidFill>
                <a:schemeClr val="tx1"/>
              </a:solidFill>
            </a:endParaRPr>
          </a:p>
          <a:p>
            <a:endParaRPr lang="en-US" sz="2400" spc="-100" dirty="0">
              <a:solidFill>
                <a:schemeClr val="tx1"/>
              </a:solidFill>
            </a:endParaRPr>
          </a:p>
        </p:txBody>
      </p:sp>
      <p:sp>
        <p:nvSpPr>
          <p:cNvPr id="2" name="Title 3">
            <a:extLst>
              <a:ext uri="{FF2B5EF4-FFF2-40B4-BE49-F238E27FC236}">
                <a16:creationId xmlns:a16="http://schemas.microsoft.com/office/drawing/2014/main" id="{3215CDFF-7224-5886-A6B8-455944783C61}"/>
              </a:ext>
            </a:extLst>
          </p:cNvPr>
          <p:cNvSpPr txBox="1">
            <a:spLocks/>
          </p:cNvSpPr>
          <p:nvPr/>
        </p:nvSpPr>
        <p:spPr>
          <a:xfrm>
            <a:off x="2194560" y="4315045"/>
            <a:ext cx="6819654" cy="1763252"/>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pPr marL="457200" indent="-457200">
              <a:buFont typeface="Arial" panose="020B0604020202020204" pitchFamily="34" charset="0"/>
              <a:buChar char="•"/>
            </a:pPr>
            <a:r>
              <a:rPr lang="en-US" sz="2900" spc="-100" dirty="0">
                <a:solidFill>
                  <a:schemeClr val="tx1"/>
                </a:solidFill>
              </a:rPr>
              <a:t>Wildfire and the Occurrence Definition</a:t>
            </a:r>
          </a:p>
          <a:p>
            <a:pPr marL="914400" lvl="1" indent="-457200">
              <a:buFont typeface="Arial" panose="020B0604020202020204" pitchFamily="34" charset="0"/>
              <a:buChar char="•"/>
            </a:pPr>
            <a:r>
              <a:rPr lang="en-US" sz="2100" spc="-100" dirty="0"/>
              <a:t>Currently ‘any natural phenomena’ occurring within a 72 hour period, which could make one wildfire multiple occurrences</a:t>
            </a:r>
          </a:p>
          <a:p>
            <a:pPr marL="914400" lvl="1" indent="-457200">
              <a:buFont typeface="Arial" panose="020B0604020202020204" pitchFamily="34" charset="0"/>
              <a:buChar char="•"/>
            </a:pPr>
            <a:r>
              <a:rPr lang="en-US" sz="2100" spc="-100" dirty="0">
                <a:solidFill>
                  <a:schemeClr val="tx1"/>
                </a:solidFill>
              </a:rPr>
              <a:t>Effective 7/1</a:t>
            </a:r>
            <a:r>
              <a:rPr lang="en-US" sz="2100" spc="-100" dirty="0"/>
              <a:t>, carving out wildfire/fire complex to be own occurrence with no 72-hour ‘rule’</a:t>
            </a:r>
            <a:endParaRPr lang="en-US" sz="2100" spc="-100" dirty="0">
              <a:solidFill>
                <a:schemeClr val="tx1"/>
              </a:solidFill>
            </a:endParaRPr>
          </a:p>
          <a:p>
            <a:endParaRPr lang="en-US" sz="2400" spc="-100" dirty="0">
              <a:solidFill>
                <a:schemeClr val="tx1"/>
              </a:solidFill>
            </a:endParaRPr>
          </a:p>
        </p:txBody>
      </p:sp>
    </p:spTree>
    <p:extLst>
      <p:ext uri="{BB962C8B-B14F-4D97-AF65-F5344CB8AC3E}">
        <p14:creationId xmlns:p14="http://schemas.microsoft.com/office/powerpoint/2010/main" val="1577697753"/>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BA8088F-9603-464A-9AF0-DE4A1F726E2B}"/>
              </a:ext>
            </a:extLst>
          </p:cNvPr>
          <p:cNvSpPr>
            <a:spLocks noGrp="1"/>
          </p:cNvSpPr>
          <p:nvPr>
            <p:ph type="ctrTitle"/>
          </p:nvPr>
        </p:nvSpPr>
        <p:spPr>
          <a:xfrm>
            <a:off x="526789" y="1595989"/>
            <a:ext cx="5486400" cy="1156413"/>
          </a:xfrm>
        </p:spPr>
        <p:txBody>
          <a:bodyPr>
            <a:normAutofit fontScale="90000"/>
          </a:bodyPr>
          <a:lstStyle/>
          <a:p>
            <a:br>
              <a:rPr lang="en-US" sz="6000" dirty="0">
                <a:latin typeface="Californian FB" panose="0207040306080B030204" pitchFamily="18" charset="0"/>
              </a:rPr>
            </a:br>
            <a:br>
              <a:rPr lang="en-US" sz="6000" dirty="0">
                <a:latin typeface="Californian FB" panose="0207040306080B030204" pitchFamily="18" charset="0"/>
              </a:rPr>
            </a:br>
            <a:br>
              <a:rPr lang="en-US" sz="6000" dirty="0">
                <a:latin typeface="Californian FB" panose="0207040306080B030204" pitchFamily="18" charset="0"/>
              </a:rPr>
            </a:br>
            <a:r>
              <a:rPr lang="en-US" sz="6000" dirty="0">
                <a:latin typeface="Californian FB" panose="0207040306080B030204" pitchFamily="18" charset="0"/>
              </a:rPr>
              <a:t>RATES</a:t>
            </a:r>
          </a:p>
        </p:txBody>
      </p:sp>
    </p:spTree>
    <p:extLst>
      <p:ext uri="{BB962C8B-B14F-4D97-AF65-F5344CB8AC3E}">
        <p14:creationId xmlns:p14="http://schemas.microsoft.com/office/powerpoint/2010/main" val="3359295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BA8088F-9603-464A-9AF0-DE4A1F726E2B}"/>
              </a:ext>
            </a:extLst>
          </p:cNvPr>
          <p:cNvSpPr>
            <a:spLocks noGrp="1"/>
          </p:cNvSpPr>
          <p:nvPr>
            <p:ph type="ctrTitle"/>
          </p:nvPr>
        </p:nvSpPr>
        <p:spPr>
          <a:xfrm>
            <a:off x="541538" y="1128459"/>
            <a:ext cx="5486400" cy="1156413"/>
          </a:xfrm>
        </p:spPr>
        <p:txBody>
          <a:bodyPr>
            <a:normAutofit/>
          </a:bodyPr>
          <a:lstStyle/>
          <a:p>
            <a:r>
              <a:rPr lang="en-US" sz="6000" dirty="0">
                <a:latin typeface="Californian FB" panose="0207040306080B030204" pitchFamily="18" charset="0"/>
              </a:rPr>
              <a:t>Reinsurance</a:t>
            </a:r>
          </a:p>
        </p:txBody>
      </p:sp>
      <p:sp>
        <p:nvSpPr>
          <p:cNvPr id="4" name="Subtitle 3">
            <a:extLst>
              <a:ext uri="{FF2B5EF4-FFF2-40B4-BE49-F238E27FC236}">
                <a16:creationId xmlns:a16="http://schemas.microsoft.com/office/drawing/2014/main" id="{CA54B480-39C3-48E5-84BB-C3024D0760D9}"/>
              </a:ext>
            </a:extLst>
          </p:cNvPr>
          <p:cNvSpPr>
            <a:spLocks noGrp="1"/>
          </p:cNvSpPr>
          <p:nvPr>
            <p:ph type="subTitle" idx="1"/>
          </p:nvPr>
        </p:nvSpPr>
        <p:spPr>
          <a:xfrm>
            <a:off x="541538" y="2777067"/>
            <a:ext cx="5769873" cy="2841446"/>
          </a:xfrm>
        </p:spPr>
        <p:txBody>
          <a:bodyPr>
            <a:noAutofit/>
          </a:bodyPr>
          <a:lstStyle/>
          <a:p>
            <a:r>
              <a:rPr lang="en-US" b="1" i="1" dirty="0">
                <a:latin typeface="Californian FB" panose="0207040306080B030204" pitchFamily="18" charset="0"/>
              </a:rPr>
              <a:t>Increased Property Values</a:t>
            </a:r>
          </a:p>
          <a:p>
            <a:r>
              <a:rPr lang="en-US" b="1" i="1" dirty="0">
                <a:latin typeface="Californian FB" panose="0207040306080B030204" pitchFamily="18" charset="0"/>
              </a:rPr>
              <a:t>Extremely hard property market (see Cliff’s Presentation)</a:t>
            </a:r>
          </a:p>
          <a:p>
            <a:r>
              <a:rPr lang="en-US" b="1" i="1" dirty="0">
                <a:latin typeface="Californian FB" panose="0207040306080B030204" pitchFamily="18" charset="0"/>
              </a:rPr>
              <a:t>Liability Reinsurance Costs driven by social inflation in general</a:t>
            </a:r>
          </a:p>
          <a:p>
            <a:r>
              <a:rPr lang="en-US" b="1" i="1" dirty="0">
                <a:latin typeface="Californian FB" panose="0207040306080B030204" pitchFamily="18" charset="0"/>
              </a:rPr>
              <a:t>Also driven frequency and inflation of SAM claims</a:t>
            </a:r>
          </a:p>
        </p:txBody>
      </p:sp>
    </p:spTree>
    <p:extLst>
      <p:ext uri="{BB962C8B-B14F-4D97-AF65-F5344CB8AC3E}">
        <p14:creationId xmlns:p14="http://schemas.microsoft.com/office/powerpoint/2010/main" val="2980070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6D56025-432C-47A6-AE3E-5E57DF3E0B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23">
            <a:extLst>
              <a:ext uri="{FF2B5EF4-FFF2-40B4-BE49-F238E27FC236}">
                <a16:creationId xmlns:a16="http://schemas.microsoft.com/office/drawing/2014/main" id="{72D1A8B8-7523-49FA-B7DD-AE0B2271C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6" name="Rectangle 25">
            <a:extLst>
              <a:ext uri="{FF2B5EF4-FFF2-40B4-BE49-F238E27FC236}">
                <a16:creationId xmlns:a16="http://schemas.microsoft.com/office/drawing/2014/main" id="{6A0CEB20-2839-496C-922D-A386524F3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EE33FA5-2378-4F59-8611-CE0F9CA505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3481671"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C334E17-4AAC-432C-8E64-1326656EA87F}"/>
              </a:ext>
            </a:extLst>
          </p:cNvPr>
          <p:cNvSpPr>
            <a:spLocks noGrp="1"/>
          </p:cNvSpPr>
          <p:nvPr>
            <p:ph type="title"/>
          </p:nvPr>
        </p:nvSpPr>
        <p:spPr>
          <a:xfrm>
            <a:off x="124287" y="1298447"/>
            <a:ext cx="3122115" cy="3673047"/>
          </a:xfrm>
        </p:spPr>
        <p:txBody>
          <a:bodyPr vert="horz" lIns="91440" tIns="45720" rIns="91440" bIns="45720" rtlCol="0" anchor="b">
            <a:normAutofit/>
          </a:bodyPr>
          <a:lstStyle/>
          <a:p>
            <a:r>
              <a:rPr lang="en-US" sz="3700" b="1" spc="-100" dirty="0">
                <a:latin typeface="Californian FB" panose="0207040306080B030204" pitchFamily="18" charset="0"/>
              </a:rPr>
              <a:t>Members</a:t>
            </a:r>
            <a:br>
              <a:rPr lang="en-US" sz="3700" b="1" spc="-100" dirty="0">
                <a:latin typeface="Californian FB" panose="0207040306080B030204" pitchFamily="18" charset="0"/>
              </a:rPr>
            </a:br>
            <a:r>
              <a:rPr lang="en-US" sz="3700" b="1" spc="-100" dirty="0">
                <a:latin typeface="Californian FB" panose="0207040306080B030204" pitchFamily="18" charset="0"/>
              </a:rPr>
              <a:t>will see </a:t>
            </a:r>
            <a:br>
              <a:rPr lang="en-US" sz="3700" b="1" spc="-100" dirty="0">
                <a:latin typeface="Californian FB" panose="0207040306080B030204" pitchFamily="18" charset="0"/>
              </a:rPr>
            </a:br>
            <a:r>
              <a:rPr lang="en-US" sz="3700" b="1" spc="-100" dirty="0">
                <a:latin typeface="Californian FB" panose="0207040306080B030204" pitchFamily="18" charset="0"/>
              </a:rPr>
              <a:t>an </a:t>
            </a:r>
            <a:r>
              <a:rPr lang="en-US" sz="3700" b="1" i="1" spc="-100" dirty="0">
                <a:latin typeface="Californian FB" panose="0207040306080B030204" pitchFamily="18" charset="0"/>
              </a:rPr>
              <a:t>average</a:t>
            </a:r>
            <a:br>
              <a:rPr lang="en-US" sz="3700" b="1" spc="-100" dirty="0">
                <a:latin typeface="Californian FB" panose="0207040306080B030204" pitchFamily="18" charset="0"/>
              </a:rPr>
            </a:br>
            <a:r>
              <a:rPr lang="en-US" sz="3700" b="1" spc="-100" dirty="0">
                <a:latin typeface="Californian FB" panose="0207040306080B030204" pitchFamily="18" charset="0"/>
              </a:rPr>
              <a:t>16-18% increase this year.</a:t>
            </a:r>
            <a:br>
              <a:rPr lang="en-US" sz="3700" spc="-100" dirty="0"/>
            </a:br>
            <a:endParaRPr lang="en-US" sz="3700" i="1" spc="-100" dirty="0"/>
          </a:p>
        </p:txBody>
      </p:sp>
      <p:pic>
        <p:nvPicPr>
          <p:cNvPr id="19" name="Graphic 18" descr="Upward trend">
            <a:extLst>
              <a:ext uri="{FF2B5EF4-FFF2-40B4-BE49-F238E27FC236}">
                <a16:creationId xmlns:a16="http://schemas.microsoft.com/office/drawing/2014/main" id="{5B6470C2-0050-4DA1-A94C-3A7BAA04E4E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40480" y="1037197"/>
            <a:ext cx="4775453" cy="4775453"/>
          </a:xfrm>
          <a:prstGeom prst="rect">
            <a:avLst/>
          </a:prstGeom>
        </p:spPr>
      </p:pic>
      <p:sp>
        <p:nvSpPr>
          <p:cNvPr id="30" name="Rectangle 29">
            <a:extLst>
              <a:ext uri="{FF2B5EF4-FFF2-40B4-BE49-F238E27FC236}">
                <a16:creationId xmlns:a16="http://schemas.microsoft.com/office/drawing/2014/main" id="{1C368AEB-D83A-432D-818C-3575285B6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37026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57F231E5-F402-49E1-82B4-C762909ED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13" name="Freeform: Shape 12">
            <a:extLst>
              <a:ext uri="{FF2B5EF4-FFF2-40B4-BE49-F238E27FC236}">
                <a16:creationId xmlns:a16="http://schemas.microsoft.com/office/drawing/2014/main" id="{6F0BA12B-74D1-4DB1-9A3F-C9BA27B815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Shape 14">
            <a:extLst>
              <a:ext uri="{FF2B5EF4-FFF2-40B4-BE49-F238E27FC236}">
                <a16:creationId xmlns:a16="http://schemas.microsoft.com/office/drawing/2014/main" id="{515FCC40-AA93-4D3B-90D0-69BC824EAD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71CB2E42-362B-4C6A-8ACB-86C4BA0CE02A}"/>
              </a:ext>
            </a:extLst>
          </p:cNvPr>
          <p:cNvSpPr>
            <a:spLocks noGrp="1"/>
          </p:cNvSpPr>
          <p:nvPr>
            <p:ph type="title"/>
          </p:nvPr>
        </p:nvSpPr>
        <p:spPr>
          <a:xfrm>
            <a:off x="3252848" y="761998"/>
            <a:ext cx="4874009" cy="902415"/>
          </a:xfrm>
        </p:spPr>
        <p:txBody>
          <a:bodyPr>
            <a:normAutofit fontScale="90000"/>
          </a:bodyPr>
          <a:lstStyle/>
          <a:p>
            <a:r>
              <a:rPr lang="en-US" dirty="0"/>
              <a:t>Requirements to </a:t>
            </a:r>
            <a:br>
              <a:rPr lang="en-US" dirty="0"/>
            </a:br>
            <a:r>
              <a:rPr lang="en-US" dirty="0"/>
              <a:t>complete  for renewal:</a:t>
            </a:r>
          </a:p>
        </p:txBody>
      </p:sp>
      <p:sp>
        <p:nvSpPr>
          <p:cNvPr id="8" name="Title 3">
            <a:extLst>
              <a:ext uri="{FF2B5EF4-FFF2-40B4-BE49-F238E27FC236}">
                <a16:creationId xmlns:a16="http://schemas.microsoft.com/office/drawing/2014/main" id="{871A347F-D22A-45C0-B99F-EA37E29FD1D2}"/>
              </a:ext>
            </a:extLst>
          </p:cNvPr>
          <p:cNvSpPr txBox="1">
            <a:spLocks/>
          </p:cNvSpPr>
          <p:nvPr/>
        </p:nvSpPr>
        <p:spPr>
          <a:xfrm>
            <a:off x="3156366" y="1959289"/>
            <a:ext cx="5534241" cy="180825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pPr marL="285750" indent="-285750">
              <a:lnSpc>
                <a:spcPct val="120000"/>
              </a:lnSpc>
              <a:buFont typeface="Arial" panose="020B0604020202020204" pitchFamily="34" charset="0"/>
              <a:buChar char="•"/>
            </a:pPr>
            <a:r>
              <a:rPr lang="en-US" sz="1600" dirty="0"/>
              <a:t>Cyber Application MUST completed if member wants cyber coverage</a:t>
            </a:r>
          </a:p>
          <a:p>
            <a:pPr marL="285750" indent="-285750">
              <a:lnSpc>
                <a:spcPct val="120000"/>
              </a:lnSpc>
              <a:buFont typeface="Arial" panose="020B0604020202020204" pitchFamily="34" charset="0"/>
              <a:buChar char="•"/>
            </a:pPr>
            <a:r>
              <a:rPr lang="en-US" sz="1600" dirty="0"/>
              <a:t>Armed Personnel Update Form</a:t>
            </a:r>
          </a:p>
          <a:p>
            <a:pPr marL="285750" indent="-285750">
              <a:lnSpc>
                <a:spcPct val="120000"/>
              </a:lnSpc>
              <a:buFont typeface="Arial" panose="020B0604020202020204" pitchFamily="34" charset="0"/>
              <a:buChar char="•"/>
            </a:pPr>
            <a:r>
              <a:rPr lang="en-US" sz="1600" dirty="0"/>
              <a:t>Make any necessary changes online</a:t>
            </a:r>
          </a:p>
          <a:p>
            <a:pPr marL="285750" indent="-285750">
              <a:lnSpc>
                <a:spcPct val="120000"/>
              </a:lnSpc>
              <a:buFont typeface="Arial" panose="020B0604020202020204" pitchFamily="34" charset="0"/>
              <a:buChar char="•"/>
            </a:pPr>
            <a:r>
              <a:rPr lang="en-US" sz="1600" dirty="0"/>
              <a:t>For Charters – Charter Supplemental Application</a:t>
            </a:r>
          </a:p>
          <a:p>
            <a:pPr marL="285750" indent="-285750">
              <a:lnSpc>
                <a:spcPct val="120000"/>
              </a:lnSpc>
              <a:buFont typeface="Arial" panose="020B0604020202020204" pitchFamily="34" charset="0"/>
              <a:buChar char="•"/>
            </a:pPr>
            <a:r>
              <a:rPr lang="en-US" sz="1600" dirty="0"/>
              <a:t>For Charters – Updated/renewed Charter Agreement if expiring or expired</a:t>
            </a:r>
          </a:p>
          <a:p>
            <a:pPr marL="285750" indent="-285750">
              <a:lnSpc>
                <a:spcPct val="120000"/>
              </a:lnSpc>
              <a:buFont typeface="Arial" panose="020B0604020202020204" pitchFamily="34" charset="0"/>
              <a:buChar char="•"/>
            </a:pPr>
            <a:r>
              <a:rPr lang="en-US" sz="1600" dirty="0"/>
              <a:t>Email to </a:t>
            </a:r>
            <a:r>
              <a:rPr lang="en-US" sz="1600" dirty="0">
                <a:hlinkClick r:id="rId3"/>
              </a:rPr>
              <a:t>underwriting@sdao.com</a:t>
            </a:r>
            <a:r>
              <a:rPr lang="en-US" sz="1600" dirty="0"/>
              <a:t> letting us know that member is ready for renewal</a:t>
            </a:r>
          </a:p>
        </p:txBody>
      </p:sp>
      <p:sp>
        <p:nvSpPr>
          <p:cNvPr id="10" name="Title 3">
            <a:extLst>
              <a:ext uri="{FF2B5EF4-FFF2-40B4-BE49-F238E27FC236}">
                <a16:creationId xmlns:a16="http://schemas.microsoft.com/office/drawing/2014/main" id="{7263486F-B342-4103-919D-F3186174C00A}"/>
              </a:ext>
            </a:extLst>
          </p:cNvPr>
          <p:cNvSpPr txBox="1">
            <a:spLocks/>
          </p:cNvSpPr>
          <p:nvPr/>
        </p:nvSpPr>
        <p:spPr>
          <a:xfrm>
            <a:off x="2922731" y="5119955"/>
            <a:ext cx="5534241" cy="828608"/>
          </a:xfrm>
          <a:prstGeom prst="rect">
            <a:avLst/>
          </a:prstGeom>
        </p:spPr>
        <p:txBody>
          <a:bodyPr vert="horz" lIns="91440" tIns="45720" rIns="91440" bIns="45720" rtlCol="0" anchor="t">
            <a:normAutofit fontScale="90000"/>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r>
              <a:rPr lang="en-US" sz="2000" dirty="0"/>
              <a:t>Once the above has been received, we will post Proposal Packets online, which must be returned with signatures</a:t>
            </a:r>
          </a:p>
        </p:txBody>
      </p:sp>
    </p:spTree>
    <p:extLst>
      <p:ext uri="{BB962C8B-B14F-4D97-AF65-F5344CB8AC3E}">
        <p14:creationId xmlns:p14="http://schemas.microsoft.com/office/powerpoint/2010/main" val="1591864372"/>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57F231E5-F402-49E1-82B4-C762909ED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6F0BA12B-74D1-4DB1-9A3F-C9BA27B815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Shape 14">
            <a:extLst>
              <a:ext uri="{FF2B5EF4-FFF2-40B4-BE49-F238E27FC236}">
                <a16:creationId xmlns:a16="http://schemas.microsoft.com/office/drawing/2014/main" id="{515FCC40-AA93-4D3B-90D0-69BC824EAD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DBF1780-B400-439D-A728-3C47A89CF8DC}"/>
              </a:ext>
            </a:extLst>
          </p:cNvPr>
          <p:cNvSpPr>
            <a:spLocks noGrp="1"/>
          </p:cNvSpPr>
          <p:nvPr>
            <p:ph type="title"/>
          </p:nvPr>
        </p:nvSpPr>
        <p:spPr>
          <a:xfrm>
            <a:off x="3063298" y="656949"/>
            <a:ext cx="5486400" cy="6201050"/>
          </a:xfrm>
        </p:spPr>
        <p:txBody>
          <a:bodyPr vert="horz" lIns="91440" tIns="45720" rIns="91440" bIns="45720" rtlCol="0" anchor="b">
            <a:normAutofit fontScale="90000"/>
          </a:bodyPr>
          <a:lstStyle/>
          <a:p>
            <a:r>
              <a:rPr lang="en-US" sz="1800" b="1" u="sng" dirty="0">
                <a:latin typeface="Californian FB" panose="0207040306080B030204" pitchFamily="18" charset="0"/>
              </a:rPr>
              <a:t>PACE Renewal Timeline</a:t>
            </a:r>
            <a:br>
              <a:rPr lang="en-US" sz="1800" i="1" dirty="0">
                <a:latin typeface="Californian FB" panose="0207040306080B030204" pitchFamily="18" charset="0"/>
              </a:rPr>
            </a:br>
            <a:r>
              <a:rPr lang="en-US" sz="1800" dirty="0">
                <a:latin typeface="Californian FB" panose="0207040306080B030204" pitchFamily="18" charset="0"/>
              </a:rPr>
              <a:t> </a:t>
            </a:r>
            <a:br>
              <a:rPr lang="en-US" sz="1800" i="1" dirty="0">
                <a:latin typeface="Californian FB" panose="0207040306080B030204" pitchFamily="18" charset="0"/>
              </a:rPr>
            </a:br>
            <a:r>
              <a:rPr lang="en-US" sz="1800" b="1" dirty="0">
                <a:latin typeface="Californian FB" panose="0207040306080B030204" pitchFamily="18" charset="0"/>
              </a:rPr>
              <a:t>May 6		</a:t>
            </a:r>
            <a:r>
              <a:rPr lang="en-US" sz="1800" dirty="0">
                <a:latin typeface="Californian FB" panose="0207040306080B030204" pitchFamily="18" charset="0"/>
              </a:rPr>
              <a:t>Proposal packets posted  online for the 		members whose agents 	have confirmed 		Updates are complete.  </a:t>
            </a:r>
            <a:br>
              <a:rPr lang="en-US" sz="1800" dirty="0">
                <a:latin typeface="Californian FB" panose="0207040306080B030204" pitchFamily="18" charset="0"/>
              </a:rPr>
            </a:br>
            <a:r>
              <a:rPr lang="en-US" sz="1800" b="1" dirty="0">
                <a:latin typeface="Californian FB" panose="0207040306080B030204" pitchFamily="18" charset="0"/>
              </a:rPr>
              <a:t> </a:t>
            </a:r>
            <a:br>
              <a:rPr lang="en-US" sz="1800" dirty="0">
                <a:latin typeface="Californian FB" panose="0207040306080B030204" pitchFamily="18" charset="0"/>
              </a:rPr>
            </a:br>
            <a:r>
              <a:rPr lang="en-US" sz="1800" b="1" dirty="0">
                <a:latin typeface="Californian FB" panose="0207040306080B030204" pitchFamily="18" charset="0"/>
              </a:rPr>
              <a:t>June 3		</a:t>
            </a:r>
            <a:r>
              <a:rPr lang="en-US" sz="1800" dirty="0">
                <a:latin typeface="Californian FB" panose="0207040306080B030204" pitchFamily="18" charset="0"/>
              </a:rPr>
              <a:t>Proposal packets posted 			online, for those remaining members 		that have </a:t>
            </a:r>
            <a:r>
              <a:rPr lang="en-US" sz="1800" b="1" i="1" u="sng" dirty="0">
                <a:latin typeface="Californian FB" panose="0207040306080B030204" pitchFamily="18" charset="0"/>
              </a:rPr>
              <a:t>not</a:t>
            </a:r>
            <a:r>
              <a:rPr lang="en-US" sz="1800" dirty="0">
                <a:latin typeface="Californian FB" panose="0207040306080B030204" pitchFamily="18" charset="0"/>
              </a:rPr>
              <a:t>  confirmed completion of 		updates.  These packets are renewed per 		expiring information.</a:t>
            </a:r>
            <a:br>
              <a:rPr lang="en-US" sz="1800" dirty="0">
                <a:latin typeface="Californian FB" panose="0207040306080B030204" pitchFamily="18" charset="0"/>
              </a:rPr>
            </a:br>
            <a:r>
              <a:rPr lang="en-US" sz="1800" b="1" dirty="0">
                <a:latin typeface="Californian FB" panose="0207040306080B030204" pitchFamily="18" charset="0"/>
              </a:rPr>
              <a:t> </a:t>
            </a:r>
            <a:br>
              <a:rPr lang="en-US" sz="1800" dirty="0">
                <a:latin typeface="Californian FB" panose="0207040306080B030204" pitchFamily="18" charset="0"/>
              </a:rPr>
            </a:br>
            <a:r>
              <a:rPr lang="en-US" sz="1800" dirty="0">
                <a:latin typeface="Californian FB" panose="0207040306080B030204" pitchFamily="18" charset="0"/>
              </a:rPr>
              <a:t>		</a:t>
            </a:r>
            <a:r>
              <a:rPr lang="en-US" sz="1800" b="1" dirty="0">
                <a:latin typeface="Californian FB" panose="0207040306080B030204" pitchFamily="18" charset="0"/>
              </a:rPr>
              <a:t>Signed proposals and all other required 		documentation must be returned prior to 		release of final renewal 			packet! </a:t>
            </a:r>
            <a:br>
              <a:rPr lang="en-US" sz="1800" dirty="0">
                <a:latin typeface="Californian FB" panose="0207040306080B030204" pitchFamily="18" charset="0"/>
              </a:rPr>
            </a:br>
            <a:r>
              <a:rPr lang="en-US" sz="1800" dirty="0">
                <a:latin typeface="Californian FB" panose="0207040306080B030204" pitchFamily="18" charset="0"/>
              </a:rPr>
              <a:t> </a:t>
            </a:r>
            <a:br>
              <a:rPr lang="en-US" sz="1800" dirty="0">
                <a:latin typeface="Californian FB" panose="0207040306080B030204" pitchFamily="18" charset="0"/>
              </a:rPr>
            </a:br>
            <a:r>
              <a:rPr lang="en-US" sz="1800" b="1" dirty="0">
                <a:latin typeface="Californian FB" panose="0207040306080B030204" pitchFamily="18" charset="0"/>
              </a:rPr>
              <a:t>July 1</a:t>
            </a:r>
            <a:r>
              <a:rPr lang="en-US" sz="1800" dirty="0">
                <a:latin typeface="Californian FB" panose="0207040306080B030204" pitchFamily="18" charset="0"/>
              </a:rPr>
              <a:t>		Final renewal packets, with invoice and 		declarations, posted online for those 			who have returned signed proposals.</a:t>
            </a:r>
            <a:br>
              <a:rPr lang="en-US" sz="1800" dirty="0">
                <a:latin typeface="Californian FB" panose="0207040306080B030204" pitchFamily="18" charset="0"/>
              </a:rPr>
            </a:br>
            <a:r>
              <a:rPr lang="en-US" sz="1800" dirty="0">
                <a:latin typeface="Californian FB" panose="0207040306080B030204" pitchFamily="18" charset="0"/>
              </a:rPr>
              <a:t> </a:t>
            </a:r>
            <a:br>
              <a:rPr lang="en-US" sz="1800" dirty="0">
                <a:latin typeface="Californian FB" panose="0207040306080B030204" pitchFamily="18" charset="0"/>
              </a:rPr>
            </a:br>
            <a:r>
              <a:rPr lang="en-US" sz="1800" b="1" dirty="0">
                <a:latin typeface="Californian FB" panose="0207040306080B030204" pitchFamily="18" charset="0"/>
              </a:rPr>
              <a:t>September 1</a:t>
            </a:r>
            <a:r>
              <a:rPr lang="en-US" sz="1800" dirty="0">
                <a:latin typeface="Californian FB" panose="0207040306080B030204" pitchFamily="18" charset="0"/>
              </a:rPr>
              <a:t>	Due date for annual contributions.</a:t>
            </a:r>
            <a:br>
              <a:rPr lang="en-US" sz="1800" dirty="0"/>
            </a:br>
            <a:br>
              <a:rPr lang="en-US" sz="2000" spc="-100" dirty="0">
                <a:solidFill>
                  <a:schemeClr val="tx1"/>
                </a:solidFill>
                <a:latin typeface="Californian FB" panose="0207040306080B030204" pitchFamily="18" charset="0"/>
              </a:rPr>
            </a:br>
            <a:br>
              <a:rPr lang="en-US" sz="2000" spc="-100" dirty="0">
                <a:solidFill>
                  <a:schemeClr val="tx1"/>
                </a:solidFill>
                <a:latin typeface="Californian FB" panose="0207040306080B030204" pitchFamily="18" charset="0"/>
              </a:rPr>
            </a:br>
            <a:endParaRPr lang="en-US" sz="2000" spc="-100" dirty="0">
              <a:solidFill>
                <a:schemeClr val="tx1"/>
              </a:solidFill>
              <a:latin typeface="Californian FB" panose="0207040306080B030204" pitchFamily="18" charset="0"/>
            </a:endParaRPr>
          </a:p>
        </p:txBody>
      </p:sp>
    </p:spTree>
    <p:extLst>
      <p:ext uri="{BB962C8B-B14F-4D97-AF65-F5344CB8AC3E}">
        <p14:creationId xmlns:p14="http://schemas.microsoft.com/office/powerpoint/2010/main" val="337743801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25">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27">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39" name="Rectangle 29">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3" name="Title 2">
            <a:extLst>
              <a:ext uri="{FF2B5EF4-FFF2-40B4-BE49-F238E27FC236}">
                <a16:creationId xmlns:a16="http://schemas.microsoft.com/office/drawing/2014/main" id="{54E2B99F-1B85-41FA-9DF4-73D07030FC72}"/>
              </a:ext>
            </a:extLst>
          </p:cNvPr>
          <p:cNvSpPr>
            <a:spLocks noGrp="1"/>
          </p:cNvSpPr>
          <p:nvPr>
            <p:ph type="ctrTitle"/>
          </p:nvPr>
        </p:nvSpPr>
        <p:spPr>
          <a:xfrm>
            <a:off x="1154337" y="864108"/>
            <a:ext cx="2305435" cy="5120639"/>
          </a:xfrm>
        </p:spPr>
        <p:txBody>
          <a:bodyPr vert="horz" lIns="91440" tIns="45720" rIns="91440" bIns="45720" rtlCol="0" anchor="ctr">
            <a:normAutofit/>
          </a:bodyPr>
          <a:lstStyle/>
          <a:p>
            <a:pPr algn="ctr"/>
            <a:r>
              <a:rPr lang="en-US" sz="4800" spc="-60" dirty="0">
                <a:solidFill>
                  <a:schemeClr val="bg2">
                    <a:lumMod val="50000"/>
                  </a:schemeClr>
                </a:solidFill>
                <a:latin typeface="Californian FB" panose="0207040306080B030204" pitchFamily="18" charset="0"/>
              </a:rPr>
              <a:t>Agenda</a:t>
            </a:r>
          </a:p>
        </p:txBody>
      </p:sp>
      <p:sp>
        <p:nvSpPr>
          <p:cNvPr id="40" name="Rectangle 31">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65200"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1" name="Straight Connector 33">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1334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Subtitle 3">
            <a:extLst>
              <a:ext uri="{FF2B5EF4-FFF2-40B4-BE49-F238E27FC236}">
                <a16:creationId xmlns:a16="http://schemas.microsoft.com/office/drawing/2014/main" id="{8027C4E2-920B-439D-866F-699DB62860D5}"/>
              </a:ext>
            </a:extLst>
          </p:cNvPr>
          <p:cNvSpPr>
            <a:spLocks noGrp="1"/>
          </p:cNvSpPr>
          <p:nvPr>
            <p:ph type="subTitle" idx="1"/>
          </p:nvPr>
        </p:nvSpPr>
        <p:spPr>
          <a:xfrm>
            <a:off x="3966921" y="1777429"/>
            <a:ext cx="4433008" cy="4207318"/>
          </a:xfrm>
        </p:spPr>
        <p:txBody>
          <a:bodyPr vert="horz" lIns="91440" tIns="45720" rIns="91440" bIns="45720" rtlCol="0" anchor="ctr">
            <a:normAutofit/>
          </a:bodyPr>
          <a:lstStyle/>
          <a:p>
            <a:pPr marL="342900" indent="-182880">
              <a:buFont typeface="Wingdings 2" pitchFamily="18" charset="2"/>
              <a:buChar char=""/>
            </a:pPr>
            <a:endParaRPr lang="en-US" sz="1800" b="1" dirty="0">
              <a:solidFill>
                <a:schemeClr val="tx1">
                  <a:lumMod val="65000"/>
                  <a:lumOff val="35000"/>
                </a:schemeClr>
              </a:solidFill>
              <a:latin typeface="Californian FB" panose="0207040306080B030204" pitchFamily="18" charset="0"/>
            </a:endParaRPr>
          </a:p>
          <a:p>
            <a:pPr marL="342900" indent="-182880">
              <a:buFont typeface="Wingdings 2" pitchFamily="18" charset="2"/>
              <a:buChar char=""/>
            </a:pPr>
            <a:endParaRPr lang="en-US" sz="1800" b="1" dirty="0">
              <a:solidFill>
                <a:schemeClr val="tx1">
                  <a:lumMod val="65000"/>
                  <a:lumOff val="35000"/>
                </a:schemeClr>
              </a:solidFill>
              <a:latin typeface="Californian FB" panose="0207040306080B030204" pitchFamily="18" charset="0"/>
            </a:endParaRPr>
          </a:p>
          <a:p>
            <a:pPr marL="342900" indent="-182880">
              <a:buFont typeface="Wingdings 2" pitchFamily="18" charset="2"/>
              <a:buChar char=""/>
            </a:pPr>
            <a:r>
              <a:rPr lang="en-US" sz="1800" b="1" dirty="0">
                <a:solidFill>
                  <a:schemeClr val="tx1">
                    <a:lumMod val="65000"/>
                    <a:lumOff val="35000"/>
                  </a:schemeClr>
                </a:solidFill>
                <a:latin typeface="Californian FB" panose="0207040306080B030204" pitchFamily="18" charset="0"/>
              </a:rPr>
              <a:t>SAIF Transition</a:t>
            </a:r>
          </a:p>
          <a:p>
            <a:pPr marL="342900" indent="-182880">
              <a:buFont typeface="Wingdings 2" pitchFamily="18" charset="2"/>
              <a:buChar char=""/>
            </a:pPr>
            <a:r>
              <a:rPr lang="en-US" sz="1800" b="1" dirty="0">
                <a:solidFill>
                  <a:schemeClr val="tx1">
                    <a:lumMod val="65000"/>
                    <a:lumOff val="35000"/>
                  </a:schemeClr>
                </a:solidFill>
                <a:latin typeface="Californian FB" panose="0207040306080B030204" pitchFamily="18" charset="0"/>
              </a:rPr>
              <a:t>PACE Renewal</a:t>
            </a:r>
          </a:p>
          <a:p>
            <a:pPr marL="800100" lvl="1" indent="-182880" algn="l">
              <a:buFont typeface="Wingdings 2" pitchFamily="18" charset="2"/>
              <a:buChar char=""/>
            </a:pPr>
            <a:r>
              <a:rPr lang="en-US" sz="1800" b="1" dirty="0">
                <a:solidFill>
                  <a:schemeClr val="tx1">
                    <a:lumMod val="65000"/>
                    <a:lumOff val="35000"/>
                  </a:schemeClr>
                </a:solidFill>
                <a:latin typeface="Californian FB" panose="0207040306080B030204" pitchFamily="18" charset="0"/>
              </a:rPr>
              <a:t>Property Coverage Changes</a:t>
            </a:r>
          </a:p>
          <a:p>
            <a:pPr marL="800100" lvl="1" indent="-182880" algn="l">
              <a:buFont typeface="Wingdings 2" pitchFamily="18" charset="2"/>
              <a:buChar char=""/>
            </a:pPr>
            <a:r>
              <a:rPr lang="en-US" sz="1800" b="1" dirty="0">
                <a:solidFill>
                  <a:schemeClr val="tx1">
                    <a:lumMod val="65000"/>
                    <a:lumOff val="35000"/>
                  </a:schemeClr>
                </a:solidFill>
                <a:latin typeface="Californian FB" panose="0207040306080B030204" pitchFamily="18" charset="0"/>
              </a:rPr>
              <a:t>Liability Coverage Changes</a:t>
            </a:r>
          </a:p>
          <a:p>
            <a:pPr marL="800100" lvl="1" indent="-182880" algn="l">
              <a:buFont typeface="Wingdings 2" pitchFamily="18" charset="2"/>
              <a:buChar char=""/>
            </a:pPr>
            <a:r>
              <a:rPr lang="en-US" sz="1800" b="1" dirty="0">
                <a:solidFill>
                  <a:schemeClr val="tx1">
                    <a:lumMod val="65000"/>
                    <a:lumOff val="35000"/>
                  </a:schemeClr>
                </a:solidFill>
                <a:latin typeface="Californian FB" panose="0207040306080B030204" pitchFamily="18" charset="0"/>
              </a:rPr>
              <a:t>Cyber Update/Changes</a:t>
            </a:r>
          </a:p>
          <a:p>
            <a:pPr marL="800100" lvl="1" indent="-182880" algn="l">
              <a:buFont typeface="Wingdings 2" pitchFamily="18" charset="2"/>
              <a:buChar char=""/>
            </a:pPr>
            <a:r>
              <a:rPr lang="en-US" sz="1800" b="1" dirty="0">
                <a:latin typeface="Californian FB" panose="0207040306080B030204" pitchFamily="18" charset="0"/>
              </a:rPr>
              <a:t>Rate Changes</a:t>
            </a:r>
          </a:p>
          <a:p>
            <a:pPr marL="800100" lvl="1" indent="-182880" algn="l">
              <a:buFont typeface="Wingdings 2" pitchFamily="18" charset="2"/>
              <a:buChar char=""/>
            </a:pPr>
            <a:r>
              <a:rPr lang="en-US" sz="1800" b="1" dirty="0">
                <a:solidFill>
                  <a:schemeClr val="tx1">
                    <a:lumMod val="65000"/>
                    <a:lumOff val="35000"/>
                  </a:schemeClr>
                </a:solidFill>
                <a:latin typeface="Californian FB" panose="0207040306080B030204" pitchFamily="18" charset="0"/>
              </a:rPr>
              <a:t>Underwriting Updates and Reminders</a:t>
            </a:r>
          </a:p>
          <a:p>
            <a:pPr marL="617220" lvl="1" algn="l"/>
            <a:endParaRPr lang="en-US" sz="1800" b="1" dirty="0">
              <a:solidFill>
                <a:schemeClr val="tx1">
                  <a:lumMod val="65000"/>
                  <a:lumOff val="35000"/>
                </a:schemeClr>
              </a:solidFill>
              <a:latin typeface="Californian FB" panose="0207040306080B030204" pitchFamily="18" charset="0"/>
            </a:endParaRPr>
          </a:p>
          <a:p>
            <a:pPr marL="800100" lvl="1" indent="-182880" algn="l">
              <a:buFont typeface="Wingdings 2" pitchFamily="18" charset="2"/>
              <a:buChar char=""/>
            </a:pPr>
            <a:endParaRPr lang="en-US" sz="1800" b="1" dirty="0">
              <a:solidFill>
                <a:schemeClr val="tx1">
                  <a:lumMod val="65000"/>
                  <a:lumOff val="35000"/>
                </a:schemeClr>
              </a:solidFill>
              <a:latin typeface="Californian FB" panose="0207040306080B030204" pitchFamily="18" charset="0"/>
            </a:endParaRPr>
          </a:p>
          <a:p>
            <a:pPr marL="342900" indent="-182880">
              <a:buFont typeface="Wingdings 2" pitchFamily="18" charset="2"/>
              <a:buChar char=""/>
            </a:pPr>
            <a:endParaRPr lang="en-US" sz="1800" b="1" dirty="0">
              <a:solidFill>
                <a:schemeClr val="tx1">
                  <a:lumMod val="65000"/>
                  <a:lumOff val="35000"/>
                </a:schemeClr>
              </a:solidFill>
              <a:latin typeface="Californian FB" panose="0207040306080B030204" pitchFamily="18" charset="0"/>
            </a:endParaRPr>
          </a:p>
          <a:p>
            <a:pPr marL="160020" indent="-182880">
              <a:buFont typeface="Wingdings 2" pitchFamily="18" charset="2"/>
              <a:buChar char=""/>
            </a:pPr>
            <a:endParaRPr lang="en-US" b="1" dirty="0">
              <a:solidFill>
                <a:schemeClr val="tx1">
                  <a:lumMod val="65000"/>
                  <a:lumOff val="35000"/>
                </a:schemeClr>
              </a:solidFill>
            </a:endParaRPr>
          </a:p>
          <a:p>
            <a:pPr indent="-182880">
              <a:buFont typeface="Wingdings 2" pitchFamily="18" charset="2"/>
              <a:buChar char=""/>
            </a:pPr>
            <a:endParaRPr lang="en-US" dirty="0">
              <a:solidFill>
                <a:schemeClr val="tx1">
                  <a:lumMod val="65000"/>
                  <a:lumOff val="35000"/>
                </a:schemeClr>
              </a:solidFill>
            </a:endParaRPr>
          </a:p>
        </p:txBody>
      </p:sp>
      <p:sp>
        <p:nvSpPr>
          <p:cNvPr id="36" name="Rectangle 35">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77D511B-2A4F-4ADE-946D-8B3AB3D4F118}"/>
              </a:ext>
            </a:extLst>
          </p:cNvPr>
          <p:cNvSpPr txBox="1"/>
          <p:nvPr/>
        </p:nvSpPr>
        <p:spPr>
          <a:xfrm>
            <a:off x="101859" y="1365077"/>
            <a:ext cx="7615450" cy="723275"/>
          </a:xfrm>
          <a:prstGeom prst="rect">
            <a:avLst/>
          </a:prstGeom>
          <a:noFill/>
        </p:spPr>
        <p:txBody>
          <a:bodyPr wrap="square" rtlCol="0">
            <a:spAutoFit/>
          </a:bodyPr>
          <a:lstStyle/>
          <a:p>
            <a:pPr>
              <a:spcAft>
                <a:spcPts val="600"/>
              </a:spcAft>
            </a:pPr>
            <a:endParaRPr lang="en-US" dirty="0">
              <a:latin typeface="Californian FB" panose="0207040306080B030204" pitchFamily="18" charset="0"/>
            </a:endParaRPr>
          </a:p>
          <a:p>
            <a:pPr>
              <a:spcAft>
                <a:spcPts val="600"/>
              </a:spcAft>
            </a:pPr>
            <a:endParaRPr lang="en-US" dirty="0">
              <a:latin typeface="Californian FB" panose="0207040306080B030204" pitchFamily="18" charset="0"/>
            </a:endParaRPr>
          </a:p>
        </p:txBody>
      </p:sp>
    </p:spTree>
    <p:extLst>
      <p:ext uri="{BB962C8B-B14F-4D97-AF65-F5344CB8AC3E}">
        <p14:creationId xmlns:p14="http://schemas.microsoft.com/office/powerpoint/2010/main" val="208496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5E58EE06-9B03-4D70-A63C-13660A9C8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20A257B-6D54-40C8-8E37-BA113BEB8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EF92EDE9-7E29-473D-8499-DB2B58541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7785" y="761999"/>
            <a:ext cx="6856215"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tle 2">
            <a:extLst>
              <a:ext uri="{FF2B5EF4-FFF2-40B4-BE49-F238E27FC236}">
                <a16:creationId xmlns:a16="http://schemas.microsoft.com/office/drawing/2014/main" id="{05C3B940-2D6D-496F-A73F-369190A7656D}"/>
              </a:ext>
            </a:extLst>
          </p:cNvPr>
          <p:cNvSpPr>
            <a:spLocks noGrp="1"/>
          </p:cNvSpPr>
          <p:nvPr>
            <p:ph type="title"/>
          </p:nvPr>
        </p:nvSpPr>
        <p:spPr>
          <a:xfrm>
            <a:off x="2529085" y="1083731"/>
            <a:ext cx="6138166" cy="4758797"/>
          </a:xfrm>
        </p:spPr>
        <p:txBody>
          <a:bodyPr vert="horz" lIns="91440" tIns="45720" rIns="91440" bIns="45720" rtlCol="0" anchor="ctr">
            <a:normAutofit/>
          </a:bodyPr>
          <a:lstStyle/>
          <a:p>
            <a:pPr algn="just"/>
            <a:r>
              <a:rPr lang="en-US" sz="6300" dirty="0">
                <a:solidFill>
                  <a:srgbClr val="FFFFFF"/>
                </a:solidFill>
                <a:latin typeface="Californian FB" panose="0207040306080B030204" pitchFamily="18" charset="0"/>
              </a:rPr>
              <a:t>Workers’ Compensation SAIF Transition</a:t>
            </a:r>
          </a:p>
        </p:txBody>
      </p:sp>
      <p:sp>
        <p:nvSpPr>
          <p:cNvPr id="4" name="Text Placeholder 3">
            <a:extLst>
              <a:ext uri="{FF2B5EF4-FFF2-40B4-BE49-F238E27FC236}">
                <a16:creationId xmlns:a16="http://schemas.microsoft.com/office/drawing/2014/main" id="{AF7EC715-FF31-4048-A7F4-B22BEBB7D2C0}"/>
              </a:ext>
            </a:extLst>
          </p:cNvPr>
          <p:cNvSpPr>
            <a:spLocks noGrp="1"/>
          </p:cNvSpPr>
          <p:nvPr>
            <p:ph type="body" idx="1"/>
          </p:nvPr>
        </p:nvSpPr>
        <p:spPr>
          <a:xfrm>
            <a:off x="0" y="1151995"/>
            <a:ext cx="2052336" cy="4690534"/>
          </a:xfrm>
        </p:spPr>
        <p:txBody>
          <a:bodyPr vert="horz" lIns="91440" tIns="45720" rIns="91440" bIns="45720" rtlCol="0" anchor="ctr">
            <a:normAutofit/>
          </a:bodyPr>
          <a:lstStyle/>
          <a:p>
            <a:pPr algn="r"/>
            <a:endParaRPr lang="en-US" sz="2400" b="1" dirty="0">
              <a:solidFill>
                <a:schemeClr val="tx1">
                  <a:lumMod val="75000"/>
                  <a:lumOff val="25000"/>
                </a:schemeClr>
              </a:solidFill>
              <a:latin typeface="Californian FB" panose="0207040306080B030204" pitchFamily="18" charset="0"/>
            </a:endParaRPr>
          </a:p>
        </p:txBody>
      </p:sp>
    </p:spTree>
    <p:extLst>
      <p:ext uri="{BB962C8B-B14F-4D97-AF65-F5344CB8AC3E}">
        <p14:creationId xmlns:p14="http://schemas.microsoft.com/office/powerpoint/2010/main" val="113095088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CC192D63-657F-4D54-A46E-B2546C78397A}"/>
              </a:ext>
            </a:extLst>
          </p:cNvPr>
          <p:cNvSpPr>
            <a:spLocks noGrp="1"/>
          </p:cNvSpPr>
          <p:nvPr>
            <p:ph type="title"/>
          </p:nvPr>
        </p:nvSpPr>
        <p:spPr>
          <a:xfrm>
            <a:off x="1200565" y="1087374"/>
            <a:ext cx="6737617" cy="1000978"/>
          </a:xfrm>
        </p:spPr>
        <p:txBody>
          <a:bodyPr vert="horz" lIns="91440" tIns="45720" rIns="91440" bIns="45720" rtlCol="0" anchor="ctr">
            <a:normAutofit/>
          </a:bodyPr>
          <a:lstStyle/>
          <a:p>
            <a:r>
              <a:rPr lang="en-US" sz="3600" b="1" dirty="0">
                <a:latin typeface="Californian FB" panose="0207040306080B030204" pitchFamily="18" charset="0"/>
              </a:rPr>
              <a:t>Safety Net Benefits</a:t>
            </a:r>
          </a:p>
        </p:txBody>
      </p:sp>
      <p:sp>
        <p:nvSpPr>
          <p:cNvPr id="16" name="Rectangle 15">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extBox 2">
            <a:extLst>
              <a:ext uri="{FF2B5EF4-FFF2-40B4-BE49-F238E27FC236}">
                <a16:creationId xmlns:a16="http://schemas.microsoft.com/office/drawing/2014/main" id="{A4A3CFDB-8774-4F9B-A562-0964A6136EED}"/>
              </a:ext>
            </a:extLst>
          </p:cNvPr>
          <p:cNvSpPr txBox="1"/>
          <p:nvPr/>
        </p:nvSpPr>
        <p:spPr>
          <a:xfrm>
            <a:off x="1200564" y="2535446"/>
            <a:ext cx="6737617" cy="3554457"/>
          </a:xfrm>
          <a:prstGeom prst="rect">
            <a:avLst/>
          </a:prstGeom>
        </p:spPr>
        <p:txBody>
          <a:bodyPr vert="horz" lIns="91440" tIns="45720" rIns="91440" bIns="45720" rtlCol="0" anchor="ctr">
            <a:normAutofit/>
          </a:bodyPr>
          <a:lstStyle/>
          <a:p>
            <a:pPr defTabSz="914400">
              <a:lnSpc>
                <a:spcPct val="90000"/>
              </a:lnSpc>
              <a:spcAft>
                <a:spcPts val="600"/>
              </a:spcAft>
              <a:buClr>
                <a:schemeClr val="accent1"/>
              </a:buClr>
            </a:pPr>
            <a:r>
              <a:rPr lang="en-US" sz="1700" dirty="0">
                <a:latin typeface="Californian FB" panose="0207040306080B030204" pitchFamily="18" charset="0"/>
              </a:rPr>
              <a:t>      </a:t>
            </a:r>
          </a:p>
          <a:p>
            <a:pPr marL="742950" lvl="1" indent="-285750" defTabSz="914400">
              <a:lnSpc>
                <a:spcPct val="90000"/>
              </a:lnSpc>
              <a:spcAft>
                <a:spcPts val="600"/>
              </a:spcAft>
              <a:buClr>
                <a:schemeClr val="accent1"/>
              </a:buClr>
              <a:buFont typeface="Arial" panose="020B0604020202020204" pitchFamily="34" charset="0"/>
              <a:buChar char="•"/>
            </a:pPr>
            <a:r>
              <a:rPr lang="en-US" sz="1700" dirty="0">
                <a:latin typeface="Californian FB" panose="0207040306080B030204" pitchFamily="18" charset="0"/>
              </a:rPr>
              <a:t>Criminal Defense Cost Coverage-  $250,000</a:t>
            </a:r>
          </a:p>
          <a:p>
            <a:pPr lvl="1" defTabSz="914400">
              <a:lnSpc>
                <a:spcPct val="90000"/>
              </a:lnSpc>
              <a:spcAft>
                <a:spcPts val="600"/>
              </a:spcAft>
              <a:buClr>
                <a:schemeClr val="accent1"/>
              </a:buClr>
            </a:pPr>
            <a:endParaRPr lang="en-US" sz="1700" dirty="0">
              <a:latin typeface="Californian FB" panose="0207040306080B030204" pitchFamily="18" charset="0"/>
            </a:endParaRPr>
          </a:p>
          <a:p>
            <a:pPr marL="742950" lvl="1" indent="-285750" defTabSz="914400">
              <a:lnSpc>
                <a:spcPct val="90000"/>
              </a:lnSpc>
              <a:spcAft>
                <a:spcPts val="600"/>
              </a:spcAft>
              <a:buClr>
                <a:schemeClr val="accent1"/>
              </a:buClr>
              <a:buFont typeface="Arial" panose="020B0604020202020204" pitchFamily="34" charset="0"/>
              <a:buChar char="•"/>
            </a:pPr>
            <a:r>
              <a:rPr lang="en-US" sz="1700" dirty="0">
                <a:latin typeface="Californian FB" panose="0207040306080B030204" pitchFamily="18" charset="0"/>
              </a:rPr>
              <a:t>HIPPA Defense Cost Coverage-  $10,000</a:t>
            </a:r>
          </a:p>
          <a:p>
            <a:pPr lvl="1" defTabSz="914400">
              <a:lnSpc>
                <a:spcPct val="90000"/>
              </a:lnSpc>
              <a:spcAft>
                <a:spcPts val="600"/>
              </a:spcAft>
              <a:buClr>
                <a:schemeClr val="accent1"/>
              </a:buClr>
            </a:pPr>
            <a:endParaRPr lang="en-US" sz="1700" dirty="0">
              <a:latin typeface="Californian FB" panose="0207040306080B030204" pitchFamily="18" charset="0"/>
            </a:endParaRPr>
          </a:p>
          <a:p>
            <a:pPr marL="742950" lvl="1" indent="-285750" defTabSz="914400">
              <a:lnSpc>
                <a:spcPct val="90000"/>
              </a:lnSpc>
              <a:spcAft>
                <a:spcPts val="600"/>
              </a:spcAft>
              <a:buClr>
                <a:schemeClr val="accent1"/>
              </a:buClr>
              <a:buFont typeface="Arial" panose="020B0604020202020204" pitchFamily="34" charset="0"/>
              <a:buChar char="•"/>
            </a:pPr>
            <a:r>
              <a:rPr lang="en-US" sz="1700" dirty="0">
                <a:latin typeface="Californian FB" panose="0207040306080B030204" pitchFamily="18" charset="0"/>
              </a:rPr>
              <a:t>OSHA Defense Cost  Coverage-  $10,000</a:t>
            </a:r>
          </a:p>
          <a:p>
            <a:pPr marL="285750" indent="-182880" defTabSz="914400">
              <a:lnSpc>
                <a:spcPct val="90000"/>
              </a:lnSpc>
              <a:spcAft>
                <a:spcPts val="600"/>
              </a:spcAft>
              <a:buClr>
                <a:schemeClr val="accent1"/>
              </a:buClr>
              <a:buFont typeface="Wingdings 2" pitchFamily="18" charset="2"/>
              <a:buChar char=""/>
            </a:pPr>
            <a:endParaRPr lang="en-US" sz="1700" dirty="0">
              <a:latin typeface="Californian FB" panose="0207040306080B030204" pitchFamily="18" charset="0"/>
            </a:endParaRPr>
          </a:p>
          <a:p>
            <a:pPr marL="285750" indent="-182880" defTabSz="914400">
              <a:lnSpc>
                <a:spcPct val="90000"/>
              </a:lnSpc>
              <a:spcAft>
                <a:spcPts val="600"/>
              </a:spcAft>
              <a:buClr>
                <a:schemeClr val="accent1"/>
              </a:buClr>
              <a:buFont typeface="Wingdings 2" pitchFamily="18" charset="2"/>
              <a:buChar char=""/>
            </a:pPr>
            <a:endParaRPr lang="en-US" sz="1700" dirty="0"/>
          </a:p>
        </p:txBody>
      </p:sp>
    </p:spTree>
    <p:extLst>
      <p:ext uri="{BB962C8B-B14F-4D97-AF65-F5344CB8AC3E}">
        <p14:creationId xmlns:p14="http://schemas.microsoft.com/office/powerpoint/2010/main" val="3920339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D3A8AE0-68A3-47EE-BD8F-086E52399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23">
            <a:extLst>
              <a:ext uri="{FF2B5EF4-FFF2-40B4-BE49-F238E27FC236}">
                <a16:creationId xmlns:a16="http://schemas.microsoft.com/office/drawing/2014/main" id="{E1277BAF-3D20-4A86-8949-0E393CE8CF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a:extLst>
              <a:ext uri="{FF2B5EF4-FFF2-40B4-BE49-F238E27FC236}">
                <a16:creationId xmlns:a16="http://schemas.microsoft.com/office/drawing/2014/main" id="{4283BB7D-54CD-4E8E-9A7F-1F4D62D2D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2582693" cy="5340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TextBox 1">
            <a:extLst>
              <a:ext uri="{FF2B5EF4-FFF2-40B4-BE49-F238E27FC236}">
                <a16:creationId xmlns:a16="http://schemas.microsoft.com/office/drawing/2014/main" id="{78125981-31EB-42A8-967B-D9E79A841A6B}"/>
              </a:ext>
            </a:extLst>
          </p:cNvPr>
          <p:cNvGraphicFramePr/>
          <p:nvPr>
            <p:extLst>
              <p:ext uri="{D42A27DB-BD31-4B8C-83A1-F6EECF244321}">
                <p14:modId xmlns:p14="http://schemas.microsoft.com/office/powerpoint/2010/main" val="1055131913"/>
              </p:ext>
            </p:extLst>
          </p:nvPr>
        </p:nvGraphicFramePr>
        <p:xfrm>
          <a:off x="3044951" y="758952"/>
          <a:ext cx="5328412" cy="5330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2258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CC192D63-657F-4D54-A46E-B2546C78397A}"/>
              </a:ext>
            </a:extLst>
          </p:cNvPr>
          <p:cNvSpPr>
            <a:spLocks noGrp="1"/>
          </p:cNvSpPr>
          <p:nvPr>
            <p:ph type="title"/>
          </p:nvPr>
        </p:nvSpPr>
        <p:spPr>
          <a:xfrm>
            <a:off x="1200565" y="1087374"/>
            <a:ext cx="6737617" cy="1000978"/>
          </a:xfrm>
        </p:spPr>
        <p:txBody>
          <a:bodyPr vert="horz" lIns="91440" tIns="45720" rIns="91440" bIns="45720" rtlCol="0" anchor="ctr">
            <a:normAutofit/>
          </a:bodyPr>
          <a:lstStyle/>
          <a:p>
            <a:r>
              <a:rPr lang="en-US" sz="3600" b="1" dirty="0"/>
              <a:t>Begin the Quote Process</a:t>
            </a:r>
          </a:p>
        </p:txBody>
      </p:sp>
      <p:sp>
        <p:nvSpPr>
          <p:cNvPr id="16" name="Rectangle 15">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extBox 2">
            <a:extLst>
              <a:ext uri="{FF2B5EF4-FFF2-40B4-BE49-F238E27FC236}">
                <a16:creationId xmlns:a16="http://schemas.microsoft.com/office/drawing/2014/main" id="{A4A3CFDB-8774-4F9B-A562-0964A6136EED}"/>
              </a:ext>
            </a:extLst>
          </p:cNvPr>
          <p:cNvSpPr txBox="1"/>
          <p:nvPr/>
        </p:nvSpPr>
        <p:spPr>
          <a:xfrm>
            <a:off x="1200564" y="2535446"/>
            <a:ext cx="6737617" cy="3554457"/>
          </a:xfrm>
          <a:prstGeom prst="rect">
            <a:avLst/>
          </a:prstGeom>
        </p:spPr>
        <p:txBody>
          <a:bodyPr vert="horz" lIns="91440" tIns="45720" rIns="91440" bIns="45720" rtlCol="0" anchor="ctr">
            <a:normAutofit/>
          </a:bodyPr>
          <a:lstStyle/>
          <a:p>
            <a:pPr indent="-182880" defTabSz="914400">
              <a:lnSpc>
                <a:spcPct val="90000"/>
              </a:lnSpc>
              <a:spcAft>
                <a:spcPts val="600"/>
              </a:spcAft>
              <a:buClr>
                <a:schemeClr val="accent1"/>
              </a:buClr>
              <a:buFont typeface="Wingdings 2" pitchFamily="18" charset="2"/>
              <a:buChar char=""/>
            </a:pPr>
            <a:r>
              <a:rPr lang="en-US" dirty="0"/>
              <a:t>      </a:t>
            </a:r>
          </a:p>
          <a:p>
            <a:pPr marL="742950" lvl="1" indent="-182880" defTabSz="914400">
              <a:lnSpc>
                <a:spcPct val="90000"/>
              </a:lnSpc>
              <a:spcAft>
                <a:spcPts val="600"/>
              </a:spcAft>
              <a:buClr>
                <a:schemeClr val="accent1"/>
              </a:buClr>
              <a:buFont typeface="Wingdings 2" pitchFamily="18" charset="2"/>
              <a:buChar char=""/>
            </a:pPr>
            <a:r>
              <a:rPr lang="en-US" dirty="0"/>
              <a:t>SAIF began accepting applications on 4/1</a:t>
            </a:r>
          </a:p>
          <a:p>
            <a:pPr marL="742950" lvl="1" indent="-182880" defTabSz="914400">
              <a:lnSpc>
                <a:spcPct val="90000"/>
              </a:lnSpc>
              <a:spcAft>
                <a:spcPts val="600"/>
              </a:spcAft>
              <a:buClr>
                <a:schemeClr val="accent1"/>
              </a:buClr>
              <a:buFont typeface="Wingdings 2" pitchFamily="18" charset="2"/>
              <a:buChar char=""/>
            </a:pPr>
            <a:r>
              <a:rPr lang="en-US" dirty="0"/>
              <a:t>SAIF already has members’ loss information and mods</a:t>
            </a:r>
          </a:p>
          <a:p>
            <a:pPr marL="742950" lvl="1" indent="-182880" defTabSz="914400">
              <a:lnSpc>
                <a:spcPct val="90000"/>
              </a:lnSpc>
              <a:spcAft>
                <a:spcPts val="600"/>
              </a:spcAft>
              <a:buClr>
                <a:schemeClr val="accent1"/>
              </a:buClr>
              <a:buFont typeface="Wingdings 2" pitchFamily="18" charset="2"/>
              <a:buChar char=""/>
            </a:pPr>
            <a:r>
              <a:rPr lang="en-US" dirty="0"/>
              <a:t>Links to more info in the </a:t>
            </a:r>
            <a:r>
              <a:rPr lang="en-US" dirty="0" err="1"/>
              <a:t>chatbox</a:t>
            </a:r>
            <a:endParaRPr lang="en-US" dirty="0"/>
          </a:p>
          <a:p>
            <a:pPr marL="285750" indent="-182880" defTabSz="914400">
              <a:lnSpc>
                <a:spcPct val="90000"/>
              </a:lnSpc>
              <a:spcAft>
                <a:spcPts val="600"/>
              </a:spcAft>
              <a:buClr>
                <a:schemeClr val="accent1"/>
              </a:buClr>
              <a:buFont typeface="Wingdings 2" pitchFamily="18" charset="2"/>
              <a:buChar char=""/>
            </a:pPr>
            <a:endParaRPr lang="en-US" dirty="0"/>
          </a:p>
          <a:p>
            <a:pPr marL="285750" indent="-182880" defTabSz="914400">
              <a:lnSpc>
                <a:spcPct val="90000"/>
              </a:lnSpc>
              <a:spcAft>
                <a:spcPts val="600"/>
              </a:spcAft>
              <a:buClr>
                <a:schemeClr val="accent1"/>
              </a:buClr>
              <a:buFont typeface="Wingdings 2" pitchFamily="18" charset="2"/>
              <a:buChar char=""/>
            </a:pPr>
            <a:endParaRPr lang="en-US" dirty="0"/>
          </a:p>
        </p:txBody>
      </p:sp>
    </p:spTree>
    <p:extLst>
      <p:ext uri="{BB962C8B-B14F-4D97-AF65-F5344CB8AC3E}">
        <p14:creationId xmlns:p14="http://schemas.microsoft.com/office/powerpoint/2010/main" val="765712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C3B940-2D6D-496F-A73F-369190A7656D}"/>
              </a:ext>
            </a:extLst>
          </p:cNvPr>
          <p:cNvSpPr>
            <a:spLocks noGrp="1"/>
          </p:cNvSpPr>
          <p:nvPr>
            <p:ph type="title"/>
          </p:nvPr>
        </p:nvSpPr>
        <p:spPr>
          <a:xfrm>
            <a:off x="2529085" y="1083731"/>
            <a:ext cx="6138166" cy="4758797"/>
          </a:xfrm>
        </p:spPr>
        <p:txBody>
          <a:bodyPr vert="horz" lIns="91440" tIns="45720" rIns="91440" bIns="45720" rtlCol="0" anchor="ctr">
            <a:normAutofit/>
          </a:bodyPr>
          <a:lstStyle/>
          <a:p>
            <a:r>
              <a:rPr lang="en-US" sz="6300" dirty="0">
                <a:solidFill>
                  <a:srgbClr val="FFFFFF"/>
                </a:solidFill>
                <a:latin typeface="Californian FB" panose="0207040306080B030204" pitchFamily="18" charset="0"/>
              </a:rPr>
              <a:t>PACE</a:t>
            </a:r>
            <a:br>
              <a:rPr lang="en-US" sz="6300" dirty="0">
                <a:solidFill>
                  <a:srgbClr val="FFFFFF"/>
                </a:solidFill>
                <a:latin typeface="Californian FB" panose="0207040306080B030204" pitchFamily="18" charset="0"/>
              </a:rPr>
            </a:br>
            <a:r>
              <a:rPr lang="en-US" sz="6300" dirty="0">
                <a:solidFill>
                  <a:srgbClr val="FFFFFF"/>
                </a:solidFill>
                <a:latin typeface="Californian FB" panose="0207040306080B030204" pitchFamily="18" charset="0"/>
              </a:rPr>
              <a:t>Renewal</a:t>
            </a:r>
          </a:p>
        </p:txBody>
      </p:sp>
    </p:spTree>
    <p:extLst>
      <p:ext uri="{BB962C8B-B14F-4D97-AF65-F5344CB8AC3E}">
        <p14:creationId xmlns:p14="http://schemas.microsoft.com/office/powerpoint/2010/main" val="247916004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33">
            <a:extLst>
              <a:ext uri="{FF2B5EF4-FFF2-40B4-BE49-F238E27FC236}">
                <a16:creationId xmlns:a16="http://schemas.microsoft.com/office/drawing/2014/main" id="{051E3431-CE8A-4FA3-92ED-72D1E007B3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35">
            <a:extLst>
              <a:ext uri="{FF2B5EF4-FFF2-40B4-BE49-F238E27FC236}">
                <a16:creationId xmlns:a16="http://schemas.microsoft.com/office/drawing/2014/main" id="{287ACA9C-6281-4732-9DE5-95D5F9BEA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44" name="Rectangle 37">
            <a:extLst>
              <a:ext uri="{FF2B5EF4-FFF2-40B4-BE49-F238E27FC236}">
                <a16:creationId xmlns:a16="http://schemas.microsoft.com/office/drawing/2014/main" id="{09D36375-10CF-4BCB-83A0-471B053D85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9">
            <a:extLst>
              <a:ext uri="{FF2B5EF4-FFF2-40B4-BE49-F238E27FC236}">
                <a16:creationId xmlns:a16="http://schemas.microsoft.com/office/drawing/2014/main" id="{1F2DF315-8C60-424C-8737-1A5E8FDC8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67639"/>
            <a:ext cx="8780525" cy="1852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tle 2">
            <a:extLst>
              <a:ext uri="{FF2B5EF4-FFF2-40B4-BE49-F238E27FC236}">
                <a16:creationId xmlns:a16="http://schemas.microsoft.com/office/drawing/2014/main" id="{05C3B940-2D6D-496F-A73F-369190A7656D}"/>
              </a:ext>
            </a:extLst>
          </p:cNvPr>
          <p:cNvSpPr>
            <a:spLocks noGrp="1"/>
          </p:cNvSpPr>
          <p:nvPr>
            <p:ph type="title"/>
          </p:nvPr>
        </p:nvSpPr>
        <p:spPr>
          <a:xfrm>
            <a:off x="802386" y="4590661"/>
            <a:ext cx="7658146" cy="1065690"/>
          </a:xfrm>
        </p:spPr>
        <p:txBody>
          <a:bodyPr vert="horz" lIns="91440" tIns="45720" rIns="91440" bIns="45720" rtlCol="0" anchor="b">
            <a:normAutofit/>
          </a:bodyPr>
          <a:lstStyle/>
          <a:p>
            <a:r>
              <a:rPr lang="en-US" sz="3200" dirty="0">
                <a:solidFill>
                  <a:srgbClr val="FFFFFF"/>
                </a:solidFill>
              </a:rPr>
              <a:t>New Renewal Status Dashboard</a:t>
            </a:r>
            <a:br>
              <a:rPr lang="en-US" sz="3200" dirty="0">
                <a:solidFill>
                  <a:srgbClr val="FFFFFF"/>
                </a:solidFill>
              </a:rPr>
            </a:br>
            <a:endParaRPr lang="en-US" sz="3200" dirty="0">
              <a:solidFill>
                <a:srgbClr val="FFFFFF"/>
              </a:solidFill>
            </a:endParaRPr>
          </a:p>
        </p:txBody>
      </p:sp>
      <p:pic>
        <p:nvPicPr>
          <p:cNvPr id="6" name="Picture 5" descr="A screenshot of a computer&#10;&#10;Description automatically generated">
            <a:extLst>
              <a:ext uri="{FF2B5EF4-FFF2-40B4-BE49-F238E27FC236}">
                <a16:creationId xmlns:a16="http://schemas.microsoft.com/office/drawing/2014/main" id="{CEB4B472-75BD-8619-01A6-4118D6D288C4}"/>
              </a:ext>
            </a:extLst>
          </p:cNvPr>
          <p:cNvPicPr>
            <a:picLocks noChangeAspect="1"/>
          </p:cNvPicPr>
          <p:nvPr/>
        </p:nvPicPr>
        <p:blipFill rotWithShape="1">
          <a:blip r:embed="rId4"/>
          <a:srcRect r="-2" b="14676"/>
          <a:stretch/>
        </p:blipFill>
        <p:spPr>
          <a:xfrm>
            <a:off x="-20035" y="88491"/>
            <a:ext cx="8800560" cy="3923400"/>
          </a:xfrm>
          <a:prstGeom prst="rect">
            <a:avLst/>
          </a:prstGeom>
        </p:spPr>
      </p:pic>
    </p:spTree>
    <p:extLst>
      <p:ext uri="{BB962C8B-B14F-4D97-AF65-F5344CB8AC3E}">
        <p14:creationId xmlns:p14="http://schemas.microsoft.com/office/powerpoint/2010/main" val="2829138316"/>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10.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11.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12.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2.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3.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4.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5.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6.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7.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8.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9.xml><?xml version="1.0" encoding="utf-8"?>
<a:themeOverride xmlns:a="http://schemas.openxmlformats.org/drawingml/2006/main">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docProps/app.xml><?xml version="1.0" encoding="utf-8"?>
<Properties xmlns="http://schemas.openxmlformats.org/officeDocument/2006/extended-properties" xmlns:vt="http://schemas.openxmlformats.org/officeDocument/2006/docPropsVTypes">
  <Template/>
  <TotalTime>2962</TotalTime>
  <Words>1421</Words>
  <Application>Microsoft Office PowerPoint</Application>
  <PresentationFormat>On-screen Show (4:3)</PresentationFormat>
  <Paragraphs>200</Paragraphs>
  <Slides>29</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Californian FB</vt:lpstr>
      <vt:lpstr>Corbel</vt:lpstr>
      <vt:lpstr>Wingdings 2</vt:lpstr>
      <vt:lpstr>Frame</vt:lpstr>
      <vt:lpstr>2023 PACE and WC Underwriting Update</vt:lpstr>
      <vt:lpstr>Chris Hill Jaime Keeling Emily Knaus Monica Lemke</vt:lpstr>
      <vt:lpstr>Agenda</vt:lpstr>
      <vt:lpstr>Workers’ Compensation SAIF Transition</vt:lpstr>
      <vt:lpstr>Safety Net Benefits</vt:lpstr>
      <vt:lpstr>PowerPoint Presentation</vt:lpstr>
      <vt:lpstr>Begin the Quote Process</vt:lpstr>
      <vt:lpstr>PACE Renewal</vt:lpstr>
      <vt:lpstr>New Renewal Status Dashboard </vt:lpstr>
      <vt:lpstr>PACE Legal Engagement Letter </vt:lpstr>
      <vt:lpstr>Property</vt:lpstr>
      <vt:lpstr>CBIZ Appraisals</vt:lpstr>
      <vt:lpstr>PowerPoint Presentation</vt:lpstr>
      <vt:lpstr>Property – What we’d like help with</vt:lpstr>
      <vt:lpstr>CYBER</vt:lpstr>
      <vt:lpstr>NEW Cyber Application</vt:lpstr>
      <vt:lpstr>Required to Renew Cyber  effective 7/1/2023:</vt:lpstr>
      <vt:lpstr>Required to Renew Cyber  effective 7/1/2023:</vt:lpstr>
      <vt:lpstr> Charter Schools</vt:lpstr>
      <vt:lpstr>Charter Requirements</vt:lpstr>
      <vt:lpstr>Special Charter School UW Requirements:</vt:lpstr>
      <vt:lpstr>Liability Coverage Changes</vt:lpstr>
      <vt:lpstr>Property Coverage Changes</vt:lpstr>
      <vt:lpstr>Property Coverage Changes</vt:lpstr>
      <vt:lpstr>   RATES</vt:lpstr>
      <vt:lpstr>Reinsurance</vt:lpstr>
      <vt:lpstr>Members will see  an average 16-18% increase this year. </vt:lpstr>
      <vt:lpstr>Requirements to  complete  for renewal:</vt:lpstr>
      <vt:lpstr>PACE Renewal Timeline   May 6  Proposal packets posted  online for the   members whose agents  have confirmed   Updates are complete.     June 3  Proposal packets posted    online, for those remaining members   that have not  confirmed completion of   updates.  These packets are renewed per   expiring information.     Signed proposals and all other required   documentation must be returned prior to   release of final renewal    packet!    July 1  Final renewal packets, with invoice and   declarations, posted online for those    who have returned signed proposals.   September 1 Due date for annual contributions.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Agents Day</dc:title>
  <dc:creator>Jaime Keeling</dc:creator>
  <cp:lastModifiedBy>Chris Hill</cp:lastModifiedBy>
  <cp:revision>86</cp:revision>
  <cp:lastPrinted>2019-04-18T23:20:17Z</cp:lastPrinted>
  <dcterms:created xsi:type="dcterms:W3CDTF">2019-04-15T19:23:47Z</dcterms:created>
  <dcterms:modified xsi:type="dcterms:W3CDTF">2023-04-18T16:43:01Z</dcterms:modified>
</cp:coreProperties>
</file>